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05" r:id="rId13"/>
    <p:sldId id="314" r:id="rId14"/>
    <p:sldId id="306" r:id="rId15"/>
    <p:sldId id="310" r:id="rId16"/>
    <p:sldId id="296" r:id="rId17"/>
    <p:sldId id="312" r:id="rId18"/>
    <p:sldId id="285" r:id="rId19"/>
    <p:sldId id="291" r:id="rId20"/>
    <p:sldId id="284" r:id="rId21"/>
    <p:sldId id="282" r:id="rId22"/>
    <p:sldId id="328" r:id="rId23"/>
    <p:sldId id="298" r:id="rId24"/>
    <p:sldId id="323" r:id="rId25"/>
    <p:sldId id="324" r:id="rId26"/>
    <p:sldId id="280" r:id="rId27"/>
    <p:sldId id="281" r:id="rId28"/>
    <p:sldId id="326" r:id="rId29"/>
    <p:sldId id="302" r:id="rId30"/>
    <p:sldId id="304" r:id="rId31"/>
    <p:sldId id="32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6487AD2-6984-4518-BFC9-1D0F43544C7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7E05CF9-E78A-4CF2-BDB4-20C2E5C2BFC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urshschool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churs.mkdou.ru/subdmn/schurs/images/vr/70/1004257.pdf" TargetMode="External"/><Relationship Id="rId2" Type="http://schemas.openxmlformats.org/officeDocument/2006/relationships/hyperlink" Target="http://irina-sedova.ucoz.ru/load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hyperlink" Target="https://kopilkaurokov.ru/istoriya/meropriyatia/issliedovatiel-skaia-istoriko-kraieviedchieskaia-rabota-sviaz-pokolienii-tiema-issliedovaniia-chieloviek-i-voin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229600" cy="352839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800000"/>
                </a:solidFill>
              </a:rPr>
              <a:t>Школьный историко-краеведческий 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музей «НАСЛЕДИЕ» 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МБОУ «</a:t>
            </a:r>
            <a:r>
              <a:rPr lang="ru-RU" sz="2800" dirty="0" err="1" smtClean="0">
                <a:solidFill>
                  <a:srgbClr val="800000"/>
                </a:solidFill>
              </a:rPr>
              <a:t>Уршельская</a:t>
            </a:r>
            <a:r>
              <a:rPr lang="ru-RU" sz="2800" dirty="0" smtClean="0">
                <a:solidFill>
                  <a:srgbClr val="800000"/>
                </a:solidFill>
              </a:rPr>
              <a:t> </a:t>
            </a:r>
            <a:r>
              <a:rPr lang="ru-RU" sz="2800" dirty="0" err="1" smtClean="0">
                <a:solidFill>
                  <a:srgbClr val="800000"/>
                </a:solidFill>
              </a:rPr>
              <a:t>сош</a:t>
            </a:r>
            <a:r>
              <a:rPr lang="ru-RU" sz="2800" dirty="0" smtClean="0">
                <a:solidFill>
                  <a:srgbClr val="800000"/>
                </a:solidFill>
              </a:rPr>
              <a:t>»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Владимирская область,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err="1" smtClean="0">
                <a:solidFill>
                  <a:srgbClr val="800000"/>
                </a:solidFill>
              </a:rPr>
              <a:t>Гусь-хрустальный</a:t>
            </a:r>
            <a:r>
              <a:rPr lang="ru-RU" sz="2800" dirty="0" smtClean="0">
                <a:solidFill>
                  <a:srgbClr val="800000"/>
                </a:solidFill>
              </a:rPr>
              <a:t> район, 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поселок </a:t>
            </a:r>
            <a:r>
              <a:rPr lang="ru-RU" sz="2800" dirty="0" err="1" smtClean="0">
                <a:solidFill>
                  <a:srgbClr val="800000"/>
                </a:solidFill>
              </a:rPr>
              <a:t>уршельский</a:t>
            </a:r>
            <a:r>
              <a:rPr lang="ru-RU" sz="2800" dirty="0" smtClean="0">
                <a:solidFill>
                  <a:srgbClr val="800000"/>
                </a:solidFill>
              </a:rPr>
              <a:t/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+7 (49241) 58-7-13, +7 (49241) 58-5-25</a:t>
            </a:r>
            <a:br>
              <a:rPr lang="ru-RU" sz="2800" dirty="0" smtClean="0">
                <a:solidFill>
                  <a:srgbClr val="800000"/>
                </a:solidFill>
              </a:rPr>
            </a:br>
            <a:r>
              <a:rPr lang="en-US" sz="2400" b="0" dirty="0" smtClean="0">
                <a:effectLst/>
                <a:hlinkClick r:id="rId2"/>
              </a:rPr>
              <a:t>urshschool@yandex.ru</a:t>
            </a:r>
            <a:r>
              <a:rPr lang="ru-RU" sz="2400" b="0" dirty="0" smtClean="0">
                <a:effectLst/>
              </a:rPr>
              <a:t> ,</a:t>
            </a:r>
            <a:br>
              <a:rPr lang="ru-RU" sz="2400" b="0" dirty="0" smtClean="0">
                <a:effectLst/>
              </a:rPr>
            </a:b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406769" y="6831035"/>
            <a:ext cx="4813303" cy="45719"/>
          </a:xfrm>
        </p:spPr>
        <p:txBody>
          <a:bodyPr>
            <a:normAutofit fontScale="25000" lnSpcReduction="20000"/>
          </a:bodyPr>
          <a:lstStyle/>
          <a:p>
            <a:endParaRPr lang="ru-RU" sz="2400" dirty="0" smtClean="0"/>
          </a:p>
        </p:txBody>
      </p:sp>
      <p:pic>
        <p:nvPicPr>
          <p:cNvPr id="1027" name="Picture 3" descr="C:\Users\Марина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194173" cy="20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76" y="4581128"/>
            <a:ext cx="8985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Тема: «Музей </a:t>
            </a:r>
            <a:r>
              <a:rPr lang="ru-RU" sz="2800" b="1" dirty="0">
                <a:solidFill>
                  <a:srgbClr val="C00000"/>
                </a:solidFill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</a:rPr>
              <a:t>центр гражданско-патриотического и 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духовно-нравственного воспитания </a:t>
            </a:r>
            <a:r>
              <a:rPr lang="ru-RU" sz="2800" b="1" dirty="0" smtClean="0">
                <a:solidFill>
                  <a:srgbClr val="C00000"/>
                </a:solidFill>
              </a:rPr>
              <a:t>школьников»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задоркина\DSC08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" y="-899"/>
            <a:ext cx="9144387" cy="68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РАВСТВЕННЫЙ ПОДВИГ\КОНКУРС НРАВСТ подвиг\православие\Православие\P105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95936" cy="5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РАВСТВЕННЫЙ ПОДВИГ\КОНКУРС НРАВСТ подвиг\православие\Православие\P1070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43" y="2960463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3" y="4303455"/>
            <a:ext cx="4959961" cy="255454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Театральный кружок.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Ребята участвуют в праздниках,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которые традиционно проводит музей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совместно с воскресной школой.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«Рождественская елка», «Пасха», спектакли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 произведениям 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</a:rPr>
              <a:t>усских классиков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G:\НРАВСТВЕННЫЙ ПОДВИГ\КОНКУРС НРАВСТ подвиг\православие\Православие\P1050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9" y="26560"/>
            <a:ext cx="4941438" cy="370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2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Один из залов музея </a:t>
            </a:r>
            <a:r>
              <a:rPr lang="ru-RU" b="1" dirty="0">
                <a:solidFill>
                  <a:schemeClr val="bg1"/>
                </a:solidFill>
              </a:rPr>
              <a:t>посвящен Великой Отечественной войне. Экспозиция начинается с материалов о начале войны. </a:t>
            </a:r>
            <a:r>
              <a:rPr lang="ru-RU" b="1" dirty="0" smtClean="0">
                <a:solidFill>
                  <a:schemeClr val="bg1"/>
                </a:solidFill>
              </a:rPr>
              <a:t>Учащиеся </a:t>
            </a:r>
            <a:r>
              <a:rPr lang="ru-RU" b="1" dirty="0">
                <a:solidFill>
                  <a:schemeClr val="bg1"/>
                </a:solidFill>
              </a:rPr>
              <a:t>эмоционально погружаются в события тех лет. Слушают о первых добровольцах, о переходе завода на производство военной продукции. </a:t>
            </a:r>
            <a:r>
              <a:rPr lang="ru-RU" b="1" dirty="0" smtClean="0">
                <a:solidFill>
                  <a:schemeClr val="bg1"/>
                </a:solidFill>
              </a:rPr>
              <a:t>Фонд  данной экспозиции насчитывает 145 экспонатов военного периода.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I:\ДОБРОВОЛЬЦ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22288"/>
            <a:ext cx="1887788" cy="37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ДОБРОВОЛЬЦ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" y="1556792"/>
            <a:ext cx="2259001" cy="45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ЖЕНЩИН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76" y="1577930"/>
            <a:ext cx="2160240" cy="43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УЧИТЕ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60" y="2304000"/>
            <a:ext cx="2277001" cy="45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пластик_ТЫ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16" y="2503453"/>
            <a:ext cx="2104207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Desktop\МУЗЕЙ\Фото Экскурсия в музей\DSC_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на\Desktop\МУЗЕЙ\Фото Экскурсия в музей\DSC_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68" y="188640"/>
            <a:ext cx="3990156" cy="26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на\Desktop\МУЗЕЙ\Фото Экскурсия в музей\DSC_0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24351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рина\Desktop\МУЗЕЙ\Фото Экскурсия в музей\DSC_0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68" y="3191207"/>
            <a:ext cx="4493800" cy="29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848744"/>
            <a:ext cx="716721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Обзорная экскурсия. Экспозиция «Великая Отечественная война»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10759"/>
            <a:ext cx="4572000" cy="203132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витринах </a:t>
            </a:r>
            <a:r>
              <a:rPr lang="ru-RU" b="1" dirty="0">
                <a:solidFill>
                  <a:schemeClr val="bg1"/>
                </a:solidFill>
              </a:rPr>
              <a:t>хранятся награды, вещи, артефакты подаренные ветеранами или их родственниками. Рассказывая детям о войне, очень важно дать прикоснуться к истории руками, поэтому часть экспонатов оставлена в открытом доступе</a:t>
            </a:r>
            <a:r>
              <a:rPr lang="ru-RU" b="1" dirty="0"/>
              <a:t>.</a:t>
            </a:r>
          </a:p>
        </p:txBody>
      </p:sp>
      <p:pic>
        <p:nvPicPr>
          <p:cNvPr id="2051" name="Picture 3" descr="I:\Пись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2"/>
            <a:ext cx="2286000" cy="45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рина\Desktop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67" y="434999"/>
            <a:ext cx="964252" cy="10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рина\Desktop\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63" y="3967950"/>
            <a:ext cx="1504737" cy="28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рина\Desktop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66" y="5069582"/>
            <a:ext cx="2982748" cy="17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арина\Desktop\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1"/>
            <a:ext cx="3276267" cy="182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Марина\Desktop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048"/>
            <a:ext cx="3182144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Марина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80" y="1905037"/>
            <a:ext cx="3424684" cy="13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Марина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85" y="2700157"/>
            <a:ext cx="1075953" cy="117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Марина\Desktop\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1210361"/>
            <a:ext cx="2297728" cy="11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Марина\Desktop\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73" y="2492896"/>
            <a:ext cx="924899" cy="9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Марина\Desktop\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42" y="5280045"/>
            <a:ext cx="865897" cy="15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фото для ВИРО\er32dzRig2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" y="3985024"/>
            <a:ext cx="3828793" cy="28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DSC09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2"/>
            <a:ext cx="4040525" cy="26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:\фото для ВИРО\uJ9Vfxl_X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30521"/>
            <a:ext cx="3857057" cy="28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фото для ВИРО\VCSmPM5eKD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42" y="46599"/>
            <a:ext cx="2320777" cy="30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8319" y="5924705"/>
            <a:ext cx="6115681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музее проходят уроки ,классные часы,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конференции, мастер-</a:t>
            </a:r>
            <a:r>
              <a:rPr lang="ru-RU" b="1" dirty="0" err="1" smtClean="0">
                <a:solidFill>
                  <a:schemeClr val="bg1"/>
                </a:solidFill>
              </a:rPr>
              <a:t>классы,конкурсы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встречи с ветеранами войны.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0"/>
            <a:ext cx="3249031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Вручение медали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Зимонину</a:t>
            </a:r>
            <a:r>
              <a:rPr lang="ru-RU" b="1" dirty="0" smtClean="0">
                <a:solidFill>
                  <a:schemeClr val="bg1"/>
                </a:solidFill>
              </a:rPr>
              <a:t> Борису Ивановичу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«75 лет Победы»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14.02.2020 года.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Марина\Downloads\pgbEDt4W7F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6817"/>
            <a:ext cx="2071056" cy="2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рина\Downloads\dm_wC21Qx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72757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24.userapi.com/c852216/v852216760/ca462/BLO3gpVCuD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" y="0"/>
            <a:ext cx="2114550" cy="249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un9-25.userapi.com/c850720/v850720760/c3f09/iE28ms_59Q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" y="2350770"/>
            <a:ext cx="208597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G:\НРАВСТВЕННЫЙ ПОДВИГ\КОНКУРС НРАВСТ подвиг\Фото\музейные занятия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" y="4674870"/>
            <a:ext cx="2909441" cy="21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НРАВСТВЕННЫЙ ПОДВИГ\КОНКУРС НРАВСТ подвиг\Фото\музейные занятия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3123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НРАВСТВЕННЫЙ ПОДВИГ\КОНКУРС НРАВСТ подвиг\Фото\музейные занятия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96" y="2967887"/>
            <a:ext cx="2165840" cy="36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3620" y="-312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 рамках дополнительного образования при музее работает Совет музея и  </a:t>
            </a:r>
          </a:p>
          <a:p>
            <a:r>
              <a:rPr lang="ru-RU" b="1" dirty="0">
                <a:solidFill>
                  <a:schemeClr val="bg1"/>
                </a:solidFill>
              </a:rPr>
              <a:t>кружок «Юный экскурсовод» .</a:t>
            </a:r>
          </a:p>
          <a:p>
            <a:r>
              <a:rPr lang="ru-RU" b="1" dirty="0">
                <a:solidFill>
                  <a:schemeClr val="bg1"/>
                </a:solidFill>
              </a:rPr>
              <a:t>Экскурсоводы разрабатывают и проводят тематические  экскурсии, расписание</a:t>
            </a:r>
          </a:p>
          <a:p>
            <a:r>
              <a:rPr lang="ru-RU" b="1" dirty="0">
                <a:solidFill>
                  <a:schemeClr val="bg1"/>
                </a:solidFill>
              </a:rPr>
              <a:t>оговаривается с завучем школы и составляется на 1 учебный год. Все старшие </a:t>
            </a:r>
          </a:p>
          <a:p>
            <a:r>
              <a:rPr lang="ru-RU" b="1" dirty="0">
                <a:solidFill>
                  <a:schemeClr val="bg1"/>
                </a:solidFill>
              </a:rPr>
              <a:t>экскурсоводы обучились на курсах «Школа юного экскурсовода» и получили сертификаты.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1639" y="3743112"/>
            <a:ext cx="4340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бор </a:t>
            </a:r>
            <a:r>
              <a:rPr lang="ru-RU" b="1" dirty="0">
                <a:solidFill>
                  <a:schemeClr val="bg1"/>
                </a:solidFill>
              </a:rPr>
              <a:t>материалов, поисковая и  исследовательская деятельность, организация поездок, походов, экспедиций, экскурсий с целью сбора материалов.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Организация </a:t>
            </a:r>
            <a:r>
              <a:rPr lang="ru-RU" b="1" dirty="0">
                <a:solidFill>
                  <a:schemeClr val="bg1"/>
                </a:solidFill>
              </a:rPr>
              <a:t>Акций Памяти, Репортажей, выставок оружия и подготовка экскурсии по данной теме. Шефство – «Сквер Победы». Разработка </a:t>
            </a:r>
            <a:r>
              <a:rPr lang="ru-RU" b="1" dirty="0" err="1">
                <a:solidFill>
                  <a:schemeClr val="bg1"/>
                </a:solidFill>
              </a:rPr>
              <a:t>квестов</a:t>
            </a:r>
            <a:r>
              <a:rPr lang="ru-RU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87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НРАВСТВЕННЫЙ ПОДВИГ\Безымянный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106"/>
            <a:ext cx="6786488" cy="47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НРАВСТВЕННЫЙ ПОДВИГ\КОНКУРС НРАВСТ подвиг\Грамоты и благодарности\Школьное музейное дви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46"/>
            <a:ext cx="206780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НРАВСТВЕННЫЙ ПОДВИГ\КОНКУРС НРАВСТ подвиг\Грамоты и благодарности\Школа музееведов Департаме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14" y="0"/>
            <a:ext cx="2104160" cy="29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НРАВСТВЕННЫЙ ПОДВИГ\КОНКУРС НРАВСТ подвиг\Грамоты и благодарности\Создание электронного архива Департамен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02" y="3809522"/>
            <a:ext cx="2024760" cy="28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НРАВСТВЕННЫЙ ПОДВИГ\КОНКУРС НРАВСТ подвиг\Грамоты и благодарности\Сертификат использование Музейного пространст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74" y="-11062"/>
            <a:ext cx="186418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6299210"/>
            <a:ext cx="409791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БУКЛЕТ «ВИЗИТНАЯ КАРТОЧКА»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I:\фото для ВИРО\9BJlHdeW6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71" y="2367889"/>
            <a:ext cx="2632037" cy="35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G:\НРАВСТВЕННЫЙ ПОДВИГ\КОНКУРС НРАВСТ подвиг\Фото\музейные занятия\10 акция георгиевская  ленточ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166"/>
            <a:ext cx="2243717" cy="288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I:\фото для ВИРО\dC8LZoLmBX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" y="646331"/>
            <a:ext cx="3612477" cy="27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7822270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Мастер-класс «Технология быстрого рисования военной техники» ведет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Запевалова</a:t>
            </a:r>
            <a:r>
              <a:rPr lang="ru-RU" b="1" dirty="0" smtClean="0">
                <a:solidFill>
                  <a:schemeClr val="bg1"/>
                </a:solidFill>
              </a:rPr>
              <a:t> Валерия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I:\фото для ВИРО\BsRYqd1nr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48" y="422370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фото для ВИРО\a_KgmyOl_s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270"/>
            <a:ext cx="2555776" cy="34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921780"/>
            <a:ext cx="3005182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Игра-</a:t>
            </a:r>
            <a:r>
              <a:rPr lang="ru-RU" b="1" dirty="0" err="1" smtClean="0">
                <a:solidFill>
                  <a:schemeClr val="bg1"/>
                </a:solidFill>
              </a:rPr>
              <a:t>квест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Этап «Фронтовое письмо»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Руководит Орлова Кира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3960040"/>
            <a:ext cx="291477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Выставка «Плакаты Вов»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4" name="Picture 6" descr="I:\фото для ВИРО\aFFiRzYuxw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69" y="4280321"/>
            <a:ext cx="3358759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70702" y="6315877"/>
            <a:ext cx="27971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Акция «Читаем о войне»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971" y="3034502"/>
            <a:ext cx="359887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Акция «Георгиевская ленточка»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НРАВСТВЕННЫЙ ПОДВИГ\КОНКУРС НРАВСТ подвиг\Фото\выставки и экскурсии для жителей и гостей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73" y="90054"/>
            <a:ext cx="1645920" cy="21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НРАВСТВЕННЫЙ ПОДВИГ\КОНКУРС НРАВСТ подвиг\Фото\выставки и экскурсии для жителей и гостей\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15" y="59891"/>
            <a:ext cx="3060700" cy="203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НРАВСТВЕННЫЙ ПОДВИГ\КОНКУРС НРАВСТ подвиг\Фото\выставки и экскурсии для жителей и гостей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0815" cy="203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НРАВСТВЕННЫЙ ПОДВИГ\КОНКУРС НРАВСТ подвиг\Фото\выставки и экскурсии для жителей и гостей\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0"/>
            <a:ext cx="218630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G:\НРАВСТВЕННЫЙ ПОДВИГ\КОНКУРС НРАВСТ подвиг\Фото\выставки и экскурсии для жителей и гостей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75" y="4181277"/>
            <a:ext cx="4013125" cy="267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НРАВСТВЕННЫЙ ПОДВИГ\КОНКУРС НРАВСТ подвиг\Фото\выставки и экскурсии для жителей и гостей\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005"/>
            <a:ext cx="1570545" cy="209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НРАВСТВЕННЫЙ ПОДВИГ\КОНКУРС НРАВСТ подвиг\Фото\выставки и экскурсии для жителей и гостей\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61" y="2426105"/>
            <a:ext cx="2016224" cy="186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НРАВСТВЕННЫЙ ПОДВИГ\КОНКУРС НРАВСТ подвиг\Фото\выставки и экскурсии для жителей и гостей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93" y="311449"/>
            <a:ext cx="1576560" cy="21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2186304" y="4437112"/>
            <a:ext cx="2944569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музее разработаны тематические мероприятия для гостей и жителей поселка. Запись предварительно оговаривается. Составлен договор об оказании услуг с НП «Мещера»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0545" y="2156740"/>
            <a:ext cx="5566891" cy="203132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 2018 – 2019 учебный год музей посетило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</a:rPr>
              <a:t>1843 человека.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Проведено 97 экскурсий и занятий.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За 2019- 2020 учебный год ( на январь )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759 человек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Проведено 46 занятий и экскурсий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259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68" y="260648"/>
            <a:ext cx="56886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</a:rPr>
              <a:t>Руководитель музея</a:t>
            </a:r>
            <a:r>
              <a:rPr lang="ru-RU" sz="2400" b="1" dirty="0" smtClean="0">
                <a:solidFill>
                  <a:schemeClr val="bg1"/>
                </a:solidFill>
              </a:rPr>
              <a:t>: </a:t>
            </a: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Задоркина</a:t>
            </a:r>
            <a:r>
              <a:rPr lang="ru-RU" sz="2400" b="1" dirty="0" smtClean="0">
                <a:solidFill>
                  <a:schemeClr val="bg1"/>
                </a:solidFill>
              </a:rPr>
              <a:t> Марина Юрьевна,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у</a:t>
            </a:r>
            <a:r>
              <a:rPr lang="ru-RU" sz="2400" b="1" dirty="0" smtClean="0">
                <a:solidFill>
                  <a:schemeClr val="bg1"/>
                </a:solidFill>
              </a:rPr>
              <a:t>читель истории и обществознания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дата рождения: 18.06.1966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Работает в школе с 1987 года, с 2003 года  назначена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руководителем школьного историко-краеведческого музея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Награждена Грамотами Департамента образования Владимирской области, благодарственными письмами.</a:t>
            </a:r>
          </a:p>
          <a:p>
            <a:r>
              <a:rPr lang="ru-RU" sz="2400" b="1" u="sng" dirty="0">
                <a:solidFill>
                  <a:srgbClr val="C00000"/>
                </a:solidFill>
              </a:rPr>
              <a:t>НАПРАВЛЕНИЯ ДЕЯТЕЛЬНОСТИ МУЗЕЯ</a:t>
            </a:r>
          </a:p>
          <a:p>
            <a:pPr lvl="0"/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Историко-краеведческое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Гражданско-патриотическое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3. Духовно-нравственное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Марина\Desktop\МОИ ФОТО\Задоркина МАрина Юрьевна (обществознание )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74482"/>
            <a:ext cx="2807791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272" y="357301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«</a:t>
            </a:r>
            <a:r>
              <a:rPr lang="ru-RU" b="1" dirty="0">
                <a:solidFill>
                  <a:schemeClr val="bg1"/>
                </a:solidFill>
              </a:rPr>
              <a:t>Их именами названы улицы нашего поселка» виртуальная </a:t>
            </a:r>
            <a:r>
              <a:rPr lang="ru-RU" b="1" dirty="0" smtClean="0">
                <a:solidFill>
                  <a:schemeClr val="bg1"/>
                </a:solidFill>
              </a:rPr>
              <a:t>экскурсия</a:t>
            </a:r>
          </a:p>
          <a:p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573016"/>
            <a:ext cx="7884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Школа и война</a:t>
            </a:r>
            <a:r>
              <a:rPr lang="ru-RU" b="1" dirty="0" smtClean="0">
                <a:solidFill>
                  <a:schemeClr val="bg1"/>
                </a:solidFill>
              </a:rPr>
              <a:t>». Музейный урок.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«Ленинградский детский дом». По страницам исследовательских работ.</a:t>
            </a:r>
          </a:p>
          <a:p>
            <a:r>
              <a:rPr lang="ru-RU" b="1" dirty="0">
                <a:solidFill>
                  <a:schemeClr val="bg1"/>
                </a:solidFill>
              </a:rPr>
              <a:t>«Блокадный хлеб», совместно с учителями </a:t>
            </a:r>
            <a:r>
              <a:rPr lang="ru-RU" b="1" dirty="0" smtClean="0">
                <a:solidFill>
                  <a:schemeClr val="bg1"/>
                </a:solidFill>
              </a:rPr>
              <a:t>технологии.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«Госпиталь. 1943.» </a:t>
            </a:r>
            <a:r>
              <a:rPr lang="ru-RU" b="1" dirty="0" smtClean="0">
                <a:solidFill>
                  <a:schemeClr val="bg1"/>
                </a:solidFill>
              </a:rPr>
              <a:t>Музейный урок.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Квест</a:t>
            </a:r>
            <a:r>
              <a:rPr lang="ru-RU" b="1" dirty="0">
                <a:solidFill>
                  <a:schemeClr val="bg1"/>
                </a:solidFill>
              </a:rPr>
              <a:t> «Дорогами войны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Встречи с ветеранами. (май, декабрь, февраль)</a:t>
            </a:r>
          </a:p>
          <a:p>
            <a:r>
              <a:rPr lang="ru-RU" b="1" dirty="0">
                <a:solidFill>
                  <a:schemeClr val="bg1"/>
                </a:solidFill>
              </a:rPr>
              <a:t>Единый день «Читаем </a:t>
            </a:r>
            <a:r>
              <a:rPr lang="ru-RU" b="1" dirty="0" smtClean="0">
                <a:solidFill>
                  <a:schemeClr val="bg1"/>
                </a:solidFill>
              </a:rPr>
              <a:t>вслух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о </a:t>
            </a:r>
            <a:r>
              <a:rPr lang="ru-RU" b="1" dirty="0" err="1" smtClean="0">
                <a:solidFill>
                  <a:schemeClr val="bg1"/>
                </a:solidFill>
              </a:rPr>
              <a:t>войнн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 Просмотр видеофильмов по различным темам 2-3 зал музея </a:t>
            </a:r>
          </a:p>
          <a:p>
            <a:endParaRPr lang="ru-RU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272" y="61367"/>
            <a:ext cx="858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bg1"/>
                </a:solidFill>
              </a:rPr>
              <a:t>Перечень основных мероприятий, организуемых музеем </a:t>
            </a: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</a:rPr>
              <a:t>по теме «Великая Отечественная война»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980728"/>
            <a:ext cx="61177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«Фронтовые письма» Урок-исследование. Мастер-класс.</a:t>
            </a:r>
          </a:p>
          <a:p>
            <a:r>
              <a:rPr lang="ru-RU" b="1" dirty="0">
                <a:solidFill>
                  <a:schemeClr val="bg1"/>
                </a:solidFill>
              </a:rPr>
              <a:t>«Женщины – участники войны»</a:t>
            </a:r>
          </a:p>
          <a:p>
            <a:r>
              <a:rPr lang="ru-RU" b="1" dirty="0">
                <a:solidFill>
                  <a:schemeClr val="bg1"/>
                </a:solidFill>
              </a:rPr>
              <a:t>«Награды войны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b="1" dirty="0">
                <a:solidFill>
                  <a:schemeClr val="bg1"/>
                </a:solidFill>
              </a:rPr>
              <a:t>Конкурс рисунков  и стихов (в лекционном зале музея)</a:t>
            </a:r>
          </a:p>
          <a:p>
            <a:r>
              <a:rPr lang="ru-RU" b="1" dirty="0">
                <a:solidFill>
                  <a:schemeClr val="bg1"/>
                </a:solidFill>
              </a:rPr>
              <a:t>Репортаж-акция «дорогами войны</a:t>
            </a:r>
            <a:r>
              <a:rPr lang="ru-RU" b="1" dirty="0" smtClean="0">
                <a:solidFill>
                  <a:schemeClr val="bg1"/>
                </a:solidFill>
              </a:rPr>
              <a:t>» (вне школы)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Игра «Что? Где? Когда?» </a:t>
            </a:r>
            <a:r>
              <a:rPr lang="ru-RU" b="1" dirty="0" smtClean="0">
                <a:solidFill>
                  <a:schemeClr val="bg1"/>
                </a:solidFill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</a:rPr>
              <a:t>тема:Награды;Битвы,Герои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Интеллектуальная игра «Ворошиловский стрелок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Выставка «Плакаты Вов»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Выставка «Художники о войне»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НРАВСТВЕННЫЙ ПОДВИГ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3666"/>
            <a:ext cx="8763000" cy="61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1088" y="25121"/>
            <a:ext cx="669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Перечень основных мероприятий войне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Раздел «Русь православная!»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Единый день «Читаем вслух. Рождественские чтения»</a:t>
            </a:r>
          </a:p>
          <a:p>
            <a:r>
              <a:rPr lang="ru-RU" dirty="0">
                <a:solidFill>
                  <a:schemeClr val="bg1"/>
                </a:solidFill>
              </a:rPr>
              <a:t>Духовно-краеведческая конференция «Богословские Чтения»</a:t>
            </a:r>
          </a:p>
          <a:p>
            <a:r>
              <a:rPr lang="ru-RU" dirty="0">
                <a:solidFill>
                  <a:schemeClr val="bg1"/>
                </a:solidFill>
              </a:rPr>
              <a:t>«Церковное училище в поселке Уршельский»</a:t>
            </a:r>
          </a:p>
          <a:p>
            <a:r>
              <a:rPr lang="ru-RU" dirty="0">
                <a:solidFill>
                  <a:schemeClr val="bg1"/>
                </a:solidFill>
              </a:rPr>
              <a:t>«Урок в старорусской школе» </a:t>
            </a:r>
            <a:r>
              <a:rPr lang="ru-RU" dirty="0" err="1">
                <a:solidFill>
                  <a:schemeClr val="bg1"/>
                </a:solidFill>
              </a:rPr>
              <a:t>Интерактив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«Устройство православного храма» </a:t>
            </a:r>
          </a:p>
          <a:p>
            <a:r>
              <a:rPr lang="ru-RU" dirty="0">
                <a:solidFill>
                  <a:schemeClr val="bg1"/>
                </a:solidFill>
              </a:rPr>
              <a:t>Проект: «Православный храм. Иконостас»</a:t>
            </a:r>
          </a:p>
          <a:p>
            <a:r>
              <a:rPr lang="ru-RU" dirty="0">
                <a:solidFill>
                  <a:schemeClr val="bg1"/>
                </a:solidFill>
              </a:rPr>
              <a:t>«Петр Великодворский (Чельцов), Евгений </a:t>
            </a:r>
            <a:r>
              <a:rPr lang="ru-RU" dirty="0" err="1">
                <a:solidFill>
                  <a:schemeClr val="bg1"/>
                </a:solidFill>
              </a:rPr>
              <a:t>Елховский</a:t>
            </a:r>
            <a:r>
              <a:rPr lang="ru-RU" dirty="0">
                <a:solidFill>
                  <a:schemeClr val="bg1"/>
                </a:solidFill>
              </a:rPr>
              <a:t>. Местные святые»</a:t>
            </a:r>
          </a:p>
          <a:p>
            <a:r>
              <a:rPr lang="ru-RU" dirty="0">
                <a:solidFill>
                  <a:schemeClr val="bg1"/>
                </a:solidFill>
              </a:rPr>
              <a:t>«Святыни земли Владимирской»</a:t>
            </a:r>
          </a:p>
          <a:p>
            <a:r>
              <a:rPr lang="ru-RU" dirty="0">
                <a:solidFill>
                  <a:schemeClr val="bg1"/>
                </a:solidFill>
              </a:rPr>
              <a:t>«Земля православная! Святые люди!»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«Храмы Гусь-Хрустального района»</a:t>
            </a:r>
          </a:p>
          <a:p>
            <a:r>
              <a:rPr lang="ru-RU" dirty="0">
                <a:solidFill>
                  <a:schemeClr val="bg1"/>
                </a:solidFill>
              </a:rPr>
              <a:t>Игра «Что? Где? Когда?» тема храмы, святыни Гусь-Хрустального района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>
                <a:solidFill>
                  <a:schemeClr val="bg1"/>
                </a:solidFill>
              </a:rPr>
              <a:t>Цикл мероприятий посвященных православным праздникам: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dirty="0" err="1">
                <a:solidFill>
                  <a:schemeClr val="bg1"/>
                </a:solidFill>
              </a:rPr>
              <a:t>Рождественнская</a:t>
            </a:r>
            <a:r>
              <a:rPr lang="ru-RU" dirty="0">
                <a:solidFill>
                  <a:schemeClr val="bg1"/>
                </a:solidFill>
              </a:rPr>
              <a:t> елка»</a:t>
            </a:r>
          </a:p>
          <a:p>
            <a:r>
              <a:rPr lang="ru-RU" dirty="0">
                <a:solidFill>
                  <a:schemeClr val="bg1"/>
                </a:solidFill>
              </a:rPr>
              <a:t>«Рождество Христово (</a:t>
            </a:r>
            <a:r>
              <a:rPr lang="ru-RU" dirty="0" err="1">
                <a:solidFill>
                  <a:schemeClr val="bg1"/>
                </a:solidFill>
              </a:rPr>
              <a:t>интерактив+мастер</a:t>
            </a:r>
            <a:r>
              <a:rPr lang="ru-RU" dirty="0">
                <a:solidFill>
                  <a:schemeClr val="bg1"/>
                </a:solidFill>
              </a:rPr>
              <a:t> класс)</a:t>
            </a:r>
          </a:p>
          <a:p>
            <a:r>
              <a:rPr lang="ru-RU" dirty="0">
                <a:solidFill>
                  <a:schemeClr val="bg1"/>
                </a:solidFill>
              </a:rPr>
              <a:t>«Пасха» (</a:t>
            </a:r>
            <a:r>
              <a:rPr lang="ru-RU" dirty="0" err="1">
                <a:solidFill>
                  <a:schemeClr val="bg1"/>
                </a:solidFill>
              </a:rPr>
              <a:t>интерактив</a:t>
            </a:r>
            <a:r>
              <a:rPr lang="ru-RU" dirty="0">
                <a:solidFill>
                  <a:schemeClr val="bg1"/>
                </a:solidFill>
              </a:rPr>
              <a:t> + мастер класс)</a:t>
            </a:r>
          </a:p>
          <a:p>
            <a:r>
              <a:rPr lang="ru-RU" dirty="0">
                <a:solidFill>
                  <a:schemeClr val="bg1"/>
                </a:solidFill>
              </a:rPr>
              <a:t>«12 праздников Православия»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>
                <a:solidFill>
                  <a:schemeClr val="bg1"/>
                </a:solidFill>
              </a:rPr>
              <a:t>Для жителей поселка: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«Экскурсия в храм Иоанна Богослова» </a:t>
            </a:r>
          </a:p>
          <a:p>
            <a:r>
              <a:rPr lang="ru-RU" dirty="0">
                <a:solidFill>
                  <a:schemeClr val="bg1"/>
                </a:solidFill>
              </a:rPr>
              <a:t>«Икона в православии» (лекция-беседа)</a:t>
            </a:r>
          </a:p>
          <a:p>
            <a:r>
              <a:rPr lang="ru-RU" dirty="0">
                <a:solidFill>
                  <a:schemeClr val="bg1"/>
                </a:solidFill>
              </a:rPr>
              <a:t>«Нужно ли посещать храм?» (лекция-беседа)</a:t>
            </a:r>
          </a:p>
          <a:p>
            <a:r>
              <a:rPr lang="ru-RU" dirty="0">
                <a:solidFill>
                  <a:schemeClr val="bg1"/>
                </a:solidFill>
              </a:rPr>
              <a:t>«Святыни рядом!» (Святые Владимирской земли)</a:t>
            </a:r>
          </a:p>
          <a:p>
            <a:r>
              <a:rPr lang="ru-RU" dirty="0">
                <a:solidFill>
                  <a:schemeClr val="bg1"/>
                </a:solidFill>
              </a:rPr>
              <a:t>Обзорные по записи</a:t>
            </a:r>
          </a:p>
        </p:txBody>
      </p:sp>
    </p:spTree>
    <p:extLst>
      <p:ext uri="{BB962C8B-B14F-4D97-AF65-F5344CB8AC3E}">
        <p14:creationId xmlns:p14="http://schemas.microsoft.com/office/powerpoint/2010/main" val="40470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НРАВСТВЕННЫЙ ПОДВИГ\КОНКУРС НРАВСТ подвиг\электронные ресурсы созданные учащимися\скрин от ленты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26" y="158947"/>
            <a:ext cx="4993407" cy="28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НРАВСТВЕННЫЙ ПОДВИГ\КОНКУРС НРАВСТ подвиг\электронные ресурсы созданные учащимися\3скрин буклета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" y="317895"/>
            <a:ext cx="4427984" cy="248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РАВСТВЕННЫЙ ПОДВИГ\КОНКУРС НРАВСТ подвиг\электронные ресурсы созданные учащимися\скрин игр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76" y="3608058"/>
            <a:ext cx="5616724" cy="31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НРАВСТВЕННЫЙ ПОДВИГ\КОНКУРС НРАВСТ подвиг\электронные ресурсы созданные учащимися\вирт выставка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967"/>
            <a:ext cx="4584424" cy="25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НРАВСТВЕННЫЙ ПОДВИГ\КОНКУРС НРАВСТ подвиг\электронные ресурсы созданные учащимися\Рисунок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" y="4532900"/>
            <a:ext cx="4251968" cy="23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НРАВСТВЕННЫЙ ПОДВИГ\КОНКУРС НРАВСТ подвиг\электронные ресурсы созданные учащимися\4скрин презентации к проекту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17" y="2170509"/>
            <a:ext cx="3931616" cy="221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Одна из групп Совета музея занимается созданием электронных ресурсов, которые могут использовать  все без исключения, т.к. они находятся в системе Интернет.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н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087474" cy="28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рина\Desktop\Безымянный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3" y="3456173"/>
            <a:ext cx="8394725" cy="30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86841"/>
            <a:ext cx="532158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Учащиеся создают презентации для уроков ОПК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98334"/>
            <a:ext cx="49578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Создают электронные книги по православию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40" y="215798"/>
            <a:ext cx="8752140" cy="92333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 базе музея ведется исследовательская деятельность, в частности на слайде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представлен фрагмент  работы «Внешнее и внутреннее убранство православного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храма, на примере храма Святой Троицы, с. </a:t>
            </a:r>
            <a:r>
              <a:rPr lang="ru-RU" b="1" dirty="0" err="1" smtClean="0">
                <a:solidFill>
                  <a:schemeClr val="bg1"/>
                </a:solidFill>
              </a:rPr>
              <a:t>Эрлекс</a:t>
            </a:r>
            <a:r>
              <a:rPr lang="ru-RU" b="1" dirty="0" smtClean="0">
                <a:solidFill>
                  <a:schemeClr val="bg1"/>
                </a:solidFill>
              </a:rPr>
              <a:t>, Гусь-Хрустальный район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Марина\Desktop\Безымянны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8" y="3870083"/>
            <a:ext cx="8334144" cy="29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рина\Desktop\Безымянный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0" y="1139128"/>
            <a:ext cx="6801594" cy="30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459" y="441538"/>
            <a:ext cx="89025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нашем музее много ребят, которые принимают активное участие в работе музея: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Панкратова Елена, Никандров Илья, Давыдова Анна, Бурков Ярослав, </a:t>
            </a:r>
            <a:r>
              <a:rPr lang="ru-RU" sz="2000" b="1" dirty="0" err="1" smtClean="0">
                <a:solidFill>
                  <a:schemeClr val="bg1"/>
                </a:solidFill>
              </a:rPr>
              <a:t>Мудрецова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Дарья,Старостина</a:t>
            </a:r>
            <a:r>
              <a:rPr lang="ru-RU" sz="2000" b="1" dirty="0" smtClean="0">
                <a:solidFill>
                  <a:schemeClr val="bg1"/>
                </a:solidFill>
              </a:rPr>
              <a:t> Дарья, </a:t>
            </a:r>
            <a:r>
              <a:rPr lang="ru-RU" sz="2000" b="1" dirty="0" err="1" smtClean="0">
                <a:solidFill>
                  <a:schemeClr val="bg1"/>
                </a:solidFill>
              </a:rPr>
              <a:t>Чиркунова</a:t>
            </a:r>
            <a:r>
              <a:rPr lang="ru-RU" sz="2000" b="1" dirty="0" smtClean="0">
                <a:solidFill>
                  <a:schemeClr val="bg1"/>
                </a:solidFill>
              </a:rPr>
              <a:t> Мария – группа исследователей, Победители конкурса «Отечество», инициативная группа по созданию проекта «Наш новый музей» – Грант Президента.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Дудкин Никита, </a:t>
            </a:r>
            <a:r>
              <a:rPr lang="ru-RU" sz="2000" b="1" dirty="0" err="1" smtClean="0">
                <a:solidFill>
                  <a:schemeClr val="bg1"/>
                </a:solidFill>
              </a:rPr>
              <a:t>Куреннов</a:t>
            </a:r>
            <a:r>
              <a:rPr lang="ru-RU" sz="2000" b="1" dirty="0" smtClean="0">
                <a:solidFill>
                  <a:schemeClr val="bg1"/>
                </a:solidFill>
              </a:rPr>
              <a:t> Дмитрий, Малинин Даниил, </a:t>
            </a:r>
            <a:r>
              <a:rPr lang="ru-RU" sz="2000" b="1" dirty="0" err="1" smtClean="0">
                <a:solidFill>
                  <a:schemeClr val="bg1"/>
                </a:solidFill>
              </a:rPr>
              <a:t>Веселкина</a:t>
            </a:r>
            <a:r>
              <a:rPr lang="ru-RU" sz="2000" b="1" dirty="0" smtClean="0">
                <a:solidFill>
                  <a:schemeClr val="bg1"/>
                </a:solidFill>
              </a:rPr>
              <a:t> Татьяна – старшая группа экскурсоводов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Дахов</a:t>
            </a:r>
            <a:r>
              <a:rPr lang="ru-RU" sz="2000" b="1" dirty="0" smtClean="0">
                <a:solidFill>
                  <a:schemeClr val="bg1"/>
                </a:solidFill>
              </a:rPr>
              <a:t> Алексей, </a:t>
            </a:r>
            <a:r>
              <a:rPr lang="ru-RU" sz="2000" b="1" dirty="0" err="1" smtClean="0">
                <a:solidFill>
                  <a:schemeClr val="bg1"/>
                </a:solidFill>
              </a:rPr>
              <a:t>Тезиков</a:t>
            </a:r>
            <a:r>
              <a:rPr lang="ru-RU" sz="2000" b="1" dirty="0" smtClean="0">
                <a:solidFill>
                  <a:schemeClr val="bg1"/>
                </a:solidFill>
              </a:rPr>
              <a:t> Александр, Кудряков Алексей, </a:t>
            </a:r>
            <a:r>
              <a:rPr lang="ru-RU" sz="2000" b="1" dirty="0" err="1" smtClean="0">
                <a:solidFill>
                  <a:schemeClr val="bg1"/>
                </a:solidFill>
              </a:rPr>
              <a:t>Задоркина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Маргарита,Михайлова</a:t>
            </a:r>
            <a:r>
              <a:rPr lang="ru-RU" sz="2000" b="1" dirty="0" smtClean="0">
                <a:solidFill>
                  <a:schemeClr val="bg1"/>
                </a:solidFill>
              </a:rPr>
              <a:t> Анжела, Пожидаева Елизавета, </a:t>
            </a:r>
            <a:r>
              <a:rPr lang="ru-RU" sz="2000" b="1" dirty="0" err="1" smtClean="0">
                <a:solidFill>
                  <a:schemeClr val="bg1"/>
                </a:solidFill>
              </a:rPr>
              <a:t>Телкова</a:t>
            </a:r>
            <a:r>
              <a:rPr lang="ru-RU" sz="2000" b="1" dirty="0" smtClean="0">
                <a:solidFill>
                  <a:schemeClr val="bg1"/>
                </a:solidFill>
              </a:rPr>
              <a:t> Анна, Жукова Елена – младшая группа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экскурсоводов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Бурков Ярослав, Овчаренко Никита, 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Запевалова</a:t>
            </a:r>
            <a:r>
              <a:rPr lang="ru-RU" sz="2000" b="1" dirty="0" smtClean="0">
                <a:solidFill>
                  <a:schemeClr val="bg1"/>
                </a:solidFill>
              </a:rPr>
              <a:t> Валерия, </a:t>
            </a:r>
            <a:r>
              <a:rPr lang="ru-RU" sz="2000" b="1" dirty="0" err="1" smtClean="0">
                <a:solidFill>
                  <a:schemeClr val="bg1"/>
                </a:solidFill>
              </a:rPr>
              <a:t>Юзова</a:t>
            </a:r>
            <a:r>
              <a:rPr lang="ru-RU" sz="2000" b="1" dirty="0" smtClean="0">
                <a:solidFill>
                  <a:schemeClr val="bg1"/>
                </a:solidFill>
              </a:rPr>
              <a:t> Софья –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оформители-декораторы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I:\фото для ВИРО\y-rNnWwGRN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3691846"/>
            <a:ext cx="4104456" cy="31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45224"/>
            <a:ext cx="5147243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Чиркунова</a:t>
            </a:r>
            <a:r>
              <a:rPr lang="ru-RU" sz="2000" b="1" dirty="0" smtClean="0">
                <a:solidFill>
                  <a:schemeClr val="bg1"/>
                </a:solidFill>
              </a:rPr>
              <a:t> Мария.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Рассказ об исследовании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Семинар руководителей школьных музеев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то для ВИРО\Jyh8X46qA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" y="0"/>
            <a:ext cx="3849722" cy="28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фото для ВИРО\KG4E1psL3J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24688"/>
            <a:ext cx="4713818" cy="35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фото для ВИРО\qz_cu_rbvh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8" y="2895421"/>
            <a:ext cx="2971934" cy="396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509"/>
            <a:ext cx="529208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Камозина</a:t>
            </a:r>
            <a:r>
              <a:rPr lang="ru-RU" b="1" dirty="0">
                <a:solidFill>
                  <a:schemeClr val="bg1"/>
                </a:solidFill>
              </a:rPr>
              <a:t> Юлия, Кузнецова Валерия, </a:t>
            </a:r>
            <a:r>
              <a:rPr lang="ru-RU" b="1" dirty="0" err="1">
                <a:solidFill>
                  <a:schemeClr val="bg1"/>
                </a:solidFill>
              </a:rPr>
              <a:t>Кассович</a:t>
            </a:r>
            <a:r>
              <a:rPr lang="ru-RU" b="1" dirty="0">
                <a:solidFill>
                  <a:schemeClr val="bg1"/>
                </a:solidFill>
              </a:rPr>
              <a:t> Дарья, Болычева </a:t>
            </a:r>
            <a:r>
              <a:rPr lang="ru-RU" b="1" dirty="0" smtClean="0">
                <a:solidFill>
                  <a:schemeClr val="bg1"/>
                </a:solidFill>
              </a:rPr>
              <a:t>Арина, Гусятников Влад, Бабенко Антон </a:t>
            </a:r>
            <a:r>
              <a:rPr lang="ru-RU" b="1" dirty="0">
                <a:solidFill>
                  <a:schemeClr val="bg1"/>
                </a:solidFill>
              </a:rPr>
              <a:t>– группа организаторов мероприятий в музее.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7059" y="6488668"/>
            <a:ext cx="44970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Мастер-класс  ведет Валерия </a:t>
            </a:r>
            <a:r>
              <a:rPr lang="ru-RU" b="1" dirty="0" err="1" smtClean="0">
                <a:solidFill>
                  <a:schemeClr val="bg1"/>
                </a:solidFill>
              </a:rPr>
              <a:t>Запевалова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5578213"/>
            <a:ext cx="34831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Экскурсоводы младшая группа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IMG_20180824_113232_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" y="2325974"/>
            <a:ext cx="4484426" cy="44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18.08.24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46614"/>
            <a:ext cx="3275856" cy="49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59" y="17650"/>
            <a:ext cx="90727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«Сквер Победы» один из объектов над которым мы шефствуем.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Уборка территории, уход за растениями входит в наши обязан-</a:t>
            </a:r>
          </a:p>
          <a:p>
            <a:r>
              <a:rPr lang="ru-RU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ности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Активное участие школьники принимали в разработке 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проекта нового  оформления  памятных досок, вели поисковую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работу, в ходе которой  выявили много неизвестных имен 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наших односельчан, участников войны.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89" y="-2767"/>
            <a:ext cx="432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Краткая характеристика информационной картотеки о ветеранах Великой Отечественной войны;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dirty="0">
                <a:solidFill>
                  <a:schemeClr val="bg1"/>
                </a:solidFill>
              </a:rPr>
              <a:t>Электронный каталог, состоит из 3 дисков;</a:t>
            </a:r>
          </a:p>
          <a:p>
            <a:r>
              <a:rPr lang="ru-RU" dirty="0">
                <a:solidFill>
                  <a:schemeClr val="bg1"/>
                </a:solidFill>
              </a:rPr>
              <a:t>Сайт «</a:t>
            </a:r>
            <a:r>
              <a:rPr lang="ru-RU" dirty="0" err="1">
                <a:solidFill>
                  <a:schemeClr val="bg1"/>
                </a:solidFill>
              </a:rPr>
              <a:t>Уршельцы</a:t>
            </a:r>
            <a:r>
              <a:rPr lang="ru-RU" dirty="0">
                <a:solidFill>
                  <a:schemeClr val="bg1"/>
                </a:solidFill>
              </a:rPr>
              <a:t> – участники Великой Отечественной войны»</a:t>
            </a:r>
          </a:p>
          <a:p>
            <a:r>
              <a:rPr lang="ru-RU" u="sng" dirty="0">
                <a:solidFill>
                  <a:schemeClr val="bg1"/>
                </a:solidFill>
                <a:hlinkClick r:id="rId2"/>
              </a:rPr>
              <a:t>http://irina-sedova.ucoz.ru/load/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Книга «Навеки в памяти народной!» в печатном и электронном виде</a:t>
            </a:r>
          </a:p>
          <a:p>
            <a:r>
              <a:rPr lang="ru-RU" u="sng" dirty="0">
                <a:solidFill>
                  <a:schemeClr val="bg1"/>
                </a:solidFill>
                <a:hlinkClick r:id="rId3"/>
              </a:rPr>
              <a:t>http://schurs.mkdou.ru/subdmn/schurs/images/vr/70/1004257.pdf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Исследовательская работа</a:t>
            </a:r>
          </a:p>
          <a:p>
            <a:r>
              <a:rPr lang="ru-RU" u="sng" dirty="0" smtClean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://kopilkaurokov.ru/istoriya/meropriyatia/issliedovatiel-skaia-istoriko-kraieviedchieskaia-rabota-sviaz-pokolienii-tiema-issliedovaniia-chieloviek-i-voina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9218" name="Picture 2" descr="I:\p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59" y="404663"/>
            <a:ext cx="4159105" cy="58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38"/>
            <a:ext cx="9015288" cy="689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Достижения </a:t>
            </a:r>
            <a:r>
              <a:rPr lang="ru-RU" sz="2400" b="1" u="sng" dirty="0" smtClean="0">
                <a:solidFill>
                  <a:srgbClr val="C00000"/>
                </a:solidFill>
              </a:rPr>
              <a:t>2016-2020:</a:t>
            </a:r>
            <a:endParaRPr lang="ru-RU" sz="2400" b="1" u="sng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Федеральный </a:t>
            </a:r>
            <a:r>
              <a:rPr lang="ru-RU" sz="2000" b="1" dirty="0">
                <a:solidFill>
                  <a:schemeClr val="bg1"/>
                </a:solidFill>
              </a:rPr>
              <a:t>грант Президента «Проект музея</a:t>
            </a:r>
            <a:r>
              <a:rPr lang="ru-RU" sz="2000" b="1" dirty="0" smtClean="0">
                <a:solidFill>
                  <a:schemeClr val="bg1"/>
                </a:solidFill>
              </a:rPr>
              <a:t>» 2018</a:t>
            </a:r>
            <a:endParaRPr lang="ru-RU" sz="2000" b="1" dirty="0" smtClean="0">
              <a:solidFill>
                <a:schemeClr val="bg1"/>
              </a:solidFill>
              <a:effectLst/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Грант «Благотворительного Фонда «Вымпел</a:t>
            </a:r>
            <a:r>
              <a:rPr lang="ru-RU" sz="2000" b="1" dirty="0" smtClean="0">
                <a:solidFill>
                  <a:schemeClr val="bg1"/>
                </a:solidFill>
              </a:rPr>
              <a:t>» </a:t>
            </a:r>
            <a:r>
              <a:rPr lang="ru-RU" sz="2000" b="1" dirty="0" smtClean="0">
                <a:solidFill>
                  <a:schemeClr val="bg1"/>
                </a:solidFill>
              </a:rPr>
              <a:t>2018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/>
              </a:rPr>
              <a:t>Грант партии «Единая Россия» 2020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«Лучший школьный музей» 2020</a:t>
            </a:r>
            <a:endParaRPr lang="ru-RU" sz="2000" b="1" dirty="0" smtClean="0">
              <a:solidFill>
                <a:schemeClr val="bg1"/>
              </a:solidFill>
              <a:effectLst/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1 место – конкурс «Отечество» краеведческая работа на муниципальном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уровне</a:t>
            </a:r>
            <a:endParaRPr lang="ru-RU" sz="2000" b="1" dirty="0" smtClean="0">
              <a:solidFill>
                <a:schemeClr val="bg1"/>
              </a:solidFill>
              <a:effectLst/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1 место – конкурс «Отечество»  на региональном уровне 2019</a:t>
            </a:r>
            <a:endParaRPr lang="ru-RU" sz="2000" b="1" dirty="0" smtClean="0">
              <a:solidFill>
                <a:schemeClr val="bg1"/>
              </a:solidFill>
              <a:effectLst/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3 </a:t>
            </a:r>
            <a:r>
              <a:rPr lang="ru-RU" sz="2000" b="1" dirty="0">
                <a:solidFill>
                  <a:schemeClr val="bg1"/>
                </a:solidFill>
              </a:rPr>
              <a:t>место – конкурс «Отечество» на федеральном </a:t>
            </a:r>
            <a:r>
              <a:rPr lang="ru-RU" sz="2000" b="1" dirty="0" smtClean="0">
                <a:solidFill>
                  <a:schemeClr val="bg1"/>
                </a:solidFill>
              </a:rPr>
              <a:t>уровне 2019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Благодарность Департамента образования 2018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Грамота Департамента образования «Электронный архив Победы»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/>
              </a:rPr>
              <a:t>Победитель областного конкурса школьных музеев , посвященного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/>
              </a:rPr>
              <a:t>75-годовщине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Победы 2019</a:t>
            </a:r>
            <a:endParaRPr lang="ru-RU" sz="2000" b="1" dirty="0" smtClean="0">
              <a:solidFill>
                <a:schemeClr val="bg1"/>
              </a:solidFill>
              <a:effectLst/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Победитель межрегиональной научно-практической конференции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школьников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Лауреат 9 регионального образовательного форума «Дмитриевские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историко-краеведческие чтения»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Победитель 7 открытого муниципального конкурса «Мы Родины своей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сыны»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Призер региональной гуманитарной олимпиады «Умники и умницы земли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Владимирской» 2016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7346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; </a:t>
            </a:r>
            <a:r>
              <a:rPr lang="ru-RU" dirty="0"/>
              <a:t> 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Музей сотрудничает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 Благотворительным Фондом «Вымпел» </a:t>
            </a:r>
            <a:r>
              <a:rPr lang="ru-RU" b="1" dirty="0" err="1">
                <a:solidFill>
                  <a:schemeClr val="bg1"/>
                </a:solidFill>
              </a:rPr>
              <a:t>г.Москва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r>
              <a:rPr lang="ru-RU" b="1" dirty="0">
                <a:solidFill>
                  <a:schemeClr val="bg1"/>
                </a:solidFill>
              </a:rPr>
              <a:t>НП «Мещера» г. Гусь-Хрустальный;</a:t>
            </a:r>
          </a:p>
          <a:p>
            <a:r>
              <a:rPr lang="ru-RU" b="1" dirty="0">
                <a:solidFill>
                  <a:schemeClr val="bg1"/>
                </a:solidFill>
              </a:rPr>
              <a:t>«Музей птиц» поселок Уршельский;</a:t>
            </a:r>
          </a:p>
          <a:p>
            <a:r>
              <a:rPr lang="ru-RU" b="1" dirty="0">
                <a:solidFill>
                  <a:schemeClr val="bg1"/>
                </a:solidFill>
              </a:rPr>
              <a:t>«Музей русское подворье» поселок </a:t>
            </a:r>
            <a:r>
              <a:rPr lang="ru-RU" b="1" dirty="0" err="1">
                <a:solidFill>
                  <a:schemeClr val="bg1"/>
                </a:solidFill>
              </a:rPr>
              <a:t>Тасинский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r>
              <a:rPr lang="ru-RU" b="1" dirty="0">
                <a:solidFill>
                  <a:schemeClr val="bg1"/>
                </a:solidFill>
              </a:rPr>
              <a:t>Музей «Галактика» опытный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стекольный </a:t>
            </a:r>
            <a:r>
              <a:rPr lang="ru-RU" b="1" dirty="0">
                <a:solidFill>
                  <a:schemeClr val="bg1"/>
                </a:solidFill>
              </a:rPr>
              <a:t>завод </a:t>
            </a:r>
            <a:r>
              <a:rPr lang="ru-RU" b="1" dirty="0" err="1">
                <a:solidFill>
                  <a:schemeClr val="bg1"/>
                </a:solidFill>
              </a:rPr>
              <a:t>г.Гусь</a:t>
            </a:r>
            <a:r>
              <a:rPr lang="ru-RU" b="1" dirty="0">
                <a:solidFill>
                  <a:schemeClr val="bg1"/>
                </a:solidFill>
              </a:rPr>
              <a:t>-Хрустальный;</a:t>
            </a:r>
          </a:p>
          <a:p>
            <a:r>
              <a:rPr lang="ru-RU" b="1" dirty="0">
                <a:solidFill>
                  <a:schemeClr val="bg1"/>
                </a:solidFill>
              </a:rPr>
              <a:t>Музей хрусталя г. Гусь-Хрустальный;</a:t>
            </a:r>
          </a:p>
          <a:p>
            <a:r>
              <a:rPr lang="ru-RU" b="1" dirty="0">
                <a:solidFill>
                  <a:schemeClr val="bg1"/>
                </a:solidFill>
              </a:rPr>
              <a:t>Историко-краеведческий музей </a:t>
            </a:r>
            <a:r>
              <a:rPr lang="ru-RU" b="1" dirty="0" err="1">
                <a:solidFill>
                  <a:schemeClr val="bg1"/>
                </a:solidFill>
              </a:rPr>
              <a:t>г.Гусь</a:t>
            </a:r>
            <a:r>
              <a:rPr lang="ru-RU" b="1" dirty="0">
                <a:solidFill>
                  <a:schemeClr val="bg1"/>
                </a:solidFill>
              </a:rPr>
              <a:t>-Хрустальный;</a:t>
            </a:r>
          </a:p>
          <a:p>
            <a:r>
              <a:rPr lang="ru-RU" b="1" dirty="0">
                <a:solidFill>
                  <a:schemeClr val="bg1"/>
                </a:solidFill>
              </a:rPr>
              <a:t>Музей народного образования Владимирской </a:t>
            </a:r>
            <a:r>
              <a:rPr lang="ru-RU" b="1" dirty="0" err="1">
                <a:solidFill>
                  <a:schemeClr val="bg1"/>
                </a:solidFill>
              </a:rPr>
              <a:t>области.ВИРО.г</a:t>
            </a:r>
            <a:r>
              <a:rPr lang="ru-RU" b="1" dirty="0">
                <a:solidFill>
                  <a:schemeClr val="bg1"/>
                </a:solidFill>
              </a:rPr>
              <a:t>. Владимир;</a:t>
            </a:r>
          </a:p>
          <a:p>
            <a:r>
              <a:rPr lang="ru-RU" b="1" dirty="0">
                <a:solidFill>
                  <a:schemeClr val="bg1"/>
                </a:solidFill>
              </a:rPr>
              <a:t>Храм Иоанна Богослова поселок Уршельский;</a:t>
            </a:r>
          </a:p>
          <a:p>
            <a:r>
              <a:rPr lang="ru-RU" b="1" dirty="0">
                <a:solidFill>
                  <a:schemeClr val="bg1"/>
                </a:solidFill>
              </a:rPr>
              <a:t>ЦДО Гусь-Хрустального района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г.Курлово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r>
              <a:rPr lang="ru-RU" b="1" dirty="0">
                <a:solidFill>
                  <a:schemeClr val="bg1"/>
                </a:solidFill>
              </a:rPr>
              <a:t>Школьные музеи района</a:t>
            </a: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476672"/>
            <a:ext cx="4788024" cy="59093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</a:rPr>
              <a:t>Освещение </a:t>
            </a:r>
            <a:r>
              <a:rPr lang="ru-RU" b="1" i="1" dirty="0">
                <a:solidFill>
                  <a:schemeClr val="bg1"/>
                </a:solidFill>
              </a:rPr>
              <a:t>деятельности</a:t>
            </a:r>
            <a:r>
              <a:rPr lang="ru-RU" b="1" dirty="0">
                <a:solidFill>
                  <a:schemeClr val="bg1"/>
                </a:solidFill>
              </a:rPr>
              <a:t> музея в средствах массовой информации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Буклет </a:t>
            </a:r>
            <a:r>
              <a:rPr lang="ru-RU" dirty="0">
                <a:solidFill>
                  <a:schemeClr val="bg1"/>
                </a:solidFill>
              </a:rPr>
              <a:t>«Визитная карточка музея»</a:t>
            </a:r>
          </a:p>
          <a:p>
            <a:r>
              <a:rPr lang="ru-RU" dirty="0">
                <a:solidFill>
                  <a:schemeClr val="bg1"/>
                </a:solidFill>
              </a:rPr>
              <a:t>Буклет «Великая поступь Победы!»</a:t>
            </a:r>
          </a:p>
          <a:p>
            <a:r>
              <a:rPr lang="ru-RU" dirty="0">
                <a:solidFill>
                  <a:schemeClr val="bg1"/>
                </a:solidFill>
              </a:rPr>
              <a:t>Сборник «Навеки в памяти народной», 2009 г. </a:t>
            </a:r>
          </a:p>
          <a:p>
            <a:r>
              <a:rPr lang="ru-RU" dirty="0">
                <a:solidFill>
                  <a:schemeClr val="bg1"/>
                </a:solidFill>
              </a:rPr>
              <a:t>Сборник стихов о Мещерском крае, 2008 г.</a:t>
            </a:r>
          </a:p>
          <a:p>
            <a:r>
              <a:rPr lang="ru-RU" dirty="0">
                <a:solidFill>
                  <a:schemeClr val="bg1"/>
                </a:solidFill>
              </a:rPr>
              <a:t>Газета «Афиша» г. Гусь-Хрустальный</a:t>
            </a:r>
          </a:p>
          <a:p>
            <a:r>
              <a:rPr lang="ru-RU" dirty="0">
                <a:solidFill>
                  <a:schemeClr val="bg1"/>
                </a:solidFill>
              </a:rPr>
              <a:t>Газета «Мещерский вестник» п. Уршельский</a:t>
            </a:r>
          </a:p>
          <a:p>
            <a:r>
              <a:rPr lang="ru-RU" dirty="0">
                <a:solidFill>
                  <a:schemeClr val="bg1"/>
                </a:solidFill>
              </a:rPr>
              <a:t>Сборник краеведческих работ Управления образования Гусь-Хрустального района</a:t>
            </a:r>
          </a:p>
          <a:p>
            <a:r>
              <a:rPr lang="ru-RU" dirty="0">
                <a:solidFill>
                  <a:schemeClr val="bg1"/>
                </a:solidFill>
              </a:rPr>
              <a:t>Буклеты тематической направленности</a:t>
            </a:r>
          </a:p>
          <a:p>
            <a:r>
              <a:rPr lang="ru-RU" dirty="0">
                <a:solidFill>
                  <a:schemeClr val="bg1"/>
                </a:solidFill>
              </a:rPr>
              <a:t>Выступление на радио (30 минут) в передаче «Музей рядом» ВГТРК (Владимир)</a:t>
            </a:r>
          </a:p>
          <a:p>
            <a:r>
              <a:rPr lang="ru-RU" dirty="0">
                <a:solidFill>
                  <a:schemeClr val="bg1"/>
                </a:solidFill>
              </a:rPr>
              <a:t>Телевидение Гусь-Инфо передача о музее</a:t>
            </a:r>
          </a:p>
          <a:p>
            <a:r>
              <a:rPr lang="ru-RU" dirty="0">
                <a:solidFill>
                  <a:schemeClr val="bg1"/>
                </a:solidFill>
              </a:rPr>
              <a:t>Гусь-Инфо на странице в контакте о музее</a:t>
            </a:r>
          </a:p>
          <a:p>
            <a:r>
              <a:rPr lang="ru-RU" dirty="0">
                <a:solidFill>
                  <a:schemeClr val="bg1"/>
                </a:solidFill>
              </a:rPr>
              <a:t>На сайте администрации Гусь-Хрустального района и Управления образования.</a:t>
            </a:r>
          </a:p>
          <a:p>
            <a:r>
              <a:rPr lang="ru-RU" dirty="0">
                <a:solidFill>
                  <a:schemeClr val="bg1"/>
                </a:solidFill>
              </a:rPr>
              <a:t>На сайте Благотворительного Фонда «Вымпел»</a:t>
            </a:r>
          </a:p>
          <a:p>
            <a:r>
              <a:rPr lang="ru-RU" dirty="0">
                <a:solidFill>
                  <a:schemeClr val="bg1"/>
                </a:solidFill>
              </a:rPr>
              <a:t>На странице в контакте «Музей Наследие Уршельский»</a:t>
            </a:r>
          </a:p>
        </p:txBody>
      </p:sp>
    </p:spTree>
    <p:extLst>
      <p:ext uri="{BB962C8B-B14F-4D97-AF65-F5344CB8AC3E}">
        <p14:creationId xmlns:p14="http://schemas.microsoft.com/office/powerpoint/2010/main" val="27506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43907"/>
            <a:ext cx="8371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ПРИГЛАШАЕМ ВАС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ПОСЕТИТЬ НАШ МУЗЕЙ!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РАВСТВЕННЫЙ ПОДВИГ\Безымянны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26" y="260648"/>
            <a:ext cx="9116180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фото музейной деятельности\DSC052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827109"/>
            <a:ext cx="3202535" cy="50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:\фото для ВИРО\N8IA1i3Bp9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95" y="0"/>
            <a:ext cx="2933119" cy="391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фото музейной деятельности\DSC052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493262"/>
            <a:ext cx="3888432" cy="33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арина\Desktop\фото музея\IMG_41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3" y="0"/>
            <a:ext cx="4759002" cy="355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598" y="5934670"/>
            <a:ext cx="3540016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экспозиции «Русский быт.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Экскурсоводы проводят интерактивные занятия.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КОНКУРС НРАВСТ ПОДВИГ\Конкурс ВИРО\DSC_03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5" y="3356992"/>
            <a:ext cx="442798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C:\Users\Марина\Desktop\Новая папка\IMG_4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" y="32615"/>
            <a:ext cx="5113993" cy="40444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64088" y="1484784"/>
            <a:ext cx="3312368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Экспозиция «Русская изба»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337689"/>
            <a:ext cx="4107856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Классный час в «Русской избе»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Тема «Воспитание детей. Домострой»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sc045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890"/>
            <a:ext cx="4759744" cy="35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фото музейные уроки\DSC09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694961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задоркина\поделки\DSC08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" y="4263833"/>
            <a:ext cx="3458889" cy="25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75420"/>
            <a:ext cx="4014014" cy="372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90" y="3658903"/>
            <a:ext cx="6671635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Музейные занятия не ограничены стенами школьного музея,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они проходят в библиотеке, классах, актовом зале школы.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9745" y="6381328"/>
            <a:ext cx="2942344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Роспись пасхального яйца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задоркина\DSC084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6477"/>
            <a:ext cx="9054501" cy="62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7" y="8566"/>
            <a:ext cx="7312451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ТВОРЧЕСКИЙ КОНКУРС  «Я – ЗОДЧИЙ»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задоркина\DSC0843ы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0"/>
            <a:ext cx="5112568" cy="68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1088"/>
            <a:ext cx="6346481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ПРОЕКТ «Православный иконостас»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720</TotalTime>
  <Words>1139</Words>
  <Application>Microsoft Office PowerPoint</Application>
  <PresentationFormat>Экран (4:3)</PresentationFormat>
  <Paragraphs>202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Школьный историко-краеведческий  музей «НАСЛЕДИЕ»  МБОУ «Уршельская сош» Владимирская область, Гусь-хрустальный район,  поселок уршельский +7 (49241) 58-7-13, +7 (49241) 58-5-25 urshschool@yandex.ru 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49</cp:revision>
  <dcterms:created xsi:type="dcterms:W3CDTF">2020-03-25T09:17:36Z</dcterms:created>
  <dcterms:modified xsi:type="dcterms:W3CDTF">2020-11-17T09:39:29Z</dcterms:modified>
</cp:coreProperties>
</file>