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sldIdLst>
    <p:sldId id="257" r:id="rId2"/>
    <p:sldId id="258" r:id="rId3"/>
    <p:sldId id="263" r:id="rId4"/>
    <p:sldId id="259" r:id="rId5"/>
    <p:sldId id="260" r:id="rId6"/>
    <p:sldId id="261" r:id="rId7"/>
    <p:sldId id="271" r:id="rId8"/>
    <p:sldId id="290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91" r:id="rId17"/>
    <p:sldId id="289" r:id="rId18"/>
    <p:sldId id="273" r:id="rId19"/>
    <p:sldId id="262" r:id="rId20"/>
    <p:sldId id="272" r:id="rId21"/>
    <p:sldId id="265" r:id="rId22"/>
    <p:sldId id="266" r:id="rId23"/>
    <p:sldId id="270" r:id="rId24"/>
    <p:sldId id="29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00" autoAdjust="0"/>
    <p:restoredTop sz="94660"/>
  </p:normalViewPr>
  <p:slideViewPr>
    <p:cSldViewPr>
      <p:cViewPr varScale="1">
        <p:scale>
          <a:sx n="95" d="100"/>
          <a:sy n="95" d="100"/>
        </p:scale>
        <p:origin x="84" y="24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93066-B812-4C8C-9120-1E19643EA770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D2402-FC65-45A0-9667-477A385AB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999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D2402-FC65-45A0-9667-477A385ABAF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593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C2468-E471-4C02-843B-485D981B65E9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BD84-27F8-4780-9DED-BF99E51506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C2468-E471-4C02-843B-485D981B65E9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BD84-27F8-4780-9DED-BF99E51506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C2468-E471-4C02-843B-485D981B65E9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BD84-27F8-4780-9DED-BF99E51506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C2468-E471-4C02-843B-485D981B65E9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BD84-27F8-4780-9DED-BF99E51506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C2468-E471-4C02-843B-485D981B65E9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966BD84-27F8-4780-9DED-BF99E51506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C2468-E471-4C02-843B-485D981B65E9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BD84-27F8-4780-9DED-BF99E51506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C2468-E471-4C02-843B-485D981B65E9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BD84-27F8-4780-9DED-BF99E51506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C2468-E471-4C02-843B-485D981B65E9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BD84-27F8-4780-9DED-BF99E51506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C2468-E471-4C02-843B-485D981B65E9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BD84-27F8-4780-9DED-BF99E51506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C2468-E471-4C02-843B-485D981B65E9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BD84-27F8-4780-9DED-BF99E51506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C2468-E471-4C02-843B-485D981B65E9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BD84-27F8-4780-9DED-BF99E51506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1EC2468-E471-4C02-843B-485D981B65E9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966BD84-27F8-4780-9DED-BF99E51506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&#1054;&#1090;&#1079;&#1099;&#1074;&#1099;%20&#1086;%20&#1074;&#1082;&#1091;&#1089;&#1077;%20&#1089;&#1091;&#1084;&#1072;&#1083;&#1072;&#1082;&#1072;.mp4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422030" y="3933056"/>
            <a:ext cx="8398442" cy="129614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Исследовательская работа на </a:t>
            </a:r>
            <a:r>
              <a:rPr lang="ru-RU" sz="2800" dirty="0" smtClean="0">
                <a:solidFill>
                  <a:schemeClr val="tx1"/>
                </a:solidFill>
              </a:rPr>
              <a:t>тему: «Блюдо сумалак и его значение в праздновании </a:t>
            </a:r>
            <a:r>
              <a:rPr lang="ru-RU" sz="2800" dirty="0" err="1" smtClean="0">
                <a:solidFill>
                  <a:schemeClr val="tx1"/>
                </a:solidFill>
              </a:rPr>
              <a:t>навруза</a:t>
            </a:r>
            <a:r>
              <a:rPr lang="ru-RU" sz="2800" dirty="0" smtClean="0">
                <a:solidFill>
                  <a:schemeClr val="tx1"/>
                </a:solidFill>
              </a:rPr>
              <a:t>».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355976" y="5373216"/>
            <a:ext cx="4320480" cy="129614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Работу выполнила ученица города Обнинска, школы № 3, ученица 8 «Б» класса, </a:t>
            </a:r>
            <a:r>
              <a:rPr lang="ru-RU" dirty="0" err="1" smtClean="0"/>
              <a:t>Турсунбоева</a:t>
            </a:r>
            <a:r>
              <a:rPr lang="ru-RU" dirty="0" smtClean="0"/>
              <a:t> </a:t>
            </a:r>
            <a:r>
              <a:rPr lang="ru-RU" dirty="0" err="1" smtClean="0"/>
              <a:t>Нозанин</a:t>
            </a:r>
            <a:r>
              <a:rPr lang="ru-RU" dirty="0" smtClean="0"/>
              <a:t> </a:t>
            </a:r>
            <a:r>
              <a:rPr lang="ru-RU" dirty="0" err="1" smtClean="0"/>
              <a:t>Джахонгировна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9986"/>
            <a:ext cx="6336703" cy="33123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Проращивание пшеницы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216024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После </a:t>
            </a:r>
            <a:r>
              <a:rPr lang="ru-RU" dirty="0"/>
              <a:t>того как пшеница выросла до зеленых ростков, надо будет разделить руками на небольшие кусочки для того чтобы они поместились в мясорубку, после чего пропускаем через </a:t>
            </a:r>
            <a:r>
              <a:rPr lang="ru-RU" dirty="0" smtClean="0"/>
              <a:t>мясорубку и кладем в кастрюлю.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077072"/>
            <a:ext cx="2915816" cy="213285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4061538"/>
            <a:ext cx="3600399" cy="2148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966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Приготовление жидкости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72816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В </a:t>
            </a:r>
            <a:r>
              <a:rPr lang="ru-RU" dirty="0" smtClean="0"/>
              <a:t> кастрюлю с массой </a:t>
            </a:r>
            <a:r>
              <a:rPr lang="ru-RU" dirty="0"/>
              <a:t>заливаем 10 л </a:t>
            </a:r>
            <a:r>
              <a:rPr lang="ru-RU" dirty="0" smtClean="0"/>
              <a:t>воды, мешаем </a:t>
            </a:r>
            <a:r>
              <a:rPr lang="ru-RU" dirty="0"/>
              <a:t>и выжимаем от массы воду, жидкость </a:t>
            </a:r>
            <a:r>
              <a:rPr lang="ru-RU" dirty="0" smtClean="0"/>
              <a:t>отжимаем </a:t>
            </a:r>
            <a:r>
              <a:rPr lang="ru-RU" dirty="0"/>
              <a:t>через  </a:t>
            </a:r>
            <a:r>
              <a:rPr lang="ru-RU" dirty="0" smtClean="0"/>
              <a:t>марлю в отдельную емкость</a:t>
            </a:r>
            <a:endParaRPr lang="ru-RU" dirty="0"/>
          </a:p>
          <a:p>
            <a:r>
              <a:rPr lang="ru-RU" dirty="0" smtClean="0"/>
              <a:t>Второй раз в </a:t>
            </a:r>
            <a:r>
              <a:rPr lang="ru-RU" dirty="0"/>
              <a:t>кастрюлю заливаем 6 л воды мешаем и </a:t>
            </a:r>
            <a:r>
              <a:rPr lang="ru-RU" dirty="0" smtClean="0"/>
              <a:t>выжимаем.</a:t>
            </a:r>
            <a:endParaRPr lang="ru-RU" dirty="0"/>
          </a:p>
          <a:p>
            <a:r>
              <a:rPr lang="ru-RU" dirty="0" smtClean="0"/>
              <a:t>В третий раз в </a:t>
            </a:r>
            <a:r>
              <a:rPr lang="ru-RU" dirty="0"/>
              <a:t>кастрюлю заливаем 3 л воды мешаем и </a:t>
            </a:r>
            <a:r>
              <a:rPr lang="ru-RU" dirty="0" smtClean="0"/>
              <a:t>выжимаем.</a:t>
            </a:r>
            <a:endParaRPr lang="ru-RU" dirty="0"/>
          </a:p>
          <a:p>
            <a:r>
              <a:rPr lang="ru-RU" dirty="0" smtClean="0"/>
              <a:t>Выжитую массу мы отдаем птицам, а в приготовлении </a:t>
            </a:r>
            <a:r>
              <a:rPr lang="ru-RU" dirty="0" err="1" smtClean="0"/>
              <a:t>сумалака</a:t>
            </a:r>
            <a:r>
              <a:rPr lang="ru-RU" dirty="0" smtClean="0"/>
              <a:t> мы используем только жидкость.</a:t>
            </a:r>
            <a:endParaRPr lang="ru-RU" dirty="0"/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59" y="3717032"/>
            <a:ext cx="3620310" cy="2794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17033"/>
            <a:ext cx="3600400" cy="2794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084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4000" dirty="0" smtClean="0">
                <a:solidFill>
                  <a:schemeClr val="tx1"/>
                </a:solidFill>
              </a:rPr>
              <a:t>1 этап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04482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Потом разжигаем огонь, ставим казан, наливаем в казан 1.5 л подсолнечного масла, потом вливаем жидкость с 1-ой кастрюли </a:t>
            </a:r>
            <a:r>
              <a:rPr lang="ru-RU" dirty="0" smtClean="0"/>
              <a:t>(10 </a:t>
            </a:r>
            <a:r>
              <a:rPr lang="ru-RU" dirty="0"/>
              <a:t>л </a:t>
            </a:r>
            <a:r>
              <a:rPr lang="ru-RU" dirty="0" smtClean="0"/>
              <a:t>), </a:t>
            </a:r>
            <a:r>
              <a:rPr lang="ru-RU" dirty="0"/>
              <a:t>после </a:t>
            </a:r>
            <a:r>
              <a:rPr lang="ru-RU" dirty="0" smtClean="0"/>
              <a:t>всыпаем 6 </a:t>
            </a:r>
            <a:r>
              <a:rPr lang="ru-RU" dirty="0"/>
              <a:t>кг муки и взбиваем венчиком для того чтобы не было комочков.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3809660"/>
            <a:ext cx="3096344" cy="242765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504" y="3645024"/>
            <a:ext cx="2437055" cy="2924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612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2 этап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44008" y="1556792"/>
            <a:ext cx="4248472" cy="3528392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ru-RU" sz="2000" dirty="0" smtClean="0"/>
              <a:t>Доводим до </a:t>
            </a:r>
            <a:r>
              <a:rPr lang="ru-RU" sz="2000" dirty="0"/>
              <a:t>кипения, постоянно </a:t>
            </a:r>
            <a:r>
              <a:rPr lang="ru-RU" sz="2000" dirty="0" smtClean="0"/>
              <a:t>перемешивая и  </a:t>
            </a:r>
            <a:r>
              <a:rPr lang="ru-RU" sz="2000" dirty="0"/>
              <a:t>варим до густоты и коричневого </a:t>
            </a:r>
            <a:r>
              <a:rPr lang="ru-RU" sz="2000" dirty="0" smtClean="0"/>
              <a:t>цвета. </a:t>
            </a:r>
          </a:p>
          <a:p>
            <a:pPr marL="137160" indent="0">
              <a:buNone/>
            </a:pPr>
            <a:r>
              <a:rPr lang="ru-RU" sz="2000" dirty="0" smtClean="0"/>
              <a:t>Заливаем жидкость из 2-ой кастрюли. Потихоньку увеличиваем огонь до кипения и варим до густоты.</a:t>
            </a:r>
          </a:p>
          <a:p>
            <a:pPr marL="137160" indent="0">
              <a:buNone/>
            </a:pPr>
            <a:r>
              <a:rPr lang="ru-RU" sz="2000" dirty="0"/>
              <a:t>Варим до густоты и коричневого цвета. И вливаем жидкость из 3-ей кастрюли, увеличиваем огонь. </a:t>
            </a:r>
          </a:p>
          <a:p>
            <a:pPr marL="137160" indent="0">
              <a:buNone/>
            </a:pPr>
            <a:endParaRPr lang="ru-RU" sz="20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72816"/>
            <a:ext cx="3518673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8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3 этап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412776"/>
            <a:ext cx="4248472" cy="2088232"/>
          </a:xfrm>
        </p:spPr>
        <p:txBody>
          <a:bodyPr>
            <a:noAutofit/>
          </a:bodyPr>
          <a:lstStyle/>
          <a:p>
            <a:pPr marL="137160" indent="0">
              <a:buNone/>
            </a:pPr>
            <a:endParaRPr lang="ru-RU" sz="20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256583"/>
          </a:xfrm>
        </p:spPr>
        <p:txBody>
          <a:bodyPr>
            <a:noAutofit/>
          </a:bodyPr>
          <a:lstStyle/>
          <a:p>
            <a:r>
              <a:rPr lang="ru-RU" sz="2000" dirty="0" smtClean="0"/>
              <a:t>Дальше в казан бросаем камушки, загадывая желание. Варим </a:t>
            </a:r>
            <a:r>
              <a:rPr lang="ru-RU" sz="2000" dirty="0"/>
              <a:t>до густоты. После чего </a:t>
            </a:r>
            <a:r>
              <a:rPr lang="ru-RU" sz="2000" dirty="0" smtClean="0"/>
              <a:t>наливаем </a:t>
            </a:r>
            <a:r>
              <a:rPr lang="ru-RU" sz="2000" dirty="0"/>
              <a:t>5-6 л кипяченой </a:t>
            </a:r>
            <a:r>
              <a:rPr lang="ru-RU" sz="2000" dirty="0" smtClean="0"/>
              <a:t>чистой воды</a:t>
            </a:r>
            <a:r>
              <a:rPr lang="ru-RU" sz="2000" dirty="0"/>
              <a:t>, варим 1.5 часа и закрываем на ночь закрываем крышку, убираем огонь. Заматываем полотенцами крышку казана чтобы сумалак </a:t>
            </a:r>
            <a:r>
              <a:rPr lang="ru-RU" sz="2000" dirty="0" smtClean="0"/>
              <a:t> медленно остывал  </a:t>
            </a:r>
            <a:r>
              <a:rPr lang="ru-RU" sz="2000" dirty="0"/>
              <a:t>и окончательно приготовился!</a:t>
            </a:r>
          </a:p>
          <a:p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64904"/>
            <a:ext cx="3857625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92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Готовый </a:t>
            </a:r>
            <a:r>
              <a:rPr lang="ru-RU" sz="4000" dirty="0" err="1" smtClean="0">
                <a:solidFill>
                  <a:schemeClr val="tx1"/>
                </a:solidFill>
              </a:rPr>
              <a:t>сумалак</a:t>
            </a:r>
            <a:r>
              <a:rPr lang="ru-RU" sz="4000" dirty="0" smtClean="0">
                <a:solidFill>
                  <a:schemeClr val="tx1"/>
                </a:solidFill>
              </a:rPr>
              <a:t>.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Вывод:</a:t>
            </a:r>
          </a:p>
          <a:p>
            <a:r>
              <a:rPr lang="ru-RU" sz="3200" dirty="0" smtClean="0"/>
              <a:t>Для того чтобы приготовить </a:t>
            </a:r>
            <a:r>
              <a:rPr lang="ru-RU" sz="3200" dirty="0" err="1" smtClean="0"/>
              <a:t>сумалак</a:t>
            </a:r>
            <a:r>
              <a:rPr lang="ru-RU" sz="3200" dirty="0" smtClean="0"/>
              <a:t> массой в 9 л, надо потратить 460 р. Учитывая то что вода своя кипяченная. 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820126256"/>
              </p:ext>
            </p:extLst>
          </p:nvPr>
        </p:nvGraphicFramePr>
        <p:xfrm>
          <a:off x="4427984" y="3789040"/>
          <a:ext cx="4104456" cy="2223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07367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Продукт</a:t>
                      </a:r>
                      <a:endParaRPr lang="ru-RU" dirty="0"/>
                    </a:p>
                  </a:txBody>
                  <a:tcPr marL="81394" marR="81394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Пшеница</a:t>
                      </a:r>
                      <a:endParaRPr lang="ru-RU" dirty="0"/>
                    </a:p>
                  </a:txBody>
                  <a:tcPr marL="81394" marR="81394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Пшенич</a:t>
                      </a:r>
                      <a:r>
                        <a:rPr lang="ru-RU" dirty="0" smtClean="0"/>
                        <a:t>.</a:t>
                      </a:r>
                      <a:r>
                        <a:rPr lang="ru-RU" baseline="0" dirty="0" smtClean="0"/>
                        <a:t> мука</a:t>
                      </a:r>
                      <a:endParaRPr lang="ru-RU" dirty="0"/>
                    </a:p>
                  </a:txBody>
                  <a:tcPr marL="81394" marR="81394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Подсол.</a:t>
                      </a:r>
                      <a:r>
                        <a:rPr lang="ru-RU" baseline="0" dirty="0" err="1" smtClean="0"/>
                        <a:t>масло</a:t>
                      </a:r>
                      <a:endParaRPr lang="ru-RU" dirty="0"/>
                    </a:p>
                  </a:txBody>
                  <a:tcPr marL="81394" marR="8139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436"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</a:t>
                      </a:r>
                      <a:endParaRPr lang="ru-RU" dirty="0"/>
                    </a:p>
                  </a:txBody>
                  <a:tcPr marL="81394" marR="81394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кг</a:t>
                      </a:r>
                      <a:endParaRPr lang="ru-RU" dirty="0"/>
                    </a:p>
                  </a:txBody>
                  <a:tcPr marL="81394" marR="81394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 кг</a:t>
                      </a:r>
                      <a:endParaRPr lang="ru-RU" dirty="0"/>
                    </a:p>
                  </a:txBody>
                  <a:tcPr marL="81394" marR="81394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1.5 л</a:t>
                      </a:r>
                      <a:endParaRPr lang="ru-RU" dirty="0"/>
                    </a:p>
                  </a:txBody>
                  <a:tcPr marL="81394" marR="8139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436">
                <a:tc>
                  <a:txBody>
                    <a:bodyPr/>
                    <a:lstStyle/>
                    <a:p>
                      <a:r>
                        <a:rPr lang="ru-RU" dirty="0" smtClean="0"/>
                        <a:t>Стоимость </a:t>
                      </a:r>
                      <a:endParaRPr lang="ru-RU" dirty="0"/>
                    </a:p>
                  </a:txBody>
                  <a:tcPr marL="81394" marR="81394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60 р</a:t>
                      </a:r>
                      <a:endParaRPr lang="ru-RU" dirty="0"/>
                    </a:p>
                  </a:txBody>
                  <a:tcPr marL="81394" marR="81394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 р</a:t>
                      </a:r>
                      <a:endParaRPr lang="ru-RU" dirty="0"/>
                    </a:p>
                  </a:txBody>
                  <a:tcPr marL="81394" marR="81394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 р</a:t>
                      </a:r>
                      <a:endParaRPr lang="ru-RU" dirty="0"/>
                    </a:p>
                  </a:txBody>
                  <a:tcPr marL="81394" marR="8139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32657"/>
            <a:ext cx="3292376" cy="2952328"/>
          </a:xfrm>
        </p:spPr>
      </p:pic>
    </p:spTree>
    <p:extLst>
      <p:ext uri="{BB962C8B-B14F-4D97-AF65-F5344CB8AC3E}">
        <p14:creationId xmlns:p14="http://schemas.microsoft.com/office/powerpoint/2010/main" val="325659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Значение сумалака в питании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 </a:t>
            </a:r>
            <a:r>
              <a:rPr lang="ru-RU" dirty="0"/>
              <a:t>полезным свойствам сумалак можно сравнить с </a:t>
            </a:r>
            <a:r>
              <a:rPr lang="ru-RU" dirty="0" smtClean="0"/>
              <a:t>женьшенем.</a:t>
            </a:r>
          </a:p>
          <a:p>
            <a:r>
              <a:rPr lang="ru-RU" dirty="0"/>
              <a:t>В его состав входят 90 из 102 важных минералов, витаминов и других нутриентов, необходимых для жизнедеятельности организма. Установлено, что 28 г сока </a:t>
            </a:r>
            <a:r>
              <a:rPr lang="ru-RU" dirty="0" smtClean="0"/>
              <a:t>проростков </a:t>
            </a:r>
            <a:r>
              <a:rPr lang="ru-RU" dirty="0"/>
              <a:t>пшеницы по содержанию витаминов и минералов эквивалентны 1 кг свежих </a:t>
            </a:r>
            <a:r>
              <a:rPr lang="ru-RU" dirty="0" smtClean="0"/>
              <a:t>овощей.</a:t>
            </a:r>
          </a:p>
          <a:p>
            <a:r>
              <a:rPr lang="ru-RU" dirty="0" smtClean="0"/>
              <a:t>Витамины Е остаются активными.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844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Заключение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3600" dirty="0"/>
              <a:t>Я нашла ответы на свои </a:t>
            </a:r>
            <a:r>
              <a:rPr lang="ru-RU" sz="3600" dirty="0" smtClean="0"/>
              <a:t>вопросы:</a:t>
            </a:r>
          </a:p>
          <a:p>
            <a:pPr marL="137160" indent="0">
              <a:buNone/>
            </a:pPr>
            <a:r>
              <a:rPr lang="ru-RU" sz="3600" dirty="0" smtClean="0">
                <a:latin typeface="Times New Roman"/>
                <a:ea typeface="Calibri"/>
                <a:cs typeface="Times New Roman"/>
              </a:rPr>
              <a:t>- почему сумалак готовится именно в Навруз ?</a:t>
            </a:r>
          </a:p>
          <a:p>
            <a:pPr>
              <a:buFontTx/>
              <a:buChar char="-"/>
            </a:pPr>
            <a:r>
              <a:rPr lang="ru-RU" sz="3600" dirty="0" smtClean="0">
                <a:latin typeface="Times New Roman"/>
                <a:ea typeface="Calibri"/>
                <a:cs typeface="Times New Roman"/>
              </a:rPr>
              <a:t>почему, долго сумалак варится?</a:t>
            </a:r>
          </a:p>
          <a:p>
            <a:pPr>
              <a:buFontTx/>
              <a:buChar char="-"/>
            </a:pPr>
            <a:r>
              <a:rPr lang="ru-RU" sz="3600" dirty="0" smtClean="0">
                <a:latin typeface="Times New Roman"/>
                <a:ea typeface="Calibri"/>
                <a:cs typeface="Times New Roman"/>
              </a:rPr>
              <a:t>зачем, в блюдо добавляют камушки?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71276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Почему сумалак готовиться именно в Навруз?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48880"/>
          </a:xfrm>
        </p:spPr>
        <p:txBody>
          <a:bodyPr>
            <a:normAutofit/>
          </a:bodyPr>
          <a:lstStyle/>
          <a:p>
            <a:r>
              <a:rPr lang="ru-RU" dirty="0" smtClean="0"/>
              <a:t>1</a:t>
            </a:r>
            <a:r>
              <a:rPr lang="ru-RU" dirty="0"/>
              <a:t>.	Начинаются посевные работы. </a:t>
            </a:r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/>
              <a:t>.	Трудоемкий  </a:t>
            </a:r>
            <a:r>
              <a:rPr lang="ru-RU" dirty="0" smtClean="0"/>
              <a:t>процесс.</a:t>
            </a:r>
          </a:p>
          <a:p>
            <a:r>
              <a:rPr lang="ru-RU" dirty="0" smtClean="0"/>
              <a:t>3.	Один человек не может с эти справиться. </a:t>
            </a:r>
          </a:p>
          <a:p>
            <a:r>
              <a:rPr lang="ru-RU" dirty="0" smtClean="0"/>
              <a:t>Эти </a:t>
            </a:r>
            <a:r>
              <a:rPr lang="ru-RU" dirty="0"/>
              <a:t>факторы предлагают предположить, почему сумалак </a:t>
            </a:r>
            <a:r>
              <a:rPr lang="ru-RU" dirty="0" smtClean="0"/>
              <a:t>готовят </a:t>
            </a:r>
            <a:r>
              <a:rPr lang="ru-RU" dirty="0"/>
              <a:t>именно в Навруз.</a:t>
            </a:r>
          </a:p>
          <a:p>
            <a:pPr algn="ctr"/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77072"/>
            <a:ext cx="3600400" cy="2609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938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tx1"/>
                </a:solidFill>
              </a:rPr>
              <a:t>Почему в сумалак добавляют камушки?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528392"/>
          </a:xfrm>
        </p:spPr>
        <p:txBody>
          <a:bodyPr>
            <a:normAutofit lnSpcReduction="10000"/>
          </a:bodyPr>
          <a:lstStyle/>
          <a:p>
            <a:pPr marL="137160" indent="0" algn="ctr">
              <a:buNone/>
            </a:pPr>
            <a:endParaRPr lang="ru-RU" b="1" dirty="0"/>
          </a:p>
          <a:p>
            <a:r>
              <a:rPr lang="ru-RU" dirty="0" smtClean="0"/>
              <a:t>Первая самая главная причина </a:t>
            </a:r>
            <a:r>
              <a:rPr lang="ru-RU" dirty="0"/>
              <a:t>для того чтобы сумалак не подгорал. </a:t>
            </a:r>
            <a:endParaRPr lang="ru-RU" dirty="0" smtClean="0"/>
          </a:p>
          <a:p>
            <a:r>
              <a:rPr lang="ru-RU" dirty="0" smtClean="0"/>
              <a:t>Вторая  причина - </a:t>
            </a:r>
            <a:r>
              <a:rPr lang="ru-RU" dirty="0"/>
              <a:t>существует поверье, что когда люди бросают камушки в казан они просят у Аллаха что-то </a:t>
            </a:r>
            <a:r>
              <a:rPr lang="ru-RU" dirty="0" smtClean="0"/>
              <a:t>взамен: </a:t>
            </a:r>
            <a:r>
              <a:rPr lang="ru-RU" dirty="0"/>
              <a:t>любовь, моральные силы, здоровья себе родным и близким, деньги, благополучия и др.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449113"/>
            <a:ext cx="3384376" cy="2220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>
                <a:solidFill>
                  <a:schemeClr val="tx1"/>
                </a:solidFill>
              </a:rPr>
              <a:t>Введение. почему выбрала эту тему</a:t>
            </a:r>
            <a:r>
              <a:rPr lang="ru-RU" sz="4000" dirty="0" smtClean="0">
                <a:solidFill>
                  <a:schemeClr val="tx1"/>
                </a:solidFill>
              </a:rPr>
              <a:t>? 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3847" y="2205684"/>
            <a:ext cx="5816547" cy="4391668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dirty="0" smtClean="0"/>
              <a:t>Я выбрала эту </a:t>
            </a:r>
            <a:r>
              <a:rPr lang="ru-RU" dirty="0"/>
              <a:t>тему </a:t>
            </a:r>
            <a:r>
              <a:rPr lang="ru-RU" dirty="0" smtClean="0"/>
              <a:t>потому что</a:t>
            </a:r>
            <a:r>
              <a:rPr lang="ru-RU" dirty="0"/>
              <a:t>, хочу рассказать окружающим меня </a:t>
            </a:r>
            <a:r>
              <a:rPr lang="ru-RU" dirty="0" smtClean="0"/>
              <a:t>людям, о своем народе, о истории. Также </a:t>
            </a:r>
            <a:r>
              <a:rPr lang="ru-RU" dirty="0"/>
              <a:t>я хочу сохранить традиции и особенности моей семьи и моего народа и передать их моим, детям из поколения в поколение!</a:t>
            </a:r>
            <a:endParaRPr lang="ru-RU" dirty="0" smtClean="0"/>
          </a:p>
          <a:p>
            <a:pPr marL="137160" indent="0">
              <a:buNone/>
            </a:pPr>
            <a:endParaRPr lang="ru-RU" dirty="0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15" y="1628800"/>
            <a:ext cx="2836441" cy="4708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Почему так долго вариться?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2376264"/>
          </a:xfrm>
        </p:spPr>
        <p:txBody>
          <a:bodyPr>
            <a:normAutofit/>
          </a:bodyPr>
          <a:lstStyle/>
          <a:p>
            <a:r>
              <a:rPr lang="ru-RU" dirty="0" smtClean="0"/>
              <a:t>Сумалак </a:t>
            </a:r>
            <a:r>
              <a:rPr lang="ru-RU" dirty="0"/>
              <a:t>так долго вариться для </a:t>
            </a:r>
            <a:r>
              <a:rPr lang="ru-RU" dirty="0" smtClean="0"/>
              <a:t>того, </a:t>
            </a:r>
            <a:r>
              <a:rPr lang="ru-RU" dirty="0"/>
              <a:t>чтобы он стал </a:t>
            </a:r>
            <a:r>
              <a:rPr lang="ru-RU" dirty="0" smtClean="0"/>
              <a:t>густым, </a:t>
            </a:r>
            <a:r>
              <a:rPr lang="ru-RU" dirty="0"/>
              <a:t>обрел  вкус и хороший цвет. При </a:t>
            </a:r>
            <a:r>
              <a:rPr lang="ru-RU" dirty="0" smtClean="0"/>
              <a:t>длительной готовке витамин </a:t>
            </a:r>
            <a:r>
              <a:rPr lang="ru-RU" dirty="0"/>
              <a:t>Е проявляет свои качества, и дает </a:t>
            </a:r>
            <a:r>
              <a:rPr lang="ru-RU" dirty="0" err="1"/>
              <a:t>сумалаку</a:t>
            </a:r>
            <a:r>
              <a:rPr lang="ru-RU" dirty="0"/>
              <a:t> особый, незаменимый вкус, который есть не у каждого продукта!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90" y="3789040"/>
            <a:ext cx="335229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89040"/>
            <a:ext cx="3404989" cy="254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616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О вкусах не спорят (видеоролик)</a:t>
            </a:r>
            <a:r>
              <a:rPr lang="ru-RU" dirty="0" smtClean="0">
                <a:ea typeface="Calibri"/>
                <a:cs typeface="Times New Roman"/>
              </a:rPr>
              <a:t/>
            </a:r>
            <a:br>
              <a:rPr lang="ru-RU" dirty="0" smtClean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днях я решила провести  опрос.  гостить  своих друзей и учителей </a:t>
            </a:r>
            <a:r>
              <a:rPr lang="ru-RU" dirty="0" err="1" smtClean="0"/>
              <a:t>сумалаком</a:t>
            </a:r>
            <a:r>
              <a:rPr lang="ru-RU" dirty="0" smtClean="0"/>
              <a:t>, после чего узнала их мнение о </a:t>
            </a:r>
            <a:r>
              <a:rPr lang="ru-RU" dirty="0" err="1" smtClean="0"/>
              <a:t>сумалаке</a:t>
            </a:r>
            <a:r>
              <a:rPr lang="ru-RU" dirty="0" smtClean="0"/>
              <a:t>. Что он напоминает по вкусу, и понравился ли он вообще?)))</a:t>
            </a:r>
          </a:p>
          <a:p>
            <a:r>
              <a:rPr lang="ru-RU" dirty="0" smtClean="0"/>
              <a:t>Некоторые говорили что сумалак похож по вкусу на </a:t>
            </a:r>
            <a:r>
              <a:rPr lang="ru-RU" dirty="0" err="1" smtClean="0"/>
              <a:t>нутеллу</a:t>
            </a:r>
            <a:r>
              <a:rPr lang="ru-RU" dirty="0" smtClean="0"/>
              <a:t>, черно-зерновой хлеб, курагу, халву.</a:t>
            </a:r>
          </a:p>
        </p:txBody>
      </p:sp>
      <p:sp>
        <p:nvSpPr>
          <p:cNvPr id="5" name="5-конечная звезда 4">
            <a:hlinkClick r:id="rId2" action="ppaction://hlinkfile"/>
          </p:cNvPr>
          <p:cNvSpPr/>
          <p:nvPr/>
        </p:nvSpPr>
        <p:spPr>
          <a:xfrm>
            <a:off x="6948264" y="5085184"/>
            <a:ext cx="1008112" cy="86409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44656"/>
          </a:xfrm>
        </p:spPr>
        <p:txBody>
          <a:bodyPr>
            <a:normAutofit/>
          </a:bodyPr>
          <a:lstStyle/>
          <a:p>
            <a:r>
              <a:rPr lang="ru-RU" dirty="0" smtClean="0"/>
              <a:t>Проводить </a:t>
            </a:r>
            <a:r>
              <a:rPr lang="ru-RU" dirty="0"/>
              <a:t>это исследование мне было хоть и трудно, но интересно. </a:t>
            </a:r>
            <a:endParaRPr lang="ru-RU" dirty="0" smtClean="0"/>
          </a:p>
          <a:p>
            <a:r>
              <a:rPr lang="ru-RU" dirty="0" smtClean="0"/>
              <a:t>Я </a:t>
            </a:r>
            <a:r>
              <a:rPr lang="ru-RU" dirty="0"/>
              <a:t>хочу сохранить историю, традиции, особенности своей семьи и своего </a:t>
            </a:r>
            <a:r>
              <a:rPr lang="ru-RU" dirty="0" smtClean="0"/>
              <a:t>народа для будущего. </a:t>
            </a:r>
            <a:r>
              <a:rPr lang="ru-RU" dirty="0"/>
              <a:t>И передать свои знания, о моей семьи,  и моего народа, своим </a:t>
            </a:r>
            <a:r>
              <a:rPr lang="ru-RU" dirty="0" smtClean="0"/>
              <a:t>детям. </a:t>
            </a:r>
          </a:p>
          <a:p>
            <a:r>
              <a:rPr lang="ru-RU" dirty="0" smtClean="0"/>
              <a:t>А </a:t>
            </a:r>
            <a:r>
              <a:rPr lang="ru-RU" dirty="0"/>
              <a:t>сейчас в качестве завершения своей работы я хочу угостить вас ложечкой чудесного кушанья. А то вы уже столько услышали от меня информации о </a:t>
            </a:r>
            <a:r>
              <a:rPr lang="ru-RU" dirty="0" err="1"/>
              <a:t>сумалаке</a:t>
            </a:r>
            <a:r>
              <a:rPr lang="ru-RU" dirty="0"/>
              <a:t>, что грех его не попробовать!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Список используемой литературы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4200" dirty="0"/>
              <a:t>https://kstrip.ru/nashi-priklyucheniya/uzbekistan/sumalyak-prazdnichnoe-blyudo-uzbekskoj-kuxni/ легенды</a:t>
            </a:r>
          </a:p>
          <a:p>
            <a:r>
              <a:rPr lang="ru-RU" sz="4200" dirty="0"/>
              <a:t>https://zen.yandex.ru/media/id/5c483afe78e51100ad6210ce/chem-je-tak-polezen-sumaliak-5c91fe2d0f291800b2e7614b - статья о значении в питании</a:t>
            </a:r>
          </a:p>
          <a:p>
            <a:r>
              <a:rPr lang="ru-RU" sz="4200" dirty="0"/>
              <a:t>https://womanadvice.ru/sumalyak-polza-i-vred -польза и вред </a:t>
            </a:r>
            <a:r>
              <a:rPr lang="ru-RU" sz="4200" dirty="0" err="1"/>
              <a:t>сумалака</a:t>
            </a:r>
            <a:endParaRPr lang="ru-RU" sz="4200" dirty="0"/>
          </a:p>
          <a:p>
            <a:endParaRPr lang="ru-RU" sz="4200" dirty="0"/>
          </a:p>
          <a:p>
            <a:r>
              <a:rPr lang="ru-RU" sz="4200" dirty="0"/>
              <a:t>http://www.vevivi.ru/best/KHimicheskii-sostav-produktov-ispolzovannykh-pri-prigotovlenii-sumalyak-ref181910.html - химический состав</a:t>
            </a:r>
          </a:p>
          <a:p>
            <a:endParaRPr lang="ru-RU" sz="4200" dirty="0"/>
          </a:p>
          <a:p>
            <a:r>
              <a:rPr lang="ru-RU" sz="4200" dirty="0"/>
              <a:t>https://yandex.ru/search/?text=польза%20сумалака&amp;lr=967&amp;clid=2343979-289&amp;win=469 – польза и вред </a:t>
            </a:r>
            <a:r>
              <a:rPr lang="ru-RU" sz="4200" dirty="0" err="1"/>
              <a:t>сумалака</a:t>
            </a:r>
            <a:endParaRPr lang="ru-RU" sz="4200" dirty="0"/>
          </a:p>
          <a:p>
            <a:endParaRPr lang="ru-RU" sz="4200" dirty="0"/>
          </a:p>
          <a:p>
            <a:r>
              <a:rPr lang="ru-RU" sz="4200" dirty="0"/>
              <a:t>https://tj.sputniknews.ru/spravka/20150319/1014846357.html - история и традиции</a:t>
            </a:r>
          </a:p>
          <a:p>
            <a:endParaRPr lang="ru-RU" sz="4200" dirty="0"/>
          </a:p>
          <a:p>
            <a:r>
              <a:rPr lang="ru-RU" sz="4200" dirty="0"/>
              <a:t>https://yandex.ru/search/?lr=967&amp;clid=2343979-289&amp;win=469&amp;text=сумалак</a:t>
            </a:r>
          </a:p>
          <a:p>
            <a:endParaRPr lang="ru-RU" sz="4200" dirty="0"/>
          </a:p>
          <a:p>
            <a:r>
              <a:rPr lang="ru-RU" sz="4200" dirty="0"/>
              <a:t>https://yandex.ru/search/?text=почему%20сумалак%20готовят%20на%20навруз&amp;lr=967&amp;clid=2343979-289&amp;win=469 –почему сумалак готовят на Навруз </a:t>
            </a:r>
          </a:p>
          <a:p>
            <a:endParaRPr lang="ru-RU" sz="4200" dirty="0"/>
          </a:p>
          <a:p>
            <a:r>
              <a:rPr lang="ru-RU" sz="4200" dirty="0"/>
              <a:t>https://catalogmineralov.ru/news3735.html - камни для </a:t>
            </a:r>
            <a:r>
              <a:rPr lang="ru-RU" sz="4200" dirty="0" err="1"/>
              <a:t>сумалак</a:t>
            </a:r>
            <a:r>
              <a:rPr lang="ru-RU" sz="4200" dirty="0"/>
              <a:t> геологии</a:t>
            </a:r>
          </a:p>
          <a:p>
            <a:endParaRPr lang="ru-RU" sz="4200" dirty="0"/>
          </a:p>
          <a:p>
            <a:r>
              <a:rPr lang="ru-RU" sz="4200" dirty="0"/>
              <a:t>https://yandex.ru/search/?lr=967&amp;clid=2351899&amp;win=469&amp;text=почему%20навруз%20не%20приняли%20%20в%20самом%20начале%20история%20принятия%20таджикистана%20и%20навруза – история принятия </a:t>
            </a:r>
            <a:r>
              <a:rPr lang="ru-RU" sz="4200" dirty="0" err="1"/>
              <a:t>Навруза</a:t>
            </a:r>
            <a:r>
              <a:rPr lang="ru-RU" sz="4200" dirty="0"/>
              <a:t> </a:t>
            </a:r>
          </a:p>
          <a:p>
            <a:endParaRPr lang="ru-RU" sz="4200" dirty="0"/>
          </a:p>
          <a:p>
            <a:r>
              <a:rPr lang="ru-RU" sz="4200" dirty="0"/>
              <a:t>https://yandex.ru/images/search?from=tabbar&amp;text=картинка%20плова&amp;parent-reqid=1610183175945868-1415565158665501991400107-production-app-host-vla-web-yp-305 – картинка плова </a:t>
            </a:r>
          </a:p>
          <a:p>
            <a:endParaRPr lang="ru-RU" sz="4200" dirty="0"/>
          </a:p>
          <a:p>
            <a:r>
              <a:rPr lang="ru-RU" sz="4200" dirty="0"/>
              <a:t>https://zen.yandex.ru/media/lenorlux/navruz-samyi-drevnii-vesennii-prazdnik-navruz-bilan-muborak-5e6bd3c26be9d72182b9cfeb?utm_source=serp – древний весенний праздник Навруз</a:t>
            </a:r>
          </a:p>
          <a:p>
            <a:endParaRPr lang="ru-RU" sz="4200" dirty="0"/>
          </a:p>
          <a:p>
            <a:r>
              <a:rPr lang="ru-RU" sz="4200" dirty="0"/>
              <a:t>https://zen.yandex.ru/media/id/5defe928ddfef600ac676d7c/chto-takoe-navruz-i-kak-ego-prazdnuiut-5e2c930cbb892c00b19ebd30?utm_source=serp – </a:t>
            </a:r>
            <a:r>
              <a:rPr lang="ru-RU" sz="4200" dirty="0" err="1"/>
              <a:t>празнование</a:t>
            </a:r>
            <a:r>
              <a:rPr lang="ru-RU" sz="4200" dirty="0"/>
              <a:t> </a:t>
            </a:r>
            <a:r>
              <a:rPr lang="ru-RU" sz="4200" dirty="0" err="1"/>
              <a:t>Навруза</a:t>
            </a:r>
            <a:endParaRPr lang="ru-RU" sz="4200" dirty="0"/>
          </a:p>
          <a:p>
            <a:endParaRPr lang="ru-RU" sz="4200" dirty="0"/>
          </a:p>
          <a:p>
            <a:r>
              <a:rPr lang="ru-RU" sz="4200" dirty="0"/>
              <a:t>https://yandex.ru/images/search?text=наряды%20таджичек&amp;img_url=https%3A%2F%2Fcdn.nur.kz%2Fimages%2F1120%2Fpogudx79j6ofd5ndp.jpeg&amp;pos=86&amp;rpt=simage&amp;stype=image&amp;lr=967&amp;source=wiz&amp;p=1 – наряды 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Спасибо за внимание!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1" y="1600200"/>
            <a:ext cx="2836441" cy="4708525"/>
          </a:xfrm>
        </p:spPr>
      </p:pic>
    </p:spTree>
    <p:extLst>
      <p:ext uri="{BB962C8B-B14F-4D97-AF65-F5344CB8AC3E}">
        <p14:creationId xmlns:p14="http://schemas.microsoft.com/office/powerpoint/2010/main" val="55998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548680"/>
            <a:ext cx="4690864" cy="1143000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tx1"/>
                </a:solidFill>
              </a:rPr>
              <a:t>Цель и задачи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556792"/>
            <a:ext cx="7832503" cy="4752528"/>
          </a:xfrm>
        </p:spPr>
        <p:txBody>
          <a:bodyPr>
            <a:normAutofit fontScale="92500" lnSpcReduction="10000"/>
          </a:bodyPr>
          <a:lstStyle/>
          <a:p>
            <a:r>
              <a:rPr lang="ru-RU" sz="2700" b="1" dirty="0" smtClean="0"/>
              <a:t>Цель моей работы:</a:t>
            </a:r>
          </a:p>
          <a:p>
            <a:pPr marL="137160" indent="0">
              <a:buNone/>
            </a:pPr>
            <a:r>
              <a:rPr lang="ru-RU" sz="2700" dirty="0"/>
              <a:t>Исследование, посвященное традиции приготовления </a:t>
            </a:r>
            <a:r>
              <a:rPr lang="ru-RU" sz="2700" dirty="0" err="1" smtClean="0"/>
              <a:t>сумалака</a:t>
            </a:r>
            <a:r>
              <a:rPr lang="ru-RU" sz="2700" dirty="0" smtClean="0"/>
              <a:t>.</a:t>
            </a:r>
          </a:p>
          <a:p>
            <a:r>
              <a:rPr lang="ru-RU" sz="2700" b="1" dirty="0" smtClean="0"/>
              <a:t>Задачи моей работы:</a:t>
            </a:r>
          </a:p>
          <a:p>
            <a:pPr marL="137160" indent="0" algn="just">
              <a:buNone/>
            </a:pPr>
            <a:r>
              <a:rPr lang="ru-RU" sz="2700" dirty="0" smtClean="0"/>
              <a:t>1.Изучить, историю </a:t>
            </a:r>
            <a:r>
              <a:rPr lang="ru-RU" sz="2700" dirty="0"/>
              <a:t>возникновения праздника </a:t>
            </a:r>
            <a:r>
              <a:rPr lang="ru-RU" sz="2700" dirty="0" smtClean="0"/>
              <a:t>Навруз</a:t>
            </a:r>
            <a:endParaRPr lang="ru-RU" sz="2700" dirty="0"/>
          </a:p>
          <a:p>
            <a:pPr marL="137160" indent="0">
              <a:buNone/>
            </a:pPr>
            <a:r>
              <a:rPr lang="ru-RU" sz="2700" dirty="0" smtClean="0"/>
              <a:t>2.Изучить, традиции </a:t>
            </a:r>
            <a:r>
              <a:rPr lang="ru-RU" sz="2700" dirty="0"/>
              <a:t>праздника.</a:t>
            </a:r>
          </a:p>
          <a:p>
            <a:pPr marL="137160" indent="0">
              <a:buNone/>
            </a:pPr>
            <a:r>
              <a:rPr lang="ru-RU" sz="2700" dirty="0" smtClean="0"/>
              <a:t>3.Понять, почему </a:t>
            </a:r>
            <a:r>
              <a:rPr lang="ru-RU" sz="2700" dirty="0"/>
              <a:t>сумалак готовится именно в Навруз?</a:t>
            </a:r>
          </a:p>
          <a:p>
            <a:pPr marL="137160" indent="0">
              <a:buNone/>
            </a:pPr>
            <a:r>
              <a:rPr lang="ru-RU" sz="2700" dirty="0" smtClean="0"/>
              <a:t>4.Узнать, какие </a:t>
            </a:r>
            <a:r>
              <a:rPr lang="ru-RU" sz="2700" dirty="0"/>
              <a:t>продукты используют при приготовлении </a:t>
            </a:r>
            <a:r>
              <a:rPr lang="ru-RU" sz="2700" dirty="0" err="1" smtClean="0"/>
              <a:t>сумалака</a:t>
            </a:r>
            <a:r>
              <a:rPr lang="ru-RU" sz="2700" dirty="0"/>
              <a:t>?</a:t>
            </a:r>
          </a:p>
          <a:p>
            <a:pPr marL="137160" indent="0">
              <a:buNone/>
            </a:pPr>
            <a:r>
              <a:rPr lang="ru-RU" sz="2700" dirty="0" smtClean="0"/>
              <a:t>5.Понять зачем, </a:t>
            </a:r>
            <a:r>
              <a:rPr lang="ru-RU" sz="2700" dirty="0"/>
              <a:t>в блюдо добавляют </a:t>
            </a:r>
            <a:r>
              <a:rPr lang="ru-RU" sz="2700" dirty="0" smtClean="0"/>
              <a:t>камушки?</a:t>
            </a:r>
            <a:endParaRPr lang="ru-RU" sz="2700" dirty="0"/>
          </a:p>
          <a:p>
            <a:pPr marL="137160" indent="0">
              <a:buNone/>
            </a:pPr>
            <a:r>
              <a:rPr lang="ru-RU" sz="2700" dirty="0" smtClean="0"/>
              <a:t>6.Узнать, почему </a:t>
            </a:r>
            <a:r>
              <a:rPr lang="ru-RU" sz="2700" dirty="0"/>
              <a:t>так </a:t>
            </a:r>
            <a:r>
              <a:rPr lang="ru-RU" sz="2700" dirty="0" smtClean="0"/>
              <a:t>долго </a:t>
            </a:r>
            <a:r>
              <a:rPr lang="ru-RU" sz="2700" dirty="0" err="1" smtClean="0"/>
              <a:t>сумалак</a:t>
            </a:r>
            <a:r>
              <a:rPr lang="ru-RU" sz="2700" dirty="0" smtClean="0"/>
              <a:t> варится?</a:t>
            </a:r>
            <a:endParaRPr lang="ru-RU" sz="2700" dirty="0"/>
          </a:p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endParaRPr lang="ru-RU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tx1"/>
                </a:solidFill>
              </a:rPr>
              <a:t>История праздника Навруз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ru-RU" dirty="0"/>
              <a:t>Навруз – это праздник весеннего равноденствия и начала нового сельскохозяйственного года у персо-язычных и некоторых тюрко-язычных </a:t>
            </a:r>
            <a:r>
              <a:rPr lang="ru-RU" dirty="0" smtClean="0"/>
              <a:t>народов. .. </a:t>
            </a:r>
            <a:r>
              <a:rPr lang="ru-RU" dirty="0"/>
              <a:t>Навруз в переводе с фарси означает "новый день".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501008"/>
            <a:ext cx="5400600" cy="292172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Традиции праздника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73016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2400" b="1" dirty="0" smtClean="0"/>
              <a:t>Основными традициями праздника Навруз являются:</a:t>
            </a:r>
          </a:p>
          <a:p>
            <a:pPr algn="just"/>
            <a:r>
              <a:rPr lang="ru-RU" sz="2400" dirty="0" smtClean="0"/>
              <a:t>Очищение своих душ от каких-либо долгов, обид, грехов.</a:t>
            </a:r>
          </a:p>
          <a:p>
            <a:pPr algn="just"/>
            <a:r>
              <a:rPr lang="ru-RU" sz="2400" dirty="0" smtClean="0"/>
              <a:t>Обязательно надо прибраться в доме. Ведь в только в чистые светлые дома приходят ангелы и будут озарять этот дом.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440" y="4005064"/>
            <a:ext cx="4500992" cy="2520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err="1" smtClean="0">
                <a:solidFill>
                  <a:schemeClr val="tx1"/>
                </a:solidFill>
              </a:rPr>
              <a:t>Сумалак</a:t>
            </a:r>
            <a:r>
              <a:rPr lang="ru-RU" sz="4000" dirty="0" smtClean="0">
                <a:solidFill>
                  <a:schemeClr val="tx1"/>
                </a:solidFill>
              </a:rPr>
              <a:t>. Продукты.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340768"/>
            <a:ext cx="2587814" cy="2016224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340768"/>
            <a:ext cx="2417763" cy="2016224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2664296" cy="20162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15" y="4149080"/>
            <a:ext cx="2684709" cy="217466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149080"/>
            <a:ext cx="2592288" cy="219780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142774"/>
            <a:ext cx="2448272" cy="220410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err="1" smtClean="0">
                <a:solidFill>
                  <a:schemeClr val="tx1"/>
                </a:solidFill>
              </a:rPr>
              <a:t>Сумалак</a:t>
            </a:r>
            <a:r>
              <a:rPr lang="ru-RU" sz="4000" dirty="0" smtClean="0">
                <a:solidFill>
                  <a:schemeClr val="tx1"/>
                </a:solidFill>
              </a:rPr>
              <a:t>. Легенда.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84784"/>
            <a:ext cx="7164288" cy="4784427"/>
          </a:xfrm>
        </p:spPr>
      </p:pic>
    </p:spTree>
    <p:extLst>
      <p:ext uri="{BB962C8B-B14F-4D97-AF65-F5344CB8AC3E}">
        <p14:creationId xmlns:p14="http://schemas.microsoft.com/office/powerpoint/2010/main" val="91627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Не бывает праздника без сумалака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700808"/>
            <a:ext cx="5966091" cy="4708525"/>
          </a:xfrm>
        </p:spPr>
      </p:pic>
    </p:spTree>
    <p:extLst>
      <p:ext uri="{BB962C8B-B14F-4D97-AF65-F5344CB8AC3E}">
        <p14:creationId xmlns:p14="http://schemas.microsoft.com/office/powerpoint/2010/main" val="418758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Технология приготовления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00808"/>
          </a:xfrm>
        </p:spPr>
        <p:txBody>
          <a:bodyPr>
            <a:normAutofit/>
          </a:bodyPr>
          <a:lstStyle/>
          <a:p>
            <a:r>
              <a:rPr lang="ru-RU" dirty="0"/>
              <a:t>Для начала </a:t>
            </a:r>
            <a:r>
              <a:rPr lang="ru-RU" dirty="0" smtClean="0"/>
              <a:t>3 </a:t>
            </a:r>
            <a:r>
              <a:rPr lang="ru-RU" dirty="0"/>
              <a:t>кг пшеницы надо перебрать, и замочить на ночь(10-12 часов), в специальном приспособлении для выращивания пшеницы с </a:t>
            </a:r>
            <a:r>
              <a:rPr lang="ru-RU" dirty="0" smtClean="0"/>
              <a:t>отверстиями (чтобы </a:t>
            </a:r>
            <a:r>
              <a:rPr lang="ru-RU" dirty="0"/>
              <a:t>протекала вода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573016"/>
            <a:ext cx="3794266" cy="298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79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507</TotalTime>
  <Words>994</Words>
  <Application>Microsoft Office PowerPoint</Application>
  <PresentationFormat>Экран (4:3)</PresentationFormat>
  <Paragraphs>109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Исследовательская работа на тему: «Блюдо сумалак и его значение в праздновании навруза».</vt:lpstr>
      <vt:lpstr>Введение. почему выбрала эту тему? </vt:lpstr>
      <vt:lpstr>Цель и задачи </vt:lpstr>
      <vt:lpstr>История праздника Навруз </vt:lpstr>
      <vt:lpstr>Традиции праздника</vt:lpstr>
      <vt:lpstr>Сумалак. Продукты.</vt:lpstr>
      <vt:lpstr>Сумалак. Легенда.</vt:lpstr>
      <vt:lpstr>Не бывает праздника без сумалака</vt:lpstr>
      <vt:lpstr>Технология приготовления</vt:lpstr>
      <vt:lpstr>Проращивание пшеницы</vt:lpstr>
      <vt:lpstr>Приготовление жидкости</vt:lpstr>
      <vt:lpstr> 1 этап</vt:lpstr>
      <vt:lpstr>2 этап</vt:lpstr>
      <vt:lpstr>3 этап</vt:lpstr>
      <vt:lpstr>Готовый сумалак.</vt:lpstr>
      <vt:lpstr>Значение сумалака в питании</vt:lpstr>
      <vt:lpstr>Заключение</vt:lpstr>
      <vt:lpstr>Почему сумалак готовиться именно в Навруз?</vt:lpstr>
      <vt:lpstr>Почему в сумалак добавляют камушки? </vt:lpstr>
      <vt:lpstr>Почему так долго вариться?</vt:lpstr>
      <vt:lpstr>О вкусах не спорят (видеоролик) </vt:lpstr>
      <vt:lpstr>Презентация PowerPoint</vt:lpstr>
      <vt:lpstr>Список используемой литературы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47</cp:revision>
  <dcterms:created xsi:type="dcterms:W3CDTF">2021-01-24T15:39:45Z</dcterms:created>
  <dcterms:modified xsi:type="dcterms:W3CDTF">2021-04-01T10:29:32Z</dcterms:modified>
</cp:coreProperties>
</file>