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71" r:id="rId5"/>
    <p:sldId id="258" r:id="rId6"/>
    <p:sldId id="259" r:id="rId7"/>
    <p:sldId id="272" r:id="rId8"/>
    <p:sldId id="260" r:id="rId9"/>
    <p:sldId id="261" r:id="rId10"/>
    <p:sldId id="273" r:id="rId11"/>
    <p:sldId id="274" r:id="rId12"/>
    <p:sldId id="275" r:id="rId13"/>
    <p:sldId id="276" r:id="rId14"/>
    <p:sldId id="264" r:id="rId15"/>
    <p:sldId id="277" r:id="rId16"/>
    <p:sldId id="278" r:id="rId17"/>
    <p:sldId id="265" r:id="rId18"/>
    <p:sldId id="262" r:id="rId19"/>
    <p:sldId id="263" r:id="rId20"/>
    <p:sldId id="266" r:id="rId21"/>
    <p:sldId id="267" r:id="rId22"/>
    <p:sldId id="268" r:id="rId23"/>
    <p:sldId id="26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52" autoAdjust="0"/>
  </p:normalViewPr>
  <p:slideViewPr>
    <p:cSldViewPr snapToGrid="0">
      <p:cViewPr varScale="1">
        <p:scale>
          <a:sx n="90" d="100"/>
          <a:sy n="90" d="100"/>
        </p:scale>
        <p:origin x="355"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414178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376989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107189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78923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402594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161725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30605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39317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325689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249973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2CC7BB-CEC1-4F9D-A748-27BEF2DCBE08}" type="datetimeFigureOut">
              <a:rPr lang="ru-RU" smtClean="0"/>
              <a:pPr/>
              <a:t>22.04.2021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C537D9-FCAE-4736-8FF8-A1D01356CBBE}" type="slidenum">
              <a:rPr lang="ru-RU" smtClean="0"/>
              <a:pPr/>
              <a:t>‹#›</a:t>
            </a:fld>
            <a:endParaRPr lang="ru-RU"/>
          </a:p>
        </p:txBody>
      </p:sp>
    </p:spTree>
    <p:extLst>
      <p:ext uri="{BB962C8B-B14F-4D97-AF65-F5344CB8AC3E}">
        <p14:creationId xmlns:p14="http://schemas.microsoft.com/office/powerpoint/2010/main" val="85349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CC7BB-CEC1-4F9D-A748-27BEF2DCBE08}" type="datetimeFigureOut">
              <a:rPr lang="ru-RU" smtClean="0"/>
              <a:pPr/>
              <a:t>22.04.2021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537D9-FCAE-4736-8FF8-A1D01356CBBE}" type="slidenum">
              <a:rPr lang="ru-RU" smtClean="0"/>
              <a:pPr/>
              <a:t>‹#›</a:t>
            </a:fld>
            <a:endParaRPr lang="ru-RU"/>
          </a:p>
        </p:txBody>
      </p:sp>
    </p:spTree>
    <p:extLst>
      <p:ext uri="{BB962C8B-B14F-4D97-AF65-F5344CB8AC3E}">
        <p14:creationId xmlns:p14="http://schemas.microsoft.com/office/powerpoint/2010/main" val="316772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u.wikipedia.org/wiki/&#1058;&#1077;&#1087;&#1083;&#1086;&#1074;&#1086;&#1081;_&#1053;&#1072;&#1089;&#1086;&#108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2000" dirty="0" smtClean="0">
                <a:latin typeface="Times New Roman" pitchFamily="18" charset="0"/>
                <a:cs typeface="Times New Roman" pitchFamily="18" charset="0"/>
              </a:rPr>
              <a:t>МИНИСТЕРСТВО ОБРАЗОВАНИЯ И НАУКИ РЕСПУБЛИКИ БАШКОРТОСТАН</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ГОСУДАРСТВЕННОЕ АВТОНОМНОЕ ПРОФЕССИОНАЛЬНОЕ ОБРАЗОВАТЕЛЬНОЕ УЧРЕЖДЕНИЕ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УФИМСКИЙ ТОПЛИВНО-ЭНЕРГЕТИЧЕСКИЙ КОЛЛЕДЖ</a:t>
            </a:r>
            <a:r>
              <a:rPr lang="ru-RU" sz="5400" dirty="0" smtClean="0">
                <a:latin typeface="Times New Roman" pitchFamily="18" charset="0"/>
                <a:cs typeface="Times New Roman" pitchFamily="18" charset="0"/>
              </a:rPr>
              <a:t/>
            </a:r>
            <a:br>
              <a:rPr lang="ru-RU" sz="54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sz="5400" dirty="0" smtClean="0">
                <a:latin typeface="Times New Roman" pitchFamily="18" charset="0"/>
                <a:cs typeface="Times New Roman" pitchFamily="18" charset="0"/>
              </a:rPr>
              <a:t/>
            </a:r>
            <a:br>
              <a:rPr lang="ru-RU" sz="5400" dirty="0" smtClean="0">
                <a:latin typeface="Times New Roman" pitchFamily="18" charset="0"/>
                <a:cs typeface="Times New Roman" pitchFamily="18" charset="0"/>
              </a:rPr>
            </a:br>
            <a:r>
              <a:rPr lang="ru-RU" sz="5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Специальность:13.02.0</a:t>
            </a:r>
            <a:r>
              <a:rPr lang="en-US" sz="2000" dirty="0" smtClean="0">
                <a:latin typeface="Times New Roman" pitchFamily="18" charset="0"/>
                <a:cs typeface="Times New Roman" pitchFamily="18" charset="0"/>
              </a:rPr>
              <a:t>1</a:t>
            </a:r>
            <a:r>
              <a:rPr lang="ru-RU" sz="7200" dirty="0" smtClean="0">
                <a:latin typeface="Times New Roman" pitchFamily="18" charset="0"/>
                <a:cs typeface="Times New Roman" pitchFamily="18" charset="0"/>
              </a:rPr>
              <a:t/>
            </a:r>
            <a:br>
              <a:rPr lang="ru-RU" sz="7200" dirty="0" smtClean="0">
                <a:latin typeface="Times New Roman" pitchFamily="18" charset="0"/>
                <a:cs typeface="Times New Roman" pitchFamily="18" charset="0"/>
              </a:rPr>
            </a:br>
            <a:r>
              <a:rPr lang="ru-RU" sz="3100" smtClean="0">
                <a:latin typeface="Times New Roman" pitchFamily="18" charset="0"/>
                <a:cs typeface="Times New Roman" pitchFamily="18" charset="0"/>
              </a:rPr>
              <a:t>Тепловые насосы</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ru-RU" sz="2000" cap="none" dirty="0" smtClean="0">
                <a:latin typeface="Times New Roman" pitchFamily="18" charset="0"/>
                <a:cs typeface="Times New Roman" pitchFamily="18" charset="0"/>
              </a:rPr>
              <a:t>Презентация по </a:t>
            </a:r>
            <a:r>
              <a:rPr lang="en-US" sz="2000" cap="none"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Гидравлика и гидравлические машины</a:t>
            </a:r>
            <a:r>
              <a:rPr lang="en-US" sz="2000" cap="none" dirty="0" smtClean="0">
                <a:latin typeface="Times New Roman" pitchFamily="18" charset="0"/>
                <a:cs typeface="Times New Roman" pitchFamily="18" charset="0"/>
              </a:rPr>
              <a:t>”</a:t>
            </a:r>
            <a:endParaRPr lang="ru-RU" dirty="0"/>
          </a:p>
        </p:txBody>
      </p:sp>
      <p:sp>
        <p:nvSpPr>
          <p:cNvPr id="3" name="Подзаголовок 2"/>
          <p:cNvSpPr>
            <a:spLocks noGrp="1"/>
          </p:cNvSpPr>
          <p:nvPr>
            <p:ph type="subTitle" idx="1"/>
          </p:nvPr>
        </p:nvSpPr>
        <p:spPr/>
        <p:txBody>
          <a:bodyPr>
            <a:noAutofit/>
          </a:bodyPr>
          <a:lstStyle/>
          <a:p>
            <a:r>
              <a:rPr lang="en-US"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Выполнил студент группы</a:t>
            </a:r>
            <a:r>
              <a:rPr lang="en-US" sz="1800"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2ПГ-3</a:t>
            </a:r>
          </a:p>
          <a:p>
            <a:r>
              <a:rPr lang="en-US"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Мухин Владислав Александрович</a:t>
            </a:r>
            <a:r>
              <a:rPr lang="en-US" sz="1800" dirty="0" smtClean="0">
                <a:solidFill>
                  <a:schemeClr val="tx1"/>
                </a:solidFill>
                <a:latin typeface="Times New Roman" pitchFamily="18" charset="0"/>
                <a:cs typeface="Times New Roman" pitchFamily="18" charset="0"/>
              </a:rPr>
              <a:t> </a:t>
            </a:r>
            <a:endParaRPr lang="ru-RU" sz="1800" dirty="0" smtClean="0">
              <a:solidFill>
                <a:schemeClr val="tx1"/>
              </a:solidFill>
              <a:latin typeface="Times New Roman" pitchFamily="18" charset="0"/>
              <a:cs typeface="Times New Roman" pitchFamily="18" charset="0"/>
            </a:endParaRPr>
          </a:p>
          <a:p>
            <a:r>
              <a:rPr lang="en-US"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Преподаватель</a:t>
            </a:r>
            <a:r>
              <a:rPr lang="en-US" sz="1800" dirty="0" smtClean="0">
                <a:solidFill>
                  <a:schemeClr val="tx1"/>
                </a:solidFill>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endParaRPr lang="ru-RU" sz="1800" dirty="0" smtClean="0">
              <a:solidFill>
                <a:schemeClr val="tx1"/>
              </a:solidFill>
              <a:latin typeface="Times New Roman" pitchFamily="18" charset="0"/>
              <a:cs typeface="Times New Roman" pitchFamily="18" charset="0"/>
            </a:endParaRPr>
          </a:p>
          <a:p>
            <a:r>
              <a:rPr lang="ru-RU" sz="1800" dirty="0" smtClean="0">
                <a:solidFill>
                  <a:schemeClr val="tx1"/>
                </a:solidFill>
                <a:latin typeface="Times New Roman" pitchFamily="18" charset="0"/>
                <a:cs typeface="Times New Roman" pitchFamily="18" charset="0"/>
              </a:rPr>
              <a:t>                                Валеева З.А.</a:t>
            </a:r>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r>
              <a:rPr lang="ru-RU" sz="1800" dirty="0" err="1">
                <a:latin typeface="Times New Roman" pitchFamily="18" charset="0"/>
                <a:cs typeface="Times New Roman" pitchFamily="18" charset="0"/>
              </a:rPr>
              <a:t>г</a:t>
            </a:r>
            <a:r>
              <a:rPr lang="ru-RU" sz="1800" dirty="0" err="1" smtClean="0">
                <a:latin typeface="Times New Roman" pitchFamily="18" charset="0"/>
                <a:cs typeface="Times New Roman" pitchFamily="18" charset="0"/>
              </a:rPr>
              <a:t>.УФА</a:t>
            </a:r>
            <a:endParaRPr lang="ru-RU" sz="1800" dirty="0"/>
          </a:p>
        </p:txBody>
      </p:sp>
    </p:spTree>
    <p:extLst>
      <p:ext uri="{BB962C8B-B14F-4D97-AF65-F5344CB8AC3E}">
        <p14:creationId xmlns:p14="http://schemas.microsoft.com/office/powerpoint/2010/main" val="2611461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Классификация тепловых насосов</a:t>
            </a:r>
            <a:endParaRPr lang="ru-RU" dirty="0">
              <a:latin typeface="Times New Roman" pitchFamily="18" charset="0"/>
              <a:cs typeface="Times New Roman" pitchFamily="18" charset="0"/>
            </a:endParaRPr>
          </a:p>
        </p:txBody>
      </p:sp>
      <p:pic>
        <p:nvPicPr>
          <p:cNvPr id="30723" name="Picture 3" descr="E:\slide-48.jpg"/>
          <p:cNvPicPr>
            <a:picLocks noChangeAspect="1" noChangeArrowheads="1"/>
          </p:cNvPicPr>
          <p:nvPr/>
        </p:nvPicPr>
        <p:blipFill>
          <a:blip r:embed="rId2"/>
          <a:srcRect/>
          <a:stretch>
            <a:fillRect/>
          </a:stretch>
        </p:blipFill>
        <p:spPr bwMode="auto">
          <a:xfrm>
            <a:off x="3209232" y="1738266"/>
            <a:ext cx="6242050" cy="46751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Принцип работы теплового насоса</a:t>
            </a:r>
            <a:endParaRPr lang="ru-RU" dirty="0">
              <a:latin typeface="Times New Roman" pitchFamily="18" charset="0"/>
              <a:cs typeface="Times New Roman" pitchFamily="18" charset="0"/>
            </a:endParaRPr>
          </a:p>
        </p:txBody>
      </p:sp>
      <p:pic>
        <p:nvPicPr>
          <p:cNvPr id="31746" name="Picture 2" descr="E:\image001.gif"/>
          <p:cNvPicPr>
            <a:picLocks noChangeAspect="1" noChangeArrowheads="1" noCrop="1"/>
          </p:cNvPicPr>
          <p:nvPr/>
        </p:nvPicPr>
        <p:blipFill>
          <a:blip r:embed="rId2"/>
          <a:srcRect/>
          <a:stretch>
            <a:fillRect/>
          </a:stretch>
        </p:blipFill>
        <p:spPr bwMode="auto">
          <a:xfrm>
            <a:off x="2516864" y="1916616"/>
            <a:ext cx="7108919" cy="41906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E:\1593459908_teplovoi-nasos-03.jpg"/>
          <p:cNvPicPr>
            <a:picLocks noChangeAspect="1" noChangeArrowheads="1"/>
          </p:cNvPicPr>
          <p:nvPr/>
        </p:nvPicPr>
        <p:blipFill>
          <a:blip r:embed="rId2"/>
          <a:srcRect/>
          <a:stretch>
            <a:fillRect/>
          </a:stretch>
        </p:blipFill>
        <p:spPr bwMode="auto">
          <a:xfrm>
            <a:off x="1624614" y="883884"/>
            <a:ext cx="8957569" cy="50386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Конструкция теплового насоса</a:t>
            </a:r>
            <a:endParaRPr lang="ru-RU" dirty="0">
              <a:latin typeface="Times New Roman" pitchFamily="18" charset="0"/>
              <a:cs typeface="Times New Roman" pitchFamily="18" charset="0"/>
            </a:endParaRPr>
          </a:p>
        </p:txBody>
      </p:sp>
      <p:pic>
        <p:nvPicPr>
          <p:cNvPr id="33794" name="Picture 2" descr="E:\cns-nasos-dlya-perekachki-topliva-2.jpg"/>
          <p:cNvPicPr>
            <a:picLocks noChangeAspect="1" noChangeArrowheads="1"/>
          </p:cNvPicPr>
          <p:nvPr/>
        </p:nvPicPr>
        <p:blipFill>
          <a:blip r:embed="rId2"/>
          <a:srcRect/>
          <a:stretch>
            <a:fillRect/>
          </a:stretch>
        </p:blipFill>
        <p:spPr bwMode="auto">
          <a:xfrm>
            <a:off x="2674182" y="1397366"/>
            <a:ext cx="6966967" cy="45827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Типы тепловых </a:t>
            </a:r>
            <a:r>
              <a:rPr lang="ru-RU" b="1" dirty="0" smtClean="0">
                <a:latin typeface="Times New Roman" panose="02020603050405020304" pitchFamily="18" charset="0"/>
                <a:cs typeface="Times New Roman" panose="02020603050405020304" pitchFamily="18" charset="0"/>
              </a:rPr>
              <a:t>насосов</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зависимости от </a:t>
            </a:r>
            <a:r>
              <a:rPr lang="ru-RU" b="1" dirty="0">
                <a:latin typeface="Times New Roman" panose="02020603050405020304" pitchFamily="18" charset="0"/>
                <a:cs typeface="Times New Roman" panose="02020603050405020304" pitchFamily="18" charset="0"/>
              </a:rPr>
              <a:t>принципа работы</a:t>
            </a:r>
            <a:r>
              <a:rPr lang="ru-RU" dirty="0">
                <a:latin typeface="Times New Roman" panose="02020603050405020304" pitchFamily="18" charset="0"/>
                <a:cs typeface="Times New Roman" panose="02020603050405020304" pitchFamily="18" charset="0"/>
              </a:rPr>
              <a:t> тепловые насосы подразделяются на компрессионные и </a:t>
            </a:r>
            <a:r>
              <a:rPr lang="ru-RU" dirty="0" err="1" smtClean="0">
                <a:latin typeface="Times New Roman" panose="02020603050405020304" pitchFamily="18" charset="0"/>
                <a:cs typeface="Times New Roman" panose="02020603050405020304" pitchFamily="18" charset="0"/>
              </a:rPr>
              <a:t>абсорционные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Компрессионные тепловые насосы всегда приводятся в действие с помощью механической энергии (электроэнергии), в то время как абсорбционные тепловые насосы могут также использовать тепло в качестве источника энергии (с помощью электроэнергии или топлива).</a:t>
            </a:r>
            <a:endParaRPr lang="ru-RU"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b="1" dirty="0" smtClean="0">
                <a:latin typeface="Times New Roman" panose="02020603050405020304" pitchFamily="18" charset="0"/>
                <a:cs typeface="Times New Roman" panose="02020603050405020304" pitchFamily="18" charset="0"/>
              </a:rPr>
              <a:t>  Геотермальные</a:t>
            </a:r>
          </a:p>
          <a:p>
            <a:pPr>
              <a:buFont typeface="Wingdings" panose="05000000000000000000" pitchFamily="2" charset="2"/>
              <a:buChar char="v"/>
            </a:pPr>
            <a:r>
              <a:rPr lang="ru-RU" b="1" dirty="0" smtClean="0">
                <a:latin typeface="Times New Roman" panose="02020603050405020304" pitchFamily="18" charset="0"/>
                <a:cs typeface="Times New Roman" panose="02020603050405020304" pitchFamily="18" charset="0"/>
              </a:rPr>
              <a:t>  Воздушные</a:t>
            </a:r>
          </a:p>
          <a:p>
            <a:pPr>
              <a:buFont typeface="Wingdings" panose="05000000000000000000" pitchFamily="2" charset="2"/>
              <a:buChar char="v"/>
            </a:pPr>
            <a:r>
              <a:rPr lang="ru-RU" b="1" dirty="0" smtClean="0">
                <a:latin typeface="Times New Roman" panose="02020603050405020304" pitchFamily="18" charset="0"/>
                <a:cs typeface="Times New Roman" panose="02020603050405020304" pitchFamily="18" charset="0"/>
              </a:rPr>
              <a:t>  Использующие</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производное (вторичное) тепло</a:t>
            </a:r>
          </a:p>
        </p:txBody>
      </p:sp>
    </p:spTree>
    <p:extLst>
      <p:ext uri="{BB962C8B-B14F-4D97-AF65-F5344CB8AC3E}">
        <p14:creationId xmlns:p14="http://schemas.microsoft.com/office/powerpoint/2010/main" val="2488537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Геотермальный тепловой насос</a:t>
            </a:r>
            <a:endParaRPr lang="ru-RU" b="1" dirty="0">
              <a:latin typeface="Times New Roman" pitchFamily="18" charset="0"/>
              <a:cs typeface="Times New Roman" pitchFamily="18" charset="0"/>
            </a:endParaRPr>
          </a:p>
        </p:txBody>
      </p:sp>
      <p:pic>
        <p:nvPicPr>
          <p:cNvPr id="34818" name="Picture 2" descr="E:\dostoinstva-i-nedostatki-geotermalnogo-otopleniya.jpg"/>
          <p:cNvPicPr>
            <a:picLocks noChangeAspect="1" noChangeArrowheads="1"/>
          </p:cNvPicPr>
          <p:nvPr/>
        </p:nvPicPr>
        <p:blipFill>
          <a:blip r:embed="rId2"/>
          <a:srcRect/>
          <a:stretch>
            <a:fillRect/>
          </a:stretch>
        </p:blipFill>
        <p:spPr bwMode="auto">
          <a:xfrm>
            <a:off x="2344582" y="1589103"/>
            <a:ext cx="7386775" cy="41562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Воздушный тепловой насос</a:t>
            </a:r>
            <a:endParaRPr lang="ru-RU" b="1" dirty="0">
              <a:latin typeface="Times New Roman" pitchFamily="18" charset="0"/>
              <a:cs typeface="Times New Roman" pitchFamily="18" charset="0"/>
            </a:endParaRPr>
          </a:p>
        </p:txBody>
      </p:sp>
      <p:pic>
        <p:nvPicPr>
          <p:cNvPr id="35842" name="Picture 2" descr="E:\heating_system_heat_pump_02.jpg"/>
          <p:cNvPicPr>
            <a:picLocks noChangeAspect="1" noChangeArrowheads="1"/>
          </p:cNvPicPr>
          <p:nvPr/>
        </p:nvPicPr>
        <p:blipFill>
          <a:blip r:embed="rId2"/>
          <a:srcRect/>
          <a:stretch>
            <a:fillRect/>
          </a:stretch>
        </p:blipFill>
        <p:spPr bwMode="auto">
          <a:xfrm>
            <a:off x="3302493" y="1571009"/>
            <a:ext cx="4598633" cy="459863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43467"/>
            <a:ext cx="10515600" cy="5533496"/>
          </a:xfrm>
        </p:spPr>
        <p:txBody>
          <a:bodyPr/>
          <a:lstStyle/>
          <a:p>
            <a:pPr marL="0" indent="0">
              <a:buNone/>
            </a:pPr>
            <a:r>
              <a:rPr lang="ru-RU" b="1" dirty="0" smtClean="0">
                <a:latin typeface="Times New Roman" panose="02020603050405020304" pitchFamily="18" charset="0"/>
                <a:cs typeface="Times New Roman" panose="02020603050405020304" pitchFamily="18" charset="0"/>
              </a:rPr>
              <a:t>1) Геотермальные</a:t>
            </a:r>
            <a:r>
              <a:rPr lang="ru-RU" dirty="0">
                <a:latin typeface="Times New Roman" panose="02020603050405020304" pitchFamily="18" charset="0"/>
                <a:cs typeface="Times New Roman" panose="02020603050405020304" pitchFamily="18" charset="0"/>
              </a:rPr>
              <a:t> (используют тепло земли, наземных либо подземных грунтовых вод</a:t>
            </a:r>
            <a:r>
              <a:rPr lang="ru-RU" dirty="0" smtClean="0">
                <a:latin typeface="Times New Roman" panose="02020603050405020304" pitchFamily="18" charset="0"/>
                <a:cs typeface="Times New Roman" panose="02020603050405020304" pitchFamily="18" charset="0"/>
              </a:rPr>
              <a:t>).</a:t>
            </a:r>
          </a:p>
          <a:p>
            <a:pPr marL="0" indent="0">
              <a:buNone/>
            </a:pPr>
            <a:r>
              <a:rPr lang="ru-RU" b="1" dirty="0">
                <a:latin typeface="Times New Roman" panose="02020603050405020304" pitchFamily="18" charset="0"/>
                <a:cs typeface="Times New Roman" panose="02020603050405020304" pitchFamily="18" charset="0"/>
              </a:rPr>
              <a:t>2) Воздушные</a:t>
            </a:r>
            <a:r>
              <a:rPr lang="ru-RU" dirty="0">
                <a:latin typeface="Times New Roman" panose="02020603050405020304" pitchFamily="18" charset="0"/>
                <a:cs typeface="Times New Roman" panose="02020603050405020304" pitchFamily="18" charset="0"/>
              </a:rPr>
              <a:t> (источником отбора тепла является воздух) Используют в качестве источника </a:t>
            </a:r>
            <a:r>
              <a:rPr lang="ru-RU" dirty="0" err="1">
                <a:latin typeface="Times New Roman" panose="02020603050405020304" pitchFamily="18" charset="0"/>
                <a:cs typeface="Times New Roman" panose="02020603050405020304" pitchFamily="18" charset="0"/>
              </a:rPr>
              <a:t>низкопотенциальной</a:t>
            </a:r>
            <a:r>
              <a:rPr lang="ru-RU" dirty="0">
                <a:latin typeface="Times New Roman" panose="02020603050405020304" pitchFamily="18" charset="0"/>
                <a:cs typeface="Times New Roman" panose="02020603050405020304" pitchFamily="18" charset="0"/>
              </a:rPr>
              <a:t> тепловой энергии воздух. Причем источником теплоты может быть не только наружный (атмосферный) воздух, но и вытяжной вентиляционный воздух (</a:t>
            </a:r>
            <a:r>
              <a:rPr lang="ru-RU" dirty="0" err="1">
                <a:latin typeface="Times New Roman" panose="02020603050405020304" pitchFamily="18" charset="0"/>
                <a:cs typeface="Times New Roman" panose="02020603050405020304" pitchFamily="18" charset="0"/>
              </a:rPr>
              <a:t>общеобменной</a:t>
            </a:r>
            <a:r>
              <a:rPr lang="ru-RU" dirty="0">
                <a:latin typeface="Times New Roman" panose="02020603050405020304" pitchFamily="18" charset="0"/>
                <a:cs typeface="Times New Roman" panose="02020603050405020304" pitchFamily="18" charset="0"/>
              </a:rPr>
              <a:t> или местной) вентиляции </a:t>
            </a:r>
            <a:r>
              <a:rPr lang="ru-RU" dirty="0" smtClean="0">
                <a:latin typeface="Times New Roman" panose="02020603050405020304" pitchFamily="18" charset="0"/>
                <a:cs typeface="Times New Roman" panose="02020603050405020304" pitchFamily="18" charset="0"/>
              </a:rPr>
              <a:t>зданий.</a:t>
            </a:r>
            <a:endParaRPr lang="ru-RU" dirty="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3) Использующие</a:t>
            </a:r>
            <a:r>
              <a:rPr lang="ru-RU" dirty="0">
                <a:latin typeface="Times New Roman" panose="02020603050405020304" pitchFamily="18" charset="0"/>
                <a:cs typeface="Times New Roman" panose="02020603050405020304" pitchFamily="18" charset="0"/>
              </a:rPr>
              <a:t> производное (вторичное) тепло (например, тепло трубопровода центрального отопления). Подобный вариант является наиболее целесообразным для промышленных объектов, где есть источники паразитного тепла, которое требует </a:t>
            </a:r>
            <a:r>
              <a:rPr lang="ru-RU" dirty="0" smtClean="0">
                <a:latin typeface="Times New Roman" panose="02020603050405020304" pitchFamily="18" charset="0"/>
                <a:cs typeface="Times New Roman" panose="02020603050405020304" pitchFamily="18" charset="0"/>
              </a:rPr>
              <a:t>утилизации.</a:t>
            </a:r>
            <a:endParaRPr lang="ru-RU" dirty="0">
              <a:latin typeface="Times New Roman" panose="02020603050405020304" pitchFamily="18" charset="0"/>
              <a:cs typeface="Times New Roman" panose="02020603050405020304" pitchFamily="18" charset="0"/>
            </a:endParaRPr>
          </a:p>
          <a:p>
            <a:pPr marL="514350" indent="-514350">
              <a:buAutoNum type="arabicParenR"/>
            </a:pP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170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Эффективность</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dirty="0">
                <a:latin typeface="Times New Roman" panose="02020603050405020304" pitchFamily="18" charset="0"/>
                <a:cs typeface="Times New Roman" panose="02020603050405020304" pitchFamily="18" charset="0"/>
              </a:rPr>
              <a:t>В процессе работы </a:t>
            </a:r>
            <a:r>
              <a:rPr lang="ru-RU" dirty="0" smtClean="0">
                <a:latin typeface="Times New Roman" panose="02020603050405020304" pitchFamily="18" charset="0"/>
                <a:cs typeface="Times New Roman" panose="02020603050405020304" pitchFamily="18" charset="0"/>
              </a:rPr>
              <a:t>компрессор</a:t>
            </a:r>
            <a:r>
              <a:rPr lang="ru-RU" dirty="0">
                <a:latin typeface="Times New Roman" panose="02020603050405020304" pitchFamily="18" charset="0"/>
                <a:cs typeface="Times New Roman" panose="02020603050405020304" pitchFamily="18" charset="0"/>
              </a:rPr>
              <a:t> потребляет электроэнергию. Соотношение перекачиваемой тепловой энергии и потребляемой электрической называется коэффициентом трансформации (или коэффициентом производительности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служит показателем эффективности теплового насоса. Для вычисления COP используется следующая формула:</a:t>
            </a:r>
          </a:p>
        </p:txBody>
      </p:sp>
      <p:pic>
        <p:nvPicPr>
          <p:cNvPr id="6" name="Рисунок 5"/>
          <p:cNvPicPr>
            <a:picLocks noChangeAspect="1"/>
          </p:cNvPicPr>
          <p:nvPr/>
        </p:nvPicPr>
        <p:blipFill>
          <a:blip r:embed="rId2"/>
          <a:stretch>
            <a:fillRect/>
          </a:stretch>
        </p:blipFill>
        <p:spPr>
          <a:xfrm>
            <a:off x="6327775" y="3744119"/>
            <a:ext cx="2990850" cy="514350"/>
          </a:xfrm>
          <a:prstGeom prst="rect">
            <a:avLst/>
          </a:prstGeom>
        </p:spPr>
      </p:pic>
      <p:pic>
        <p:nvPicPr>
          <p:cNvPr id="8" name="Рисунок 7"/>
          <p:cNvPicPr>
            <a:picLocks noChangeAspect="1"/>
          </p:cNvPicPr>
          <p:nvPr/>
        </p:nvPicPr>
        <p:blipFill>
          <a:blip r:embed="rId3"/>
          <a:stretch>
            <a:fillRect/>
          </a:stretch>
        </p:blipFill>
        <p:spPr>
          <a:xfrm>
            <a:off x="838200" y="4393406"/>
            <a:ext cx="8620125" cy="1552575"/>
          </a:xfrm>
          <a:prstGeom prst="rect">
            <a:avLst/>
          </a:prstGeom>
        </p:spPr>
      </p:pic>
    </p:spTree>
    <p:extLst>
      <p:ext uri="{BB962C8B-B14F-4D97-AF65-F5344CB8AC3E}">
        <p14:creationId xmlns:p14="http://schemas.microsoft.com/office/powerpoint/2010/main" val="477460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Условный КПД тепловых </a:t>
            </a:r>
            <a:r>
              <a:rPr lang="ru-RU" b="1" dirty="0" smtClean="0">
                <a:latin typeface="Times New Roman" panose="02020603050405020304" pitchFamily="18" charset="0"/>
                <a:cs typeface="Times New Roman" panose="02020603050405020304" pitchFamily="18" charset="0"/>
              </a:rPr>
              <a:t>насосов</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 КПД </a:t>
            </a:r>
            <a:r>
              <a:rPr lang="ru-RU" dirty="0">
                <a:latin typeface="Times New Roman" panose="02020603050405020304" pitchFamily="18" charset="0"/>
                <a:cs typeface="Times New Roman" panose="02020603050405020304" pitchFamily="18" charset="0"/>
              </a:rPr>
              <a:t>теплового насоса приводит многих в замешательство, так как если выполнить «очевидный расчет», то он принципиально больше 1, однако работа теплового насоса полностью подчиняется закону сохранения энергии. То есть если считать тепловой насос «черным ящиком», то действительно, устройство потребляет энергии меньше, чем производит тепла, что принципиально.</a:t>
            </a:r>
          </a:p>
        </p:txBody>
      </p:sp>
    </p:spTree>
    <p:extLst>
      <p:ext uri="{BB962C8B-B14F-4D97-AF65-F5344CB8AC3E}">
        <p14:creationId xmlns:p14="http://schemas.microsoft.com/office/powerpoint/2010/main" val="1524553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 проекта</a:t>
            </a:r>
            <a:r>
              <a:rPr lang="en-US" dirty="0" smtClean="0"/>
              <a:t>:</a:t>
            </a:r>
            <a:endParaRPr lang="ru-RU" dirty="0"/>
          </a:p>
        </p:txBody>
      </p:sp>
      <p:sp>
        <p:nvSpPr>
          <p:cNvPr id="3" name="Содержимое 2"/>
          <p:cNvSpPr>
            <a:spLocks noGrp="1"/>
          </p:cNvSpPr>
          <p:nvPr>
            <p:ph idx="1"/>
          </p:nvPr>
        </p:nvSpPr>
        <p:spPr/>
        <p:txBody>
          <a:bodyPr/>
          <a:lstStyle/>
          <a:p>
            <a:pPr marL="514350" indent="-514350">
              <a:buAutoNum type="arabicParenR"/>
            </a:pPr>
            <a:r>
              <a:rPr lang="ru-RU" dirty="0" smtClean="0"/>
              <a:t>Изучить тепловые насосы</a:t>
            </a:r>
            <a:r>
              <a:rPr lang="en-US" dirty="0" smtClean="0"/>
              <a:t>;</a:t>
            </a:r>
          </a:p>
          <a:p>
            <a:pPr marL="514350" indent="-514350">
              <a:buAutoNum type="arabicParenR"/>
            </a:pPr>
            <a:r>
              <a:rPr lang="ru-RU" dirty="0" smtClean="0"/>
              <a:t>Рассмотреть классификацию тепловых насосов</a:t>
            </a:r>
            <a:r>
              <a:rPr lang="en-US" dirty="0" smtClean="0"/>
              <a:t>;</a:t>
            </a:r>
            <a:endParaRPr lang="ru-RU" dirty="0" smtClean="0"/>
          </a:p>
          <a:p>
            <a:pPr marL="514350" indent="-514350">
              <a:buAutoNum type="arabicParenR"/>
            </a:pPr>
            <a:r>
              <a:rPr lang="ru-RU" dirty="0" smtClean="0"/>
              <a:t>Показать принцип работы и устройства тепловых насосов</a:t>
            </a:r>
            <a:r>
              <a:rPr lang="en-US" dirty="0" smtClean="0"/>
              <a:t>;</a:t>
            </a:r>
          </a:p>
          <a:p>
            <a:pPr marL="514350" indent="-514350">
              <a:buAutoNum type="arabicParenR"/>
            </a:pPr>
            <a:endParaRPr lang="ru-RU" dirty="0" smtClean="0"/>
          </a:p>
          <a:p>
            <a:pPr marL="514350" indent="-514350">
              <a:buAutoNum type="arabicParenR"/>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Преимущества и </a:t>
            </a:r>
            <a:r>
              <a:rPr lang="ru-RU" b="1" dirty="0" smtClean="0">
                <a:latin typeface="Times New Roman" panose="02020603050405020304" pitchFamily="18" charset="0"/>
                <a:cs typeface="Times New Roman" panose="02020603050405020304" pitchFamily="18" charset="0"/>
              </a:rPr>
              <a:t>недостатки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0">
              <a:buNone/>
            </a:pPr>
            <a:r>
              <a:rPr lang="ru-RU" b="1" dirty="0" smtClean="0">
                <a:latin typeface="Times New Roman" panose="02020603050405020304" pitchFamily="18" charset="0"/>
                <a:cs typeface="Times New Roman" panose="02020603050405020304" pitchFamily="18" charset="0"/>
              </a:rPr>
              <a:t>Преимущества</a:t>
            </a:r>
          </a:p>
          <a:p>
            <a:pPr marL="0" indent="0">
              <a:buNone/>
            </a:pPr>
            <a:r>
              <a:rPr lang="ru-RU" dirty="0">
                <a:latin typeface="Times New Roman" panose="02020603050405020304" pitchFamily="18" charset="0"/>
                <a:cs typeface="Times New Roman" panose="02020603050405020304" pitchFamily="18" charset="0"/>
              </a:rPr>
              <a:t>К преимуществам тепловых насосов в первую очередь следует отнести экономичность: для передачи в систему отопления 1 </a:t>
            </a:r>
            <a:r>
              <a:rPr lang="ru-RU" dirty="0" err="1">
                <a:latin typeface="Times New Roman" panose="02020603050405020304" pitchFamily="18" charset="0"/>
                <a:cs typeface="Times New Roman" panose="02020603050405020304" pitchFamily="18" charset="0"/>
              </a:rPr>
              <a:t>кВт·ч</a:t>
            </a:r>
            <a:r>
              <a:rPr lang="ru-RU" dirty="0">
                <a:latin typeface="Times New Roman" panose="02020603050405020304" pitchFamily="18" charset="0"/>
                <a:cs typeface="Times New Roman" panose="02020603050405020304" pitchFamily="18" charset="0"/>
              </a:rPr>
              <a:t> тепловой энергии установке необходимо затратить всего 0,2-0,35 </a:t>
            </a:r>
            <a:r>
              <a:rPr lang="ru-RU" dirty="0" err="1">
                <a:latin typeface="Times New Roman" panose="02020603050405020304" pitchFamily="18" charset="0"/>
                <a:cs typeface="Times New Roman" panose="02020603050405020304" pitchFamily="18" charset="0"/>
              </a:rPr>
              <a:t>кВт·ч</a:t>
            </a:r>
            <a:r>
              <a:rPr lang="ru-RU" dirty="0">
                <a:latin typeface="Times New Roman" panose="02020603050405020304" pitchFamily="18" charset="0"/>
                <a:cs typeface="Times New Roman" panose="02020603050405020304" pitchFamily="18" charset="0"/>
              </a:rPr>
              <a:t> электроэнергии. Так как преобразование тепловой энергии в электрическую на крупных электростанциях происходит с </a:t>
            </a:r>
            <a:r>
              <a:rPr lang="ru-RU" dirty="0" err="1">
                <a:latin typeface="Times New Roman" panose="02020603050405020304" pitchFamily="18" charset="0"/>
                <a:cs typeface="Times New Roman" panose="02020603050405020304" pitchFamily="18" charset="0"/>
              </a:rPr>
              <a:t>кпд</a:t>
            </a:r>
            <a:r>
              <a:rPr lang="ru-RU" dirty="0">
                <a:latin typeface="Times New Roman" panose="02020603050405020304" pitchFamily="18" charset="0"/>
                <a:cs typeface="Times New Roman" panose="02020603050405020304" pitchFamily="18" charset="0"/>
              </a:rPr>
              <a:t> до 50 %, эффективность использования топлива при применении тепловых насосов повышается — </a:t>
            </a:r>
            <a:r>
              <a:rPr lang="ru-RU" dirty="0" err="1" smtClean="0">
                <a:latin typeface="Times New Roman" panose="02020603050405020304" pitchFamily="18" charset="0"/>
                <a:cs typeface="Times New Roman" panose="02020603050405020304" pitchFamily="18" charset="0"/>
              </a:rPr>
              <a:t>тригенерация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Упрощаются требования к системам вентиляции помещений и повышается уровень пожарной безопасности. Все системы функционируют с использованием замкнутых контуров и практически не требуют эксплуатационных затрат, кроме стоимости электроэнергии, необходимой для работы оборудования.</a:t>
            </a:r>
          </a:p>
        </p:txBody>
      </p:sp>
    </p:spTree>
    <p:extLst>
      <p:ext uri="{BB962C8B-B14F-4D97-AF65-F5344CB8AC3E}">
        <p14:creationId xmlns:p14="http://schemas.microsoft.com/office/powerpoint/2010/main" val="2238106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855133"/>
            <a:ext cx="10515600" cy="5321830"/>
          </a:xfrm>
        </p:spPr>
        <p:txBody>
          <a:bodyPr/>
          <a:lstStyle/>
          <a:p>
            <a:pPr marL="0" indent="0">
              <a:buNone/>
            </a:pPr>
            <a:r>
              <a:rPr lang="ru-RU" b="1" dirty="0" smtClean="0">
                <a:latin typeface="Times New Roman" panose="02020603050405020304" pitchFamily="18" charset="0"/>
                <a:cs typeface="Times New Roman" panose="02020603050405020304" pitchFamily="18" charset="0"/>
              </a:rPr>
              <a:t>Недостатки</a:t>
            </a:r>
          </a:p>
          <a:p>
            <a:pPr marL="0" indent="0">
              <a:buNone/>
            </a:pPr>
            <a:r>
              <a:rPr lang="ru-RU" dirty="0">
                <a:latin typeface="Times New Roman" panose="02020603050405020304" pitchFamily="18" charset="0"/>
                <a:cs typeface="Times New Roman" panose="02020603050405020304" pitchFamily="18" charset="0"/>
              </a:rPr>
              <a:t>К недостаткам геотермальных тепловых насосов, используемых для отопления, следует отнести большую стоимость установленного оборудования, необходимость сложного и дорогого монтажа внешних подземных или подводных теплообменных контуров. Недостатком воздушных тепловых насосов является более низкий коэффициент преобразования тепла, связанный с низкой температурой кипения хладагента во внешнем «воздушном» испарителе. Общим недостатком тепловых насосов является сравнительно низкая температура нагреваемой воды, в большинстве не более +50 °С - +60 °С, причём, чем выше температура нагреваемой воды, тем меньше эффективность и надёжность теплового насоса.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008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Заключение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Тепловые насосы в наше время очень распространены, </a:t>
            </a:r>
            <a:r>
              <a:rPr lang="ru-RU" dirty="0" err="1" smtClean="0">
                <a:latin typeface="Times New Roman" panose="02020603050405020304" pitchFamily="18" charset="0"/>
                <a:cs typeface="Times New Roman" panose="02020603050405020304" pitchFamily="18" charset="0"/>
              </a:rPr>
              <a:t>т.к</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они очень экономичные и имеют высокий КПД, также очень безопасные в использовании и </a:t>
            </a:r>
            <a:r>
              <a:rPr lang="ru-RU" smtClean="0">
                <a:latin typeface="Times New Roman" panose="02020603050405020304" pitchFamily="18" charset="0"/>
                <a:cs typeface="Times New Roman" panose="02020603050405020304" pitchFamily="18" charset="0"/>
              </a:rPr>
              <a:t>ежедневном применение.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656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Использованная литература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514350" indent="-514350">
              <a:buAutoNum type="arabicParenR"/>
            </a:pPr>
            <a:r>
              <a:rPr lang="en-US" dirty="0" smtClean="0">
                <a:latin typeface="Times New Roman" panose="02020603050405020304" pitchFamily="18" charset="0"/>
                <a:cs typeface="Times New Roman" panose="02020603050405020304" pitchFamily="18" charset="0"/>
                <a:hlinkClick r:id="rId2"/>
              </a:rPr>
              <a:t>https://ru.wikipedia.org/wiki/</a:t>
            </a:r>
            <a:r>
              <a:rPr lang="ru-RU" dirty="0" smtClean="0">
                <a:latin typeface="Times New Roman" panose="02020603050405020304" pitchFamily="18" charset="0"/>
                <a:cs typeface="Times New Roman" panose="02020603050405020304" pitchFamily="18" charset="0"/>
                <a:hlinkClick r:id="rId2"/>
              </a:rPr>
              <a:t>Тепловой</a:t>
            </a:r>
            <a:r>
              <a:rPr lang="en-US" dirty="0" smtClean="0">
                <a:latin typeface="Times New Roman" panose="02020603050405020304" pitchFamily="18" charset="0"/>
                <a:cs typeface="Times New Roman" panose="02020603050405020304" pitchFamily="18" charset="0"/>
                <a:hlinkClick r:id="rId2"/>
              </a:rPr>
              <a:t>_</a:t>
            </a:r>
            <a:r>
              <a:rPr lang="ru-RU" dirty="0" smtClean="0">
                <a:latin typeface="Times New Roman" panose="02020603050405020304" pitchFamily="18" charset="0"/>
                <a:cs typeface="Times New Roman" panose="02020603050405020304" pitchFamily="18" charset="0"/>
                <a:hlinkClick r:id="rId2"/>
              </a:rPr>
              <a:t>Насос</a:t>
            </a:r>
            <a:endParaRPr lang="ru-RU" dirty="0" smtClean="0">
              <a:latin typeface="Times New Roman" panose="02020603050405020304" pitchFamily="18" charset="0"/>
              <a:cs typeface="Times New Roman" panose="02020603050405020304" pitchFamily="18" charset="0"/>
            </a:endParaRPr>
          </a:p>
          <a:p>
            <a:pPr marL="514350" indent="-514350">
              <a:buAutoNum type="arabicParenR"/>
            </a:pPr>
            <a:r>
              <a:rPr lang="ru-RU" dirty="0" err="1">
                <a:latin typeface="Times New Roman" panose="02020603050405020304" pitchFamily="18" charset="0"/>
                <a:cs typeface="Times New Roman" panose="02020603050405020304" pitchFamily="18" charset="0"/>
              </a:rPr>
              <a:t>Копп</a:t>
            </a:r>
            <a:r>
              <a:rPr lang="ru-RU" dirty="0">
                <a:latin typeface="Times New Roman" panose="02020603050405020304" pitchFamily="18" charset="0"/>
                <a:cs typeface="Times New Roman" panose="02020603050405020304" pitchFamily="18" charset="0"/>
              </a:rPr>
              <a:t> О. А., Семененко Н. М. Геотермальное отопление. Тепловые насосы. // Научно-методический электронный журнал «Концепт», </a:t>
            </a:r>
            <a:r>
              <a:rPr lang="ru-RU" dirty="0" smtClean="0">
                <a:latin typeface="Times New Roman" panose="02020603050405020304" pitchFamily="18" charset="0"/>
                <a:cs typeface="Times New Roman" panose="02020603050405020304" pitchFamily="18" charset="0"/>
              </a:rPr>
              <a:t>2017</a:t>
            </a:r>
          </a:p>
          <a:p>
            <a:pPr marL="514350" indent="-514350">
              <a:buAutoNum type="arabicParenR"/>
            </a:pPr>
            <a:r>
              <a:rPr lang="ru-RU" dirty="0">
                <a:latin typeface="Times New Roman" panose="02020603050405020304" pitchFamily="18" charset="0"/>
                <a:cs typeface="Times New Roman" panose="02020603050405020304" pitchFamily="18" charset="0"/>
              </a:rPr>
              <a:t>Лунева С. К., </a:t>
            </a:r>
            <a:r>
              <a:rPr lang="ru-RU" dirty="0" err="1">
                <a:latin typeface="Times New Roman" panose="02020603050405020304" pitchFamily="18" charset="0"/>
                <a:cs typeface="Times New Roman" panose="02020603050405020304" pitchFamily="18" charset="0"/>
              </a:rPr>
              <a:t>Чистович</a:t>
            </a:r>
            <a:r>
              <a:rPr lang="ru-RU" dirty="0">
                <a:latin typeface="Times New Roman" panose="02020603050405020304" pitchFamily="18" charset="0"/>
                <a:cs typeface="Times New Roman" panose="02020603050405020304" pitchFamily="18" charset="0"/>
              </a:rPr>
              <a:t> А. С., Эмиров И. Х. К вопросу применения тепловых насосов. // Журнал «Технико-технологические проблемы сервиса», 2013.</a:t>
            </a:r>
            <a:endParaRPr lang="ru-RU" dirty="0" smtClean="0">
              <a:latin typeface="Times New Roman" panose="02020603050405020304" pitchFamily="18" charset="0"/>
              <a:cs typeface="Times New Roman" panose="02020603050405020304" pitchFamily="18" charset="0"/>
            </a:endParaRPr>
          </a:p>
          <a:p>
            <a:pPr marL="514350" indent="-514350">
              <a:buAutoNum type="arabicParenR"/>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563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Содержание</a:t>
            </a:r>
            <a:endParaRPr lang="ru-RU" dirty="0"/>
          </a:p>
        </p:txBody>
      </p:sp>
      <p:sp>
        <p:nvSpPr>
          <p:cNvPr id="3" name="Объект 2"/>
          <p:cNvSpPr>
            <a:spLocks noGrp="1"/>
          </p:cNvSpPr>
          <p:nvPr>
            <p:ph idx="1"/>
          </p:nvPr>
        </p:nvSpPr>
        <p:spPr/>
        <p:txBody>
          <a:bodyPr>
            <a:normAutofit/>
          </a:bodyPr>
          <a:lstStyle/>
          <a:p>
            <a:r>
              <a:rPr lang="ru-RU" dirty="0" smtClean="0">
                <a:latin typeface="Times New Roman" panose="02020603050405020304" pitchFamily="18" charset="0"/>
                <a:cs typeface="Times New Roman" panose="02020603050405020304" pitchFamily="18" charset="0"/>
              </a:rPr>
              <a:t>Определение</a:t>
            </a:r>
          </a:p>
          <a:p>
            <a:r>
              <a:rPr lang="ru-RU" dirty="0" smtClean="0">
                <a:latin typeface="Times New Roman" panose="02020603050405020304" pitchFamily="18" charset="0"/>
                <a:cs typeface="Times New Roman" panose="02020603050405020304" pitchFamily="18" charset="0"/>
              </a:rPr>
              <a:t>Общие сведения</a:t>
            </a:r>
            <a:endParaRPr lang="en-US"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Эффективность</a:t>
            </a:r>
          </a:p>
          <a:p>
            <a:r>
              <a:rPr lang="ru-RU" dirty="0">
                <a:latin typeface="Times New Roman" panose="02020603050405020304" pitchFamily="18" charset="0"/>
                <a:cs typeface="Times New Roman" panose="02020603050405020304" pitchFamily="18" charset="0"/>
              </a:rPr>
              <a:t>Условный КПД тепловых </a:t>
            </a:r>
            <a:r>
              <a:rPr lang="ru-RU" dirty="0" smtClean="0">
                <a:latin typeface="Times New Roman" panose="02020603050405020304" pitchFamily="18" charset="0"/>
                <a:cs typeface="Times New Roman" panose="02020603050405020304" pitchFamily="18" charset="0"/>
              </a:rPr>
              <a:t>насосов</a:t>
            </a:r>
          </a:p>
          <a:p>
            <a:r>
              <a:rPr lang="ru-RU" dirty="0">
                <a:latin typeface="Times New Roman" panose="02020603050405020304" pitchFamily="18" charset="0"/>
                <a:cs typeface="Times New Roman" panose="02020603050405020304" pitchFamily="18" charset="0"/>
              </a:rPr>
              <a:t>Типы тепловых </a:t>
            </a:r>
            <a:r>
              <a:rPr lang="ru-RU" dirty="0" smtClean="0">
                <a:latin typeface="Times New Roman" panose="02020603050405020304" pitchFamily="18" charset="0"/>
                <a:cs typeface="Times New Roman" panose="02020603050405020304" pitchFamily="18" charset="0"/>
              </a:rPr>
              <a:t>насосов</a:t>
            </a:r>
          </a:p>
          <a:p>
            <a:r>
              <a:rPr lang="ru-RU" dirty="0">
                <a:latin typeface="Times New Roman" panose="02020603050405020304" pitchFamily="18" charset="0"/>
                <a:cs typeface="Times New Roman" panose="02020603050405020304" pitchFamily="18" charset="0"/>
              </a:rPr>
              <a:t>Преимущества и </a:t>
            </a:r>
            <a:r>
              <a:rPr lang="ru-RU" dirty="0" smtClean="0">
                <a:latin typeface="Times New Roman" panose="02020603050405020304" pitchFamily="18" charset="0"/>
                <a:cs typeface="Times New Roman" panose="02020603050405020304" pitchFamily="18" charset="0"/>
              </a:rPr>
              <a:t>недостатки</a:t>
            </a:r>
          </a:p>
          <a:p>
            <a:r>
              <a:rPr lang="ru-RU" dirty="0" smtClean="0">
                <a:latin typeface="Times New Roman" panose="02020603050405020304" pitchFamily="18" charset="0"/>
                <a:cs typeface="Times New Roman" panose="02020603050405020304" pitchFamily="18" charset="0"/>
              </a:rPr>
              <a:t>Заключение</a:t>
            </a:r>
          </a:p>
          <a:p>
            <a:r>
              <a:rPr lang="ru-RU" dirty="0" smtClean="0">
                <a:latin typeface="Times New Roman" panose="02020603050405020304" pitchFamily="18" charset="0"/>
                <a:cs typeface="Times New Roman" panose="02020603050405020304" pitchFamily="18" charset="0"/>
              </a:rPr>
              <a:t>Использованная литература</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535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Тепловой насос</a:t>
            </a:r>
            <a:endParaRPr lang="ru-RU" dirty="0">
              <a:latin typeface="Times New Roman" pitchFamily="18" charset="0"/>
              <a:cs typeface="Times New Roman" pitchFamily="18" charset="0"/>
            </a:endParaRPr>
          </a:p>
        </p:txBody>
      </p:sp>
      <p:pic>
        <p:nvPicPr>
          <p:cNvPr id="1026" name="Picture 2" descr="https://waysi.ru/wp-content/uploads/c/2/2/c22c8adc94c3a51c2bee24c80f27d577.jpg"/>
          <p:cNvPicPr>
            <a:picLocks noChangeAspect="1" noChangeArrowheads="1"/>
          </p:cNvPicPr>
          <p:nvPr/>
        </p:nvPicPr>
        <p:blipFill>
          <a:blip r:embed="rId2"/>
          <a:srcRect/>
          <a:stretch>
            <a:fillRect/>
          </a:stretch>
        </p:blipFill>
        <p:spPr bwMode="auto">
          <a:xfrm>
            <a:off x="3240349" y="1921011"/>
            <a:ext cx="5725387" cy="429150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Определение</a:t>
            </a:r>
            <a:endParaRPr lang="ru-RU" dirty="0"/>
          </a:p>
        </p:txBody>
      </p:sp>
      <p:sp>
        <p:nvSpPr>
          <p:cNvPr id="3" name="Объект 2"/>
          <p:cNvSpPr>
            <a:spLocks noGrp="1"/>
          </p:cNvSpPr>
          <p:nvPr>
            <p:ph idx="1"/>
          </p:nvPr>
        </p:nvSpPr>
        <p:spPr/>
        <p:txBody>
          <a:bodyPr/>
          <a:lstStyle/>
          <a:p>
            <a:pPr marL="0" indent="0">
              <a:buNone/>
            </a:pPr>
            <a:r>
              <a:rPr lang="ru-RU" b="1" dirty="0" smtClean="0">
                <a:latin typeface="Times New Roman" panose="02020603050405020304" pitchFamily="18" charset="0"/>
                <a:cs typeface="Times New Roman" panose="02020603050405020304" pitchFamily="18" charset="0"/>
              </a:rPr>
              <a:t> Тепловой </a:t>
            </a:r>
            <a:r>
              <a:rPr lang="ru-RU" b="1" dirty="0">
                <a:latin typeface="Times New Roman" panose="02020603050405020304" pitchFamily="18" charset="0"/>
                <a:cs typeface="Times New Roman" panose="02020603050405020304" pitchFamily="18" charset="0"/>
              </a:rPr>
              <a:t>насос</a:t>
            </a:r>
            <a:r>
              <a:rPr lang="ru-RU" dirty="0">
                <a:latin typeface="Times New Roman" panose="02020603050405020304" pitchFamily="18" charset="0"/>
                <a:cs typeface="Times New Roman" panose="02020603050405020304" pitchFamily="18" charset="0"/>
              </a:rPr>
              <a:t> — устройство для переноса </a:t>
            </a:r>
            <a:r>
              <a:rPr lang="ru-RU" dirty="0" smtClean="0">
                <a:latin typeface="Times New Roman" panose="02020603050405020304" pitchFamily="18" charset="0"/>
                <a:cs typeface="Times New Roman" panose="02020603050405020304" pitchFamily="18" charset="0"/>
              </a:rPr>
              <a:t>тепловой энергии</a:t>
            </a:r>
            <a:r>
              <a:rPr lang="ru-RU" dirty="0">
                <a:latin typeface="Times New Roman" panose="02020603050405020304" pitchFamily="18" charset="0"/>
                <a:cs typeface="Times New Roman" panose="02020603050405020304" pitchFamily="18" charset="0"/>
              </a:rPr>
              <a:t> от источника к потребителю. В отличие от </a:t>
            </a:r>
            <a:r>
              <a:rPr lang="ru-RU" dirty="0" smtClean="0">
                <a:latin typeface="Times New Roman" panose="02020603050405020304" pitchFamily="18" charset="0"/>
                <a:cs typeface="Times New Roman" panose="02020603050405020304" pitchFamily="18" charset="0"/>
              </a:rPr>
              <a:t>самопроизвольной передачи</a:t>
            </a:r>
            <a:r>
              <a:rPr lang="ru-RU" dirty="0">
                <a:latin typeface="Times New Roman" panose="02020603050405020304" pitchFamily="18" charset="0"/>
                <a:cs typeface="Times New Roman" panose="02020603050405020304" pitchFamily="18" charset="0"/>
              </a:rPr>
              <a:t> тепла, которая всегда происходит от горячего тела к холодному, тепловой насос переносит тепло в обратном </a:t>
            </a:r>
            <a:r>
              <a:rPr lang="ru-RU" dirty="0" smtClean="0">
                <a:latin typeface="Times New Roman" panose="02020603050405020304" pitchFamily="18" charset="0"/>
                <a:cs typeface="Times New Roman" panose="02020603050405020304" pitchFamily="18" charset="0"/>
              </a:rPr>
              <a:t>направлении. Для </a:t>
            </a:r>
            <a:r>
              <a:rPr lang="ru-RU" dirty="0">
                <a:latin typeface="Times New Roman" panose="02020603050405020304" pitchFamily="18" charset="0"/>
                <a:cs typeface="Times New Roman" panose="02020603050405020304" pitchFamily="18" charset="0"/>
              </a:rPr>
              <a:t>работы тепловому насосу нужен внешний источник энергии. Наиболее распространенная конструкция теплового насоса состоит из </a:t>
            </a:r>
            <a:r>
              <a:rPr lang="ru-RU" dirty="0" smtClean="0">
                <a:latin typeface="Times New Roman" panose="02020603050405020304" pitchFamily="18" charset="0"/>
                <a:cs typeface="Times New Roman" panose="02020603050405020304" pitchFamily="18" charset="0"/>
              </a:rPr>
              <a:t>компрессора, </a:t>
            </a:r>
            <a:r>
              <a:rPr lang="ru-RU" dirty="0">
                <a:latin typeface="Times New Roman" panose="02020603050405020304" pitchFamily="18" charset="0"/>
                <a:cs typeface="Times New Roman" panose="02020603050405020304" pitchFamily="18" charset="0"/>
              </a:rPr>
              <a:t>теплового расширительного клапана, </a:t>
            </a:r>
            <a:r>
              <a:rPr lang="ru-RU" dirty="0" smtClean="0">
                <a:latin typeface="Times New Roman" panose="02020603050405020304" pitchFamily="18" charset="0"/>
                <a:cs typeface="Times New Roman" panose="02020603050405020304" pitchFamily="18" charset="0"/>
              </a:rPr>
              <a:t>испарителя</a:t>
            </a:r>
            <a:r>
              <a:rPr lang="ru-RU" dirty="0">
                <a:latin typeface="Times New Roman" panose="02020603050405020304" pitchFamily="18" charset="0"/>
                <a:cs typeface="Times New Roman" panose="02020603050405020304" pitchFamily="18" charset="0"/>
              </a:rPr>
              <a:t> и </a:t>
            </a:r>
            <a:r>
              <a:rPr lang="ru-RU" dirty="0" smtClean="0">
                <a:latin typeface="Times New Roman" panose="02020603050405020304" pitchFamily="18" charset="0"/>
                <a:cs typeface="Times New Roman" panose="02020603050405020304" pitchFamily="18" charset="0"/>
              </a:rPr>
              <a:t>конденсатора. </a:t>
            </a:r>
            <a:r>
              <a:rPr lang="ru-RU" dirty="0">
                <a:latin typeface="Times New Roman" panose="02020603050405020304" pitchFamily="18" charset="0"/>
                <a:cs typeface="Times New Roman" panose="02020603050405020304" pitchFamily="18" charset="0"/>
              </a:rPr>
              <a:t>Теплоноситель, циркулирующий внутри этих компонентов, называется </a:t>
            </a:r>
            <a:r>
              <a:rPr lang="ru-RU" dirty="0" smtClean="0">
                <a:latin typeface="Times New Roman" panose="02020603050405020304" pitchFamily="18" charset="0"/>
                <a:cs typeface="Times New Roman" panose="02020603050405020304" pitchFamily="18" charset="0"/>
              </a:rPr>
              <a:t>хладагентом.</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79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0327"/>
            <a:ext cx="10515600" cy="5636636"/>
          </a:xfrm>
        </p:spPr>
        <p:txBody>
          <a:bodyPr/>
          <a:lstStyle/>
          <a:p>
            <a:pPr marL="0" indent="0">
              <a:buNone/>
            </a:pPr>
            <a:r>
              <a:rPr lang="ru-RU" dirty="0" smtClean="0">
                <a:latin typeface="Times New Roman" panose="02020603050405020304" pitchFamily="18" charset="0"/>
                <a:cs typeface="Times New Roman" panose="02020603050405020304" pitchFamily="18" charset="0"/>
              </a:rPr>
              <a:t> Известными примерами тепловых насосов являются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холодильники</a:t>
            </a:r>
            <a:r>
              <a:rPr lang="ru-RU" dirty="0">
                <a:latin typeface="Times New Roman" panose="02020603050405020304" pitchFamily="18" charset="0"/>
                <a:cs typeface="Times New Roman" panose="02020603050405020304" pitchFamily="18" charset="0"/>
              </a:rPr>
              <a:t> и </a:t>
            </a:r>
            <a:r>
              <a:rPr lang="ru-RU" dirty="0" smtClean="0">
                <a:latin typeface="Times New Roman" panose="02020603050405020304" pitchFamily="18" charset="0"/>
                <a:cs typeface="Times New Roman" panose="02020603050405020304" pitchFamily="18" charset="0"/>
              </a:rPr>
              <a:t>кондиционеры. </a:t>
            </a:r>
            <a:r>
              <a:rPr lang="ru-RU" dirty="0">
                <a:latin typeface="Times New Roman" panose="02020603050405020304" pitchFamily="18" charset="0"/>
                <a:cs typeface="Times New Roman" panose="02020603050405020304" pitchFamily="18" charset="0"/>
              </a:rPr>
              <a:t>Тепловые насосы могут использоваться как для нагревания, так и для охлаждения. Когда тепловой насос используется для нагревания, он реализует тот же тип </a:t>
            </a:r>
            <a:r>
              <a:rPr lang="ru-RU" dirty="0" smtClean="0">
                <a:latin typeface="Times New Roman" panose="02020603050405020304" pitchFamily="18" charset="0"/>
                <a:cs typeface="Times New Roman" panose="02020603050405020304" pitchFamily="18" charset="0"/>
              </a:rPr>
              <a:t>термодинамического цикла, </a:t>
            </a:r>
            <a:r>
              <a:rPr lang="ru-RU" dirty="0">
                <a:latin typeface="Times New Roman" panose="02020603050405020304" pitchFamily="18" charset="0"/>
                <a:cs typeface="Times New Roman" panose="02020603050405020304" pitchFamily="18" charset="0"/>
              </a:rPr>
              <a:t>что и холодильник, но в противоположном направлении, высвобождая тепло в нагреваемом помещении и забирая тепло из более холодного окружающего </a:t>
            </a:r>
            <a:r>
              <a:rPr lang="ru-RU" dirty="0" smtClean="0">
                <a:latin typeface="Times New Roman" panose="02020603050405020304" pitchFamily="18" charset="0"/>
                <a:cs typeface="Times New Roman" panose="02020603050405020304" pitchFamily="18" charset="0"/>
              </a:rPr>
              <a:t>воздуха.</a:t>
            </a:r>
          </a:p>
          <a:p>
            <a:pPr marL="0" indent="0">
              <a:buNone/>
            </a:pPr>
            <a:r>
              <a:rPr lang="ru-RU" dirty="0" smtClean="0"/>
              <a:t> По </a:t>
            </a:r>
            <a:r>
              <a:rPr lang="ru-RU" dirty="0"/>
              <a:t>прогнозам </a:t>
            </a:r>
            <a:r>
              <a:rPr lang="ru-RU" dirty="0" smtClean="0"/>
              <a:t>Международного энергетического агентства, </a:t>
            </a:r>
            <a:r>
              <a:rPr lang="ru-RU" dirty="0"/>
              <a:t>тепловые насосы будут обеспечивать 10 % потребностей в энергии на отопление в странах </a:t>
            </a:r>
            <a:r>
              <a:rPr lang="ru-RU" dirty="0" smtClean="0"/>
              <a:t>ОЭСР</a:t>
            </a:r>
            <a:r>
              <a:rPr lang="ru-RU" dirty="0"/>
              <a:t> к 2020 году и 30 % — к 2050 году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020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Принципиальная схема теплового насоса</a:t>
            </a:r>
            <a:endParaRPr lang="ru-RU" dirty="0">
              <a:latin typeface="Times New Roman" pitchFamily="18" charset="0"/>
              <a:cs typeface="Times New Roman" pitchFamily="18" charset="0"/>
            </a:endParaRPr>
          </a:p>
        </p:txBody>
      </p:sp>
      <p:pic>
        <p:nvPicPr>
          <p:cNvPr id="29703" name="Picture 7" descr="E:\1321190320_27_image.jpg"/>
          <p:cNvPicPr>
            <a:picLocks noChangeAspect="1" noChangeArrowheads="1"/>
          </p:cNvPicPr>
          <p:nvPr/>
        </p:nvPicPr>
        <p:blipFill>
          <a:blip r:embed="rId2"/>
          <a:srcRect/>
          <a:stretch>
            <a:fillRect/>
          </a:stretch>
        </p:blipFill>
        <p:spPr bwMode="auto">
          <a:xfrm>
            <a:off x="2909686" y="1373797"/>
            <a:ext cx="6207680" cy="51290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Общие </a:t>
            </a:r>
            <a:r>
              <a:rPr lang="ru-RU" b="1" dirty="0" smtClean="0">
                <a:latin typeface="Times New Roman" panose="02020603050405020304" pitchFamily="18" charset="0"/>
                <a:cs typeface="Times New Roman" panose="02020603050405020304" pitchFamily="18" charset="0"/>
              </a:rPr>
              <a:t>сведения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dirty="0" smtClean="0">
                <a:latin typeface="Times New Roman" panose="02020603050405020304" pitchFamily="18" charset="0"/>
                <a:cs typeface="Times New Roman" panose="02020603050405020304" pitchFamily="18" charset="0"/>
              </a:rPr>
              <a:t> Основу эксплуатируемого сегодня в мире парка </a:t>
            </a:r>
            <a:r>
              <a:rPr lang="ru-RU" dirty="0" err="1" smtClean="0">
                <a:latin typeface="Times New Roman" panose="02020603050405020304" pitchFamily="18" charset="0"/>
                <a:cs typeface="Times New Roman" panose="02020603050405020304" pitchFamily="18" charset="0"/>
              </a:rPr>
              <a:t>теплонасосного</a:t>
            </a:r>
            <a:r>
              <a:rPr lang="ru-RU" dirty="0" smtClean="0">
                <a:latin typeface="Times New Roman" panose="02020603050405020304" pitchFamily="18" charset="0"/>
                <a:cs typeface="Times New Roman" panose="02020603050405020304" pitchFamily="18" charset="0"/>
              </a:rPr>
              <a:t> оборудования составляют </a:t>
            </a:r>
            <a:r>
              <a:rPr lang="ru-RU" dirty="0" err="1" smtClean="0">
                <a:latin typeface="Times New Roman" panose="02020603050405020304" pitchFamily="18" charset="0"/>
                <a:cs typeface="Times New Roman" panose="02020603050405020304" pitchFamily="18" charset="0"/>
              </a:rPr>
              <a:t>парокомпресионные</a:t>
            </a:r>
            <a:r>
              <a:rPr lang="ru-RU" dirty="0" smtClean="0">
                <a:latin typeface="Times New Roman" panose="02020603050405020304" pitchFamily="18" charset="0"/>
                <a:cs typeface="Times New Roman" panose="02020603050405020304" pitchFamily="18" charset="0"/>
              </a:rPr>
              <a:t> тепловые насосы, но применяются также и абсорбционные, электрохимические и термоэлектрические.</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267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28133"/>
            <a:ext cx="10515600" cy="5448830"/>
          </a:xfrm>
        </p:spPr>
        <p:txBody>
          <a:bodyPr/>
          <a:lstStyle/>
          <a:p>
            <a:pPr marL="0" indent="0" algn="ctr">
              <a:buNone/>
            </a:pPr>
            <a:r>
              <a:rPr lang="ru-RU" dirty="0">
                <a:latin typeface="Times New Roman" panose="02020603050405020304" pitchFamily="18" charset="0"/>
                <a:cs typeface="Times New Roman" panose="02020603050405020304" pitchFamily="18" charset="0"/>
              </a:rPr>
              <a:t>Эффективность некоторых типов компрессоров, используемых в современных </a:t>
            </a:r>
            <a:r>
              <a:rPr lang="ru-RU" dirty="0" err="1" smtClean="0">
                <a:latin typeface="Times New Roman" panose="02020603050405020304" pitchFamily="18" charset="0"/>
                <a:cs typeface="Times New Roman" panose="02020603050405020304" pitchFamily="18" charset="0"/>
              </a:rPr>
              <a:t>теплонасосных</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системах теплоснабжения</a:t>
            </a:r>
          </a:p>
        </p:txBody>
      </p:sp>
      <p:pic>
        <p:nvPicPr>
          <p:cNvPr id="6" name="Рисунок 5"/>
          <p:cNvPicPr>
            <a:picLocks noChangeAspect="1"/>
          </p:cNvPicPr>
          <p:nvPr/>
        </p:nvPicPr>
        <p:blipFill>
          <a:blip r:embed="rId2"/>
          <a:stretch>
            <a:fillRect/>
          </a:stretch>
        </p:blipFill>
        <p:spPr>
          <a:xfrm>
            <a:off x="1388643" y="1690026"/>
            <a:ext cx="9414714" cy="3525044"/>
          </a:xfrm>
          <a:prstGeom prst="rect">
            <a:avLst/>
          </a:prstGeom>
        </p:spPr>
      </p:pic>
    </p:spTree>
    <p:extLst>
      <p:ext uri="{BB962C8B-B14F-4D97-AF65-F5344CB8AC3E}">
        <p14:creationId xmlns:p14="http://schemas.microsoft.com/office/powerpoint/2010/main" val="2786253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381</Words>
  <Application>Microsoft Office PowerPoint</Application>
  <PresentationFormat>Широкоэкранный</PresentationFormat>
  <Paragraphs>61</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Times New Roman</vt:lpstr>
      <vt:lpstr>Wingdings</vt:lpstr>
      <vt:lpstr>Тема Office</vt:lpstr>
      <vt:lpstr>МИНИСТЕРСТВО ОБРАЗОВАНИЯ И НАУКИ РЕСПУБЛИКИ БАШКОРТОСТАН ГОСУДАРСТВЕННОЕ АВТОНОМНОЕ ПРОФЕССИОНАЛЬНОЕ ОБРАЗОВАТЕЛЬНОЕ УЧРЕЖДЕНИЕ  УФИМСКИЙ ТОПЛИВНО-ЭНЕРГЕТИЧЕСКИЙ КОЛЛЕДЖ                                                                                                                                                                        Специальность:13.02.01 Тепловые насосы  Презентация по “Гидравлика и гидравлические машины”</vt:lpstr>
      <vt:lpstr>Цели и задачи проекта:</vt:lpstr>
      <vt:lpstr>Содержание</vt:lpstr>
      <vt:lpstr>Тепловой насос</vt:lpstr>
      <vt:lpstr>Определение</vt:lpstr>
      <vt:lpstr>Презентация PowerPoint</vt:lpstr>
      <vt:lpstr>Принципиальная схема теплового насоса</vt:lpstr>
      <vt:lpstr>Общие сведения</vt:lpstr>
      <vt:lpstr>Презентация PowerPoint</vt:lpstr>
      <vt:lpstr>Классификация тепловых насосов</vt:lpstr>
      <vt:lpstr>Принцип работы теплового насоса</vt:lpstr>
      <vt:lpstr>Презентация PowerPoint</vt:lpstr>
      <vt:lpstr>Конструкция теплового насоса</vt:lpstr>
      <vt:lpstr>Типы тепловых насосов</vt:lpstr>
      <vt:lpstr>Геотермальный тепловой насос</vt:lpstr>
      <vt:lpstr>Воздушный тепловой насос</vt:lpstr>
      <vt:lpstr>Презентация PowerPoint</vt:lpstr>
      <vt:lpstr>Эффективность</vt:lpstr>
      <vt:lpstr>Условный КПД тепловых насосов</vt:lpstr>
      <vt:lpstr>Преимущества и недостатки</vt:lpstr>
      <vt:lpstr>Презентация PowerPoint</vt:lpstr>
      <vt:lpstr>Заключение</vt:lpstr>
      <vt:lpstr>Использованная литература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РЕСПУБЛИКИ БАШКОРТОСТАН ГОСУДАРСТВЕННОЕ АВТОНОМНОЕ ПРОФЕССИОНАЛЬНОЕ ОБРАЗОВАТЕЛЬНОЕ УЧРЕЖДЕНИЕ  УФИМСКИЙ ТОПЛИВНО-ЭНЕРГЕТИЧЕСКИЙ КОЛЛЕДЖ                                                                                                                                                                        Специальность:13.02.01 Промышленные насосы  Презентация по “Гидравлика и гидравлические машины”</dc:title>
  <dc:creator>Учетная запись Майкрософт</dc:creator>
  <cp:lastModifiedBy>Учетная запись Майкрософт</cp:lastModifiedBy>
  <cp:revision>11</cp:revision>
  <dcterms:created xsi:type="dcterms:W3CDTF">2021-04-21T17:23:01Z</dcterms:created>
  <dcterms:modified xsi:type="dcterms:W3CDTF">2021-04-22T11:18:02Z</dcterms:modified>
</cp:coreProperties>
</file>