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9AD6B05-7210-4D18-8DF5-BCACC79483B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FDE9054-5F90-46C7-A24A-E9FA7934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5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6B05-7210-4D18-8DF5-BCACC79483B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FDE9054-5F90-46C7-A24A-E9FA7934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00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6B05-7210-4D18-8DF5-BCACC79483B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FDE9054-5F90-46C7-A24A-E9FA7934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239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6B05-7210-4D18-8DF5-BCACC79483B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FDE9054-5F90-46C7-A24A-E9FA7934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61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6B05-7210-4D18-8DF5-BCACC79483B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FDE9054-5F90-46C7-A24A-E9FA7934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23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6B05-7210-4D18-8DF5-BCACC79483B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FDE9054-5F90-46C7-A24A-E9FA7934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45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6B05-7210-4D18-8DF5-BCACC79483B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FDE9054-5F90-46C7-A24A-E9FA7934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66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99AD6B05-7210-4D18-8DF5-BCACC79483B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FDE9054-5F90-46C7-A24A-E9FA7934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97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6B05-7210-4D18-8DF5-BCACC79483B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FDE9054-5F90-46C7-A24A-E9FA7934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66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6B05-7210-4D18-8DF5-BCACC79483B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FDE9054-5F90-46C7-A24A-E9FA7934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0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6B05-7210-4D18-8DF5-BCACC79483B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FDE9054-5F90-46C7-A24A-E9FA7934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6B05-7210-4D18-8DF5-BCACC79483B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FDE9054-5F90-46C7-A24A-E9FA7934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99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6B05-7210-4D18-8DF5-BCACC79483B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FDE9054-5F90-46C7-A24A-E9FA7934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65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6B05-7210-4D18-8DF5-BCACC79483B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FDE9054-5F90-46C7-A24A-E9FA7934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20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6B05-7210-4D18-8DF5-BCACC79483B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FDE9054-5F90-46C7-A24A-E9FA7934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09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6B05-7210-4D18-8DF5-BCACC79483B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FDE9054-5F90-46C7-A24A-E9FA7934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44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6B05-7210-4D18-8DF5-BCACC79483B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FDE9054-5F90-46C7-A24A-E9FA7934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8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9AD6B05-7210-4D18-8DF5-BCACC79483B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FDE9054-5F90-46C7-A24A-E9FA7934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5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6185" y="1363902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Ошибки </a:t>
            </a:r>
            <a:r>
              <a:rPr lang="ru-RU" b="1" dirty="0" smtClean="0"/>
              <a:t>родителей: </a:t>
            </a:r>
            <a:br>
              <a:rPr lang="ru-RU" b="1" dirty="0" smtClean="0"/>
            </a:br>
            <a:r>
              <a:rPr lang="ru-RU" b="1" dirty="0" smtClean="0"/>
              <a:t>как </a:t>
            </a:r>
            <a:r>
              <a:rPr lang="ru-RU" b="1" dirty="0"/>
              <a:t>не надо воспитывать детей от 7 до 10 лет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6185" y="4066664"/>
            <a:ext cx="4153619" cy="1960680"/>
          </a:xfrm>
        </p:spPr>
        <p:txBody>
          <a:bodyPr>
            <a:normAutofit/>
          </a:bodyPr>
          <a:lstStyle/>
          <a:p>
            <a:r>
              <a:rPr lang="ru-RU" b="1" dirty="0"/>
              <a:t>Узнайте о распространенных заблуждениях при воспитании </a:t>
            </a:r>
            <a:r>
              <a:rPr lang="ru-RU" b="1" dirty="0" smtClean="0"/>
              <a:t>младших школьников</a:t>
            </a:r>
          </a:p>
          <a:p>
            <a:endParaRPr lang="ru-RU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/>
              <a:t>Педагог-психолог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/>
              <a:t>Мочалова анна Сергеевна</a:t>
            </a:r>
            <a:endParaRPr lang="ru-RU" dirty="0"/>
          </a:p>
        </p:txBody>
      </p:sp>
      <p:pic>
        <p:nvPicPr>
          <p:cNvPr id="15362" name="Picture 2" descr="https://sun9-16.userapi.com/c849328/v849328032/384c3/7Q84IWmRI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91" y="3899140"/>
            <a:ext cx="3443594" cy="229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91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Опять двойка?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Ты </a:t>
            </a:r>
            <a:r>
              <a:rPr lang="ru-RU" b="1" dirty="0"/>
              <a:t>наказан</a:t>
            </a:r>
            <a:r>
              <a:rPr lang="ru-RU" b="1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Плохая оценка – это сигнал, что ребенку </a:t>
            </a:r>
            <a:r>
              <a:rPr lang="ru-RU" b="1" dirty="0">
                <a:solidFill>
                  <a:schemeClr val="tx1"/>
                </a:solidFill>
              </a:rPr>
              <a:t>нужна ваша помощь</a:t>
            </a:r>
            <a:r>
              <a:rPr lang="ru-RU" dirty="0">
                <a:solidFill>
                  <a:schemeClr val="tx1"/>
                </a:solidFill>
              </a:rPr>
              <a:t>. А что будет, если наказывать человека, который нуждается в поддержке?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Возможно, школьник пропустил важную тему и не знает, как наверстать. А учитель не нашел с ним общий язык. Не забываем и </a:t>
            </a:r>
            <a:r>
              <a:rPr lang="ru-RU" dirty="0" smtClean="0">
                <a:solidFill>
                  <a:schemeClr val="tx1"/>
                </a:solidFill>
              </a:rPr>
              <a:t>о </a:t>
            </a:r>
            <a:r>
              <a:rPr lang="ru-RU" dirty="0" err="1" smtClean="0">
                <a:solidFill>
                  <a:schemeClr val="tx1"/>
                </a:solidFill>
              </a:rPr>
              <a:t>дислексии</a:t>
            </a:r>
            <a:r>
              <a:rPr lang="ru-RU" dirty="0">
                <a:solidFill>
                  <a:schemeClr val="tx1"/>
                </a:solidFill>
              </a:rPr>
              <a:t>  – незнание этой особенности может погубить будущее даже одаренному ребенку.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1329" y="5096470"/>
            <a:ext cx="45720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b="0" i="1" dirty="0" smtClean="0">
                <a:solidFill>
                  <a:srgbClr val="262626"/>
                </a:solidFill>
                <a:effectLst/>
                <a:latin typeface="Lato"/>
              </a:rPr>
              <a:t>Нужно спокойно выяснить причину неуспеваемости и вместе подумать, как решить эту проблему.</a:t>
            </a:r>
            <a:endParaRPr lang="ru-RU" dirty="0"/>
          </a:p>
        </p:txBody>
      </p:sp>
      <p:pic>
        <p:nvPicPr>
          <p:cNvPr id="2050" name="Picture 2" descr="https://letidor.ru/thumb/840x0/filters:quality(75)/imgs/2021/04/01/19/4591140/f72d19f19a78b4df868a707e67be8226faff9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89" y="248761"/>
            <a:ext cx="2810413" cy="187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959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5327796" cy="709865"/>
          </a:xfrm>
        </p:spPr>
        <p:txBody>
          <a:bodyPr/>
          <a:lstStyle/>
          <a:p>
            <a:r>
              <a:rPr lang="ru-RU" b="1" dirty="0"/>
              <a:t>А Маша и Глеб лучше тебя </a:t>
            </a:r>
            <a:r>
              <a:rPr lang="ru-RU" b="1" dirty="0" smtClean="0"/>
              <a:t>считают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970" y="2374182"/>
            <a:ext cx="7201316" cy="3530600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Примерно с пяти лет дети начинают принимать близко к сердцу сравнения, в которых находятся в невыгодном положении.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 школе ребенок начинает сталкиваться со сравнениями чаще и чаще. А тут родители узнают, что Глеб лучше всех в классе считает, Маша уже умеет умножать в уме, и пытаются простимулировать сравнениями своего школьника.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Ничего хорошего из этого не выйдет!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5286" y="5304617"/>
            <a:ext cx="4572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b="0" i="1" dirty="0" smtClean="0">
                <a:solidFill>
                  <a:srgbClr val="262626"/>
                </a:solidFill>
                <a:effectLst/>
                <a:latin typeface="Lato"/>
              </a:rPr>
              <a:t>Лучше сравнивать ребенка не с другими детьми, а с ним же вчерашним. Когда сегодня ты умеешь больше, чем вчера, то это и есть прогресс</a:t>
            </a:r>
            <a:endParaRPr lang="ru-RU" dirty="0"/>
          </a:p>
        </p:txBody>
      </p:sp>
      <p:pic>
        <p:nvPicPr>
          <p:cNvPr id="10242" name="Picture 2" descr="https://static.tildacdn.com/tild6439-3639-4031-b061-333636393765/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83" y="320732"/>
            <a:ext cx="2805868" cy="178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323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5474445" cy="709865"/>
          </a:xfrm>
        </p:spPr>
        <p:txBody>
          <a:bodyPr/>
          <a:lstStyle/>
          <a:p>
            <a:r>
              <a:rPr lang="ru-RU" b="1" dirty="0"/>
              <a:t>Да ладно… Зато уже весна наступила</a:t>
            </a:r>
            <a:r>
              <a:rPr lang="ru-RU" b="1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82" y="2437442"/>
            <a:ext cx="6345260" cy="3530600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Позитивное мышление – это, конечно, очень хорошо. Но не стоит путать его с </a:t>
            </a:r>
            <a:r>
              <a:rPr lang="ru-RU" b="1" dirty="0">
                <a:solidFill>
                  <a:schemeClr val="tx1"/>
                </a:solidFill>
              </a:rPr>
              <a:t>фальшивым оптимизмом</a:t>
            </a:r>
            <a:r>
              <a:rPr lang="ru-RU" dirty="0">
                <a:solidFill>
                  <a:schemeClr val="tx1"/>
                </a:solidFill>
              </a:rPr>
              <a:t>, который сейчас стал так популярен.</a:t>
            </a:r>
          </a:p>
          <a:p>
            <a:pPr algn="just"/>
            <a:r>
              <a:rPr lang="ru-RU" dirty="0" err="1">
                <a:solidFill>
                  <a:schemeClr val="tx1"/>
                </a:solidFill>
              </a:rPr>
              <a:t>Младшеклассник</a:t>
            </a:r>
            <a:r>
              <a:rPr lang="ru-RU" dirty="0">
                <a:solidFill>
                  <a:schemeClr val="tx1"/>
                </a:solidFill>
              </a:rPr>
              <a:t> в отличие от малышей уже многое понимает. Но в отличие от подростков еще не имеет уверенного критического мышления.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Поэтому если ребенок видит, что в семье тяжелая обстановка, а родители ему говорят </a:t>
            </a:r>
            <a:r>
              <a:rPr lang="ru-RU" i="1" dirty="0">
                <a:solidFill>
                  <a:schemeClr val="tx1"/>
                </a:solidFill>
              </a:rPr>
              <a:t>«Зато посмотри, какая хорошая погода сегодня!»</a:t>
            </a:r>
            <a:r>
              <a:rPr lang="ru-RU" dirty="0">
                <a:solidFill>
                  <a:schemeClr val="tx1"/>
                </a:solidFill>
              </a:rPr>
              <a:t>, в его психике происходит подмена реальности – в будущем это состояние может привести к </a:t>
            </a:r>
            <a:r>
              <a:rPr lang="ru-RU" dirty="0" smtClean="0">
                <a:solidFill>
                  <a:schemeClr val="tx1"/>
                </a:solidFill>
              </a:rPr>
              <a:t>различным зависимостям.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s://fb.ru/media/i/1/9/0/0/8/9/6/i/19008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56" y="263826"/>
            <a:ext cx="3027899" cy="18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9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5370928" cy="709865"/>
          </a:xfrm>
        </p:spPr>
        <p:txBody>
          <a:bodyPr/>
          <a:lstStyle/>
          <a:p>
            <a:r>
              <a:rPr lang="ru-RU" b="1" dirty="0"/>
              <a:t>Ты давай садись, а я могу </a:t>
            </a:r>
            <a:r>
              <a:rPr lang="ru-RU" b="1" dirty="0" smtClean="0"/>
              <a:t>постоять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959" y="2178649"/>
            <a:ext cx="7485988" cy="4230777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Порой в транспорте можно увидеть следующую картину: уставшая мама усаживает школьника на единственное свободное место, а сама продолжает стоять, балансируя с тяжелыми сумками.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том, что ребенок сидит в то время, как его родители стоят, нет ничего криминального. Однако очень важно меняться ролями, чтобы у школьника формировалась </a:t>
            </a:r>
            <a:r>
              <a:rPr lang="ru-RU" sz="1400" b="1" dirty="0">
                <a:solidFill>
                  <a:schemeClr val="tx1"/>
                </a:solidFill>
              </a:rPr>
              <a:t>эмпатия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этом возрасте дети уже умеют ставить себя на место других, но по-прежнему нуждаются в ваших подсказках.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Вообще первые социальные обязанности у ребенка проявляют еще до школы. А к 7 годам ребенок уже может понимать, что уступить место в транспорте бабушке – это проявление уважения и готовности помочь.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К 10 годам такому ребенку уже не потребуются ваши подсказки – он будет сам замечать и вашу усталость, и бабушку, которой тяжело стоять в автобусе.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5121" y="3794516"/>
            <a:ext cx="626966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0" i="1" dirty="0" smtClean="0">
                <a:solidFill>
                  <a:srgbClr val="262626"/>
                </a:solidFill>
                <a:effectLst/>
                <a:latin typeface="Lato"/>
              </a:rPr>
              <a:t>«Ты хорошо себя чувствуешь? А я сегодня устала, хочу присесть», </a:t>
            </a:r>
            <a:r>
              <a:rPr lang="ru-RU" sz="1600" b="0" i="0" dirty="0" smtClean="0">
                <a:solidFill>
                  <a:srgbClr val="262626"/>
                </a:solidFill>
                <a:effectLst/>
                <a:latin typeface="Lato"/>
              </a:rPr>
              <a:t>– такая фраза поможет ребенку посмотреть на ситуацию вашими глазами.</a:t>
            </a:r>
            <a:endParaRPr lang="ru-RU" sz="1600" b="0" i="0" dirty="0">
              <a:solidFill>
                <a:srgbClr val="262626"/>
              </a:solidFill>
              <a:effectLst/>
              <a:latin typeface="Lato"/>
            </a:endParaRPr>
          </a:p>
        </p:txBody>
      </p:sp>
      <p:pic>
        <p:nvPicPr>
          <p:cNvPr id="12292" name="Picture 4" descr="https://img.7ya.ru/pub/img/23271/thinkstockphotos-5388965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898" y="394736"/>
            <a:ext cx="2545084" cy="168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70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321" y="858085"/>
            <a:ext cx="5353675" cy="709865"/>
          </a:xfrm>
        </p:spPr>
        <p:txBody>
          <a:bodyPr/>
          <a:lstStyle/>
          <a:p>
            <a:r>
              <a:rPr lang="ru-RU" b="1" dirty="0"/>
              <a:t>Да разве он может сам хорошо помыться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970" y="2316672"/>
            <a:ext cx="6830380" cy="3530600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Ребенок способен мыться полностью сам уже в старшем дошкольном возрасте – примерно с 5 лет. Но многие мамы водят детей в душ вплоть до первого класса, а некоторые продолжают это делать и в школе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Это время, когда ваша помощь в ванной становится неуместна, в противном случае у ребенка не формируются </a:t>
            </a:r>
            <a:r>
              <a:rPr lang="ru-RU" sz="1400" b="1" dirty="0">
                <a:solidFill>
                  <a:schemeClr val="tx1"/>
                </a:solidFill>
              </a:rPr>
              <a:t>личные границы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Разумеется, речь не идет о случаях, когда ребенок плохо себя чувствует или по состоянию физического развития не может справиться с водными процедурами сам.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Помощь мамы также может потребоваться девочкам с длинными волосами, которые во время мытья могут запутываться.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5160" y="3435641"/>
            <a:ext cx="4572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b="0" i="1" dirty="0" smtClean="0">
                <a:solidFill>
                  <a:srgbClr val="262626"/>
                </a:solidFill>
                <a:effectLst/>
                <a:latin typeface="Lato"/>
              </a:rPr>
              <a:t>К 7 годам ребенок в силах полностью мыть себя в ванной самостоятельно</a:t>
            </a:r>
            <a:endParaRPr lang="ru-RU" dirty="0"/>
          </a:p>
        </p:txBody>
      </p:sp>
      <p:pic>
        <p:nvPicPr>
          <p:cNvPr id="1026" name="Picture 2" descr="https://letidor.ru/thumb/840x0/filters:quality(75)/imgs/2021/04/01/19/4591142/c0420907cb1345abb01bdbbe464c68cacfee9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16" y="312727"/>
            <a:ext cx="2696054" cy="180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599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9483" y="3434243"/>
            <a:ext cx="7302260" cy="2387600"/>
          </a:xfrm>
        </p:spPr>
        <p:txBody>
          <a:bodyPr>
            <a:normAutofit/>
          </a:bodyPr>
          <a:lstStyle/>
          <a:p>
            <a:r>
              <a:rPr lang="ru-RU" b="1" dirty="0" smtClean="0"/>
              <a:t>Удачи в воспитании!</a:t>
            </a:r>
            <a:endParaRPr lang="ru-RU" dirty="0"/>
          </a:p>
        </p:txBody>
      </p:sp>
      <p:pic>
        <p:nvPicPr>
          <p:cNvPr id="14338" name="Picture 2" descr="https://365day.su/wp-content/uploads/2018/05/Detyam-nuzhen-prim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59" y="1123703"/>
            <a:ext cx="5132145" cy="342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21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324" y="736159"/>
            <a:ext cx="6026537" cy="709865"/>
          </a:xfrm>
        </p:spPr>
        <p:txBody>
          <a:bodyPr/>
          <a:lstStyle/>
          <a:p>
            <a:r>
              <a:rPr lang="ru-RU" b="1" dirty="0"/>
              <a:t>Ты должен быть первым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мы вырастим победителя</a:t>
            </a:r>
            <a:r>
              <a:rPr lang="ru-RU" b="1" dirty="0" smtClean="0"/>
              <a:t>!)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324" y="2173706"/>
            <a:ext cx="8201981" cy="4502988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К школьному возрасту </a:t>
            </a:r>
            <a:r>
              <a:rPr lang="ru-RU" sz="1400" dirty="0" smtClean="0">
                <a:solidFill>
                  <a:schemeClr val="tx1"/>
                </a:solidFill>
              </a:rPr>
              <a:t>ребенок сталкивается с разными страхами, </a:t>
            </a:r>
            <a:r>
              <a:rPr lang="ru-RU" sz="1400" dirty="0">
                <a:solidFill>
                  <a:schemeClr val="tx1"/>
                </a:solidFill>
              </a:rPr>
              <a:t>один из которых – страх быть непризнанным. Первоклассников пугают неудачи и проигрыши, и это не случайно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Дело в том, что во многих школах сейчас присутствует атмосфера конкуренции. А потом ребенок приходит домой и слышит нечто подобное уже от близких людей: </a:t>
            </a:r>
            <a:r>
              <a:rPr lang="ru-RU" sz="1400" i="1" dirty="0">
                <a:solidFill>
                  <a:schemeClr val="tx1"/>
                </a:solidFill>
              </a:rPr>
              <a:t>«Ты же читаешь быстрее всех в классе, правда?», «Я помогу тебе с рисунком, чтобы ты занял первое место на художественном конкурсе!»</a:t>
            </a:r>
            <a:endParaRPr lang="ru-RU" sz="1400" dirty="0">
              <a:solidFill>
                <a:schemeClr val="tx1"/>
              </a:solidFill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Увы, человек не сможет выигрывать постоянно всю свою жизнь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Когда </a:t>
            </a:r>
            <a:r>
              <a:rPr lang="ru-RU" sz="1400" dirty="0">
                <a:solidFill>
                  <a:schemeClr val="tx1"/>
                </a:solidFill>
              </a:rPr>
              <a:t>ребенок станет старше, его победы подарят ему преимущества, а в случае проигрыша (их будет немало) у него должна быть </a:t>
            </a:r>
            <a:r>
              <a:rPr lang="ru-RU" sz="1400" b="1" dirty="0">
                <a:solidFill>
                  <a:schemeClr val="tx1"/>
                </a:solidFill>
              </a:rPr>
              <a:t>внутренняя опора</a:t>
            </a:r>
            <a:r>
              <a:rPr lang="ru-RU" sz="1400" dirty="0">
                <a:solidFill>
                  <a:schemeClr val="tx1"/>
                </a:solidFill>
              </a:rPr>
              <a:t>, которая поможет ему справиться с неудачей.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Поэтому учите ребенка не корпеть над учебниками только ради хороших оценок, а получать удовольствие от новых знаний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4760" y="4338935"/>
            <a:ext cx="6071107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0" i="1" dirty="0" smtClean="0">
                <a:solidFill>
                  <a:srgbClr val="262626"/>
                </a:solidFill>
                <a:effectLst/>
                <a:latin typeface="Lato"/>
              </a:rPr>
              <a:t>Именно сейчас научите своего ребенка достойно проигрывать – </a:t>
            </a:r>
          </a:p>
          <a:p>
            <a:pPr algn="ctr"/>
            <a:r>
              <a:rPr lang="ru-RU" sz="1400" b="0" i="1" dirty="0" smtClean="0">
                <a:solidFill>
                  <a:srgbClr val="262626"/>
                </a:solidFill>
                <a:effectLst/>
                <a:latin typeface="Lato"/>
              </a:rPr>
              <a:t>не упустите момент!</a:t>
            </a:r>
          </a:p>
          <a:p>
            <a:pPr algn="ctr"/>
            <a:r>
              <a:rPr lang="ru-RU" sz="1400" dirty="0" smtClean="0"/>
              <a:t>Это </a:t>
            </a:r>
            <a:r>
              <a:rPr lang="ru-RU" sz="1400" dirty="0"/>
              <a:t>умение не даст </a:t>
            </a:r>
            <a:r>
              <a:rPr lang="ru-RU" sz="1400" dirty="0" err="1"/>
              <a:t>младшекласснику</a:t>
            </a:r>
            <a:r>
              <a:rPr lang="ru-RU" sz="1400" dirty="0"/>
              <a:t> сломаться в будущем.</a:t>
            </a:r>
          </a:p>
        </p:txBody>
      </p:sp>
      <p:pic>
        <p:nvPicPr>
          <p:cNvPr id="6148" name="Picture 4" descr="https://nadip.ru/wp-content/uploads/2019/08/123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861" y="491705"/>
            <a:ext cx="2382538" cy="158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28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5319170" cy="709865"/>
          </a:xfrm>
        </p:spPr>
        <p:txBody>
          <a:bodyPr/>
          <a:lstStyle/>
          <a:p>
            <a:r>
              <a:rPr lang="ru-RU" b="1" dirty="0"/>
              <a:t>Началась школа – больше никаких </a:t>
            </a:r>
            <a:r>
              <a:rPr lang="ru-RU" b="1" dirty="0" smtClean="0"/>
              <a:t>игр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970" y="2260120"/>
            <a:ext cx="7347965" cy="4321834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Поступление в школу – это очень значимое событие для ребенка. Но первокласснику хочется отдыхать, играть и смотреть мультфильмы так же, как и год назад. Работающие родители ведь не лишают себя досуга, а школа для ребенка – это та же работа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Порой ролевые игры с друзьями оказываются для развития куда полезнее, чем выполнение школьного задания по шаблону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А запугивания </a:t>
            </a:r>
            <a:r>
              <a:rPr lang="ru-RU" sz="1400" i="1" dirty="0">
                <a:solidFill>
                  <a:schemeClr val="tx1"/>
                </a:solidFill>
              </a:rPr>
              <a:t>«Теперь у тебя нет времени на всякие глупости!»</a:t>
            </a:r>
            <a:r>
              <a:rPr lang="ru-RU" sz="1400" dirty="0">
                <a:solidFill>
                  <a:schemeClr val="tx1"/>
                </a:solidFill>
              </a:rPr>
              <a:t> приведут только к тому, что новоиспеченный ученик возненавидит школу и будет жить в нескончаемой тревоге.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12190" y="3378289"/>
            <a:ext cx="576244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0" i="1" dirty="0" smtClean="0">
                <a:solidFill>
                  <a:srgbClr val="262626"/>
                </a:solidFill>
                <a:effectLst/>
                <a:latin typeface="Lato"/>
              </a:rPr>
              <a:t>И самое главное – сейчас развитие ребенка активно продолжается в самом обычном мире: дома, на улице, в парке.</a:t>
            </a:r>
            <a:endParaRPr lang="ru-RU" dirty="0"/>
          </a:p>
        </p:txBody>
      </p:sp>
      <p:pic>
        <p:nvPicPr>
          <p:cNvPr id="5" name="Picture 2" descr="https://letidor.ru/thumb/840x0/filters:quality(75)/imgs/2021/04/01/19/4591134/8a2019609f185887eb41f6b0185eddb1d29b791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30" y="335495"/>
            <a:ext cx="2645809" cy="17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500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4870596" cy="709865"/>
          </a:xfrm>
        </p:spPr>
        <p:txBody>
          <a:bodyPr/>
          <a:lstStyle/>
          <a:p>
            <a:r>
              <a:rPr lang="ru-RU" b="1" dirty="0"/>
              <a:t>Мы закончили полугодие на </a:t>
            </a:r>
            <a:r>
              <a:rPr lang="ru-RU" b="1" dirty="0" smtClean="0"/>
              <a:t>отлично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Время, когда мама говорила </a:t>
            </a:r>
            <a:r>
              <a:rPr lang="ru-RU" i="1" dirty="0">
                <a:solidFill>
                  <a:schemeClr val="tx1"/>
                </a:solidFill>
              </a:rPr>
              <a:t>«мы заболели», «мы выпачкались», «мы научились ходить на горшок»</a:t>
            </a:r>
            <a:r>
              <a:rPr lang="ru-RU" dirty="0">
                <a:solidFill>
                  <a:schemeClr val="tx1"/>
                </a:solidFill>
              </a:rPr>
              <a:t> должно уйти окончательно и </a:t>
            </a:r>
            <a:r>
              <a:rPr lang="ru-RU" dirty="0" smtClean="0">
                <a:solidFill>
                  <a:schemeClr val="tx1"/>
                </a:solidFill>
              </a:rPr>
              <a:t>бесповоротно.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Особенно сейчас, когда сын или дочь уже ходит в школу и ведет там свою социальную жизнь – без вашего непосредственного участия. У школьника должна быть </a:t>
            </a:r>
            <a:r>
              <a:rPr lang="ru-RU" b="1" dirty="0">
                <a:solidFill>
                  <a:schemeClr val="tx1"/>
                </a:solidFill>
              </a:rPr>
              <a:t>своя собственная зона</a:t>
            </a:r>
            <a:r>
              <a:rPr lang="ru-RU" dirty="0">
                <a:solidFill>
                  <a:schemeClr val="tx1"/>
                </a:solidFill>
              </a:rPr>
              <a:t> ответственности.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Так что лучше забыть про фразы </a:t>
            </a:r>
            <a:r>
              <a:rPr lang="ru-RU" i="1" dirty="0">
                <a:solidFill>
                  <a:schemeClr val="tx1"/>
                </a:solidFill>
              </a:rPr>
              <a:t>«Нас сегодня не будет на первом уроке»</a:t>
            </a:r>
            <a:r>
              <a:rPr lang="ru-RU" dirty="0">
                <a:solidFill>
                  <a:schemeClr val="tx1"/>
                </a:solidFill>
              </a:rPr>
              <a:t>. Вместо «нас» теперь </a:t>
            </a:r>
            <a:r>
              <a:rPr lang="ru-RU" dirty="0" smtClean="0">
                <a:solidFill>
                  <a:schemeClr val="tx1"/>
                </a:solidFill>
              </a:rPr>
              <a:t>е </a:t>
            </a:r>
            <a:r>
              <a:rPr lang="ru-RU" dirty="0" err="1" smtClean="0">
                <a:solidFill>
                  <a:schemeClr val="tx1"/>
                </a:solidFill>
              </a:rPr>
              <a:t>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«сын» или «дочь».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2152" y="3347850"/>
            <a:ext cx="486529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0" i="1" dirty="0" smtClean="0">
                <a:solidFill>
                  <a:srgbClr val="262626"/>
                </a:solidFill>
                <a:effectLst/>
                <a:latin typeface="Lato"/>
              </a:rPr>
              <a:t>Ребенок – это отдельная личность.</a:t>
            </a:r>
            <a:endParaRPr lang="ru-RU" dirty="0"/>
          </a:p>
        </p:txBody>
      </p:sp>
      <p:pic>
        <p:nvPicPr>
          <p:cNvPr id="5122" name="Picture 2" descr="https://letidor.ru/thumb/840x0/filters:quality(75)/imgs/2021/04/01/19/4591133/973256b81aefef859a3558553c5b283c6216d37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75" y="186582"/>
            <a:ext cx="2904901" cy="193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655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1108253"/>
            <a:ext cx="5888513" cy="709865"/>
          </a:xfrm>
        </p:spPr>
        <p:txBody>
          <a:bodyPr/>
          <a:lstStyle/>
          <a:p>
            <a:r>
              <a:rPr lang="ru-RU" b="1" dirty="0"/>
              <a:t>Если я не буду делать уроки вместе с ребенком, он станет двоечником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82" y="2489200"/>
            <a:ext cx="6345260" cy="3946106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Многие мамы так привыкли мастерить поделки в детский сад, что не могут остановиться, когда ребенок становится школьником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Может быть, потому что привык к постоянному участию родителей во всех его делах?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Если же ребенок занимается домашним заданием сам, не следует, подобно ангелу, стоять у него за плечами и оберегать от ошибок. Это лишь отобьет у школьника мотивацию учиться.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Чтобы дети умели принимать решения и нести за них ответственность, им необходимо </a:t>
            </a:r>
            <a:r>
              <a:rPr lang="ru-RU" sz="1400" dirty="0" smtClean="0">
                <a:solidFill>
                  <a:schemeClr val="tx1"/>
                </a:solidFill>
              </a:rPr>
              <a:t>позволять проявлять самостоятельность</a:t>
            </a:r>
            <a:r>
              <a:rPr lang="ru-RU" sz="1400" dirty="0">
                <a:solidFill>
                  <a:schemeClr val="tx1"/>
                </a:solidFill>
              </a:rPr>
              <a:t> уже в младших классах.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9673" y="3260157"/>
            <a:ext cx="625415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0" i="1" dirty="0" smtClean="0">
                <a:solidFill>
                  <a:srgbClr val="262626"/>
                </a:solidFill>
                <a:effectLst/>
                <a:latin typeface="Lato"/>
              </a:rPr>
              <a:t>Вместо того, чтобы решать за ребенка задачки, лучше выяснить, почему он не справляется с ними самостоятельно.</a:t>
            </a:r>
            <a:endParaRPr lang="ru-RU" dirty="0"/>
          </a:p>
        </p:txBody>
      </p:sp>
      <p:pic>
        <p:nvPicPr>
          <p:cNvPr id="5" name="Picture 2" descr="https://togliatti24.ru/userfiles/picoriginal/img-20200921152848-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57" y="312632"/>
            <a:ext cx="2414178" cy="170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0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36" y="908093"/>
            <a:ext cx="5362301" cy="709865"/>
          </a:xfrm>
        </p:spPr>
        <p:txBody>
          <a:bodyPr/>
          <a:lstStyle/>
          <a:p>
            <a:r>
              <a:rPr lang="ru-RU" b="1" dirty="0"/>
              <a:t>Пусть делает уроки, как хочет (мы заняты</a:t>
            </a:r>
            <a:r>
              <a:rPr lang="ru-RU" b="1" dirty="0" smtClean="0"/>
              <a:t>!)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Родительское равнодушие к выполнению домашних заданий так же вредно, как и навязчивое участие в нем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Особенно когда речь идет о первоклассниках, и у ребенка еще не сформировалась привычка следить за своим графиком.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случае трудностей нужно предложить свою помощь – подсказать, направить, объяснить, но не делать уроки вместо ребенка.</a:t>
            </a:r>
          </a:p>
          <a:p>
            <a:pPr algn="just"/>
            <a:r>
              <a:rPr lang="ru-RU" sz="1400" dirty="0" err="1">
                <a:solidFill>
                  <a:schemeClr val="tx1"/>
                </a:solidFill>
              </a:rPr>
              <a:t>Младшеклассник</a:t>
            </a:r>
            <a:r>
              <a:rPr lang="ru-RU" sz="1400" dirty="0">
                <a:solidFill>
                  <a:schemeClr val="tx1"/>
                </a:solidFill>
              </a:rPr>
              <a:t> нуждается не в диктаторстве и не в услужении, а в наставничестве.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6271" y="3183474"/>
            <a:ext cx="4572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b="0" i="1" dirty="0" smtClean="0">
                <a:solidFill>
                  <a:srgbClr val="262626"/>
                </a:solidFill>
                <a:effectLst/>
                <a:latin typeface="Lato"/>
              </a:rPr>
              <a:t>Интересоваться у ребенка, как он справляется с уроками, очень важно.</a:t>
            </a:r>
            <a:endParaRPr lang="ru-RU" dirty="0"/>
          </a:p>
        </p:txBody>
      </p:sp>
      <p:pic>
        <p:nvPicPr>
          <p:cNvPr id="4098" name="Picture 2" descr="https://letidor.ru/thumb/840x0/filters:quality(75)/imgs/2021/04/01/19/4591135/9b7123a9113660994b26ba8e7e3b077f1dfb12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37" y="259641"/>
            <a:ext cx="2764286" cy="18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1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Мне не нравится эта </a:t>
            </a:r>
            <a:r>
              <a:rPr lang="ru-RU" b="1" dirty="0" smtClean="0"/>
              <a:t>учительница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9989" y="2549585"/>
            <a:ext cx="6345260" cy="353060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Ни в коем случае нельзя произносить такие фразы в присутствии ребенка. Иначе он решит, что раз вам не нравится педагог, то и для него он не авторитет – незачем тогда сидеть на уроках и выполнять домашние задания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06619" y="4314885"/>
            <a:ext cx="4572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b="0" i="1" dirty="0" smtClean="0">
                <a:solidFill>
                  <a:srgbClr val="262626"/>
                </a:solidFill>
                <a:effectLst/>
                <a:latin typeface="Lato"/>
              </a:rPr>
              <a:t>Чтобы школьник хотел учиться, он должен уважать своего учителя.</a:t>
            </a:r>
            <a:endParaRPr lang="ru-RU" dirty="0"/>
          </a:p>
        </p:txBody>
      </p:sp>
      <p:pic>
        <p:nvPicPr>
          <p:cNvPr id="9218" name="Picture 2" descr="https://www.dmdonskoy.ru/sites/default/files/field/mainimage-article/deti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740" y="182240"/>
            <a:ext cx="2899588" cy="19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90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298" y="927098"/>
            <a:ext cx="5646973" cy="709865"/>
          </a:xfrm>
        </p:spPr>
        <p:txBody>
          <a:bodyPr/>
          <a:lstStyle/>
          <a:p>
            <a:r>
              <a:rPr lang="ru-RU" b="1" dirty="0"/>
              <a:t>Это ты писал или курица лапой выводила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82" y="2489200"/>
            <a:ext cx="7787912" cy="353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Некоторые родители искренне считают, что критика помогают ребенку взяться за ум и исправиться. И это огромное заблуждение!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Если говорить школьнику: </a:t>
            </a:r>
            <a:r>
              <a:rPr lang="ru-RU" i="1" dirty="0">
                <a:solidFill>
                  <a:schemeClr val="tx1"/>
                </a:solidFill>
              </a:rPr>
              <a:t>«У тебя в комнате бардак! Живешь, как свинья, скоро захрюкаешь!»</a:t>
            </a:r>
            <a:r>
              <a:rPr lang="ru-RU" dirty="0">
                <a:solidFill>
                  <a:schemeClr val="tx1"/>
                </a:solidFill>
              </a:rPr>
              <a:t>, он не побежит за веником, а подумает: </a:t>
            </a:r>
            <a:r>
              <a:rPr lang="ru-RU" i="1" dirty="0">
                <a:solidFill>
                  <a:schemeClr val="tx1"/>
                </a:solidFill>
              </a:rPr>
              <a:t>«Я похож на свинью, я плохой</a:t>
            </a:r>
            <a:r>
              <a:rPr lang="ru-RU" i="1" dirty="0" smtClean="0">
                <a:solidFill>
                  <a:schemeClr val="tx1"/>
                </a:solidFill>
              </a:rPr>
              <a:t>»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Поэтому отнеситесь к критике серьезно и оценивайте конкретный поступок, а не личность ребенка.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5565" y="4390693"/>
            <a:ext cx="581216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0" i="1" dirty="0" smtClean="0">
                <a:solidFill>
                  <a:srgbClr val="262626"/>
                </a:solidFill>
                <a:effectLst/>
                <a:latin typeface="Lato"/>
              </a:rPr>
              <a:t>От родителей мы получаем некую базу для самооценки, основанную на реакциях родных.</a:t>
            </a:r>
            <a:endParaRPr lang="ru-RU" dirty="0"/>
          </a:p>
        </p:txBody>
      </p:sp>
      <p:pic>
        <p:nvPicPr>
          <p:cNvPr id="3074" name="Picture 2" descr="https://letidor.ru/thumb/840x0/filters:quality(75)/imgs/2021/04/01/19/4591136/469e2797e4b62ae4cf730da4a0bed847a6ad8a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57" y="199616"/>
            <a:ext cx="2870784" cy="19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65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297" y="901218"/>
            <a:ext cx="5672853" cy="709865"/>
          </a:xfrm>
        </p:spPr>
        <p:txBody>
          <a:bodyPr/>
          <a:lstStyle/>
          <a:p>
            <a:r>
              <a:rPr lang="ru-RU" b="1" dirty="0"/>
              <a:t>Не буду хвалить ребенка, боюсь </a:t>
            </a:r>
            <a:r>
              <a:rPr lang="ru-RU" b="1" dirty="0" smtClean="0"/>
              <a:t>сглазить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970" y="2221780"/>
            <a:ext cx="7580878" cy="414451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400" dirty="0"/>
              <a:t>Многим родителям присуще так называемое «магическое мышление». Мамы и папы боятся перехвалить детей, поэтому часто не отмечают его первые маленькие успехи в учебе.</a:t>
            </a:r>
          </a:p>
          <a:p>
            <a:pPr algn="just"/>
            <a:r>
              <a:rPr lang="ru-RU" sz="1400" dirty="0"/>
              <a:t>И напрасно!</a:t>
            </a:r>
          </a:p>
          <a:p>
            <a:pPr algn="just"/>
            <a:r>
              <a:rPr lang="ru-RU" sz="1400" dirty="0"/>
              <a:t>К 7 годам дети уже умеют жить образами, сравнениями и символами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/>
              <a:t>Например, в первом классе нет оценок, но есть важное мотивирующее слово – «молодец». Если ребенок не слышит фраз одобрения от родителей, он начинает считать, что не справился с заданием. Поэтому у детей, заслуги которых остаются незамеченными, часто пропадает мотивация к учебе и падает самооценка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/>
              <a:t>Поэтому обязательно хвалите детей, но делайте это правильно (тут тоже легко оступиться!). </a:t>
            </a:r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7426" y="3716716"/>
            <a:ext cx="495156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0" i="1" dirty="0" err="1" smtClean="0">
                <a:effectLst/>
                <a:latin typeface="Lato"/>
              </a:rPr>
              <a:t>Младшеклассника</a:t>
            </a:r>
            <a:r>
              <a:rPr lang="ru-RU" b="0" i="1" dirty="0" smtClean="0">
                <a:effectLst/>
                <a:latin typeface="Lato"/>
              </a:rPr>
              <a:t> легко ранить не только словами, но и молчанием.</a:t>
            </a:r>
            <a:endParaRPr lang="ru-RU" dirty="0"/>
          </a:p>
        </p:txBody>
      </p:sp>
      <p:pic>
        <p:nvPicPr>
          <p:cNvPr id="7170" name="Picture 2" descr="https://letidor.ru/thumb/840x0/filters:quality(75)/imgs/2021/04/01/19/4591130/76a887e0ba8e8bb9bd4768a26194f21ce39f2b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86" y="218534"/>
            <a:ext cx="2778722" cy="185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279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293</TotalTime>
  <Words>763</Words>
  <Application>Microsoft Office PowerPoint</Application>
  <PresentationFormat>Экран (4:3)</PresentationFormat>
  <Paragraphs>106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Lato</vt:lpstr>
      <vt:lpstr>Wingdings 3</vt:lpstr>
      <vt:lpstr>Ион (конференц-зал)</vt:lpstr>
      <vt:lpstr>Ошибки родителей:  как не надо воспитывать детей от 7 до 10 лет </vt:lpstr>
      <vt:lpstr>Ты должен быть первым  (мы вырастим победителя!)</vt:lpstr>
      <vt:lpstr>Началась школа – больше никаких игр</vt:lpstr>
      <vt:lpstr>Мы закончили полугодие на отлично</vt:lpstr>
      <vt:lpstr>Если я не буду делать уроки вместе с ребенком, он станет двоечником </vt:lpstr>
      <vt:lpstr>Пусть делает уроки, как хочет (мы заняты!)</vt:lpstr>
      <vt:lpstr>Мне не нравится эта учительница</vt:lpstr>
      <vt:lpstr>Это ты писал или курица лапой выводила?</vt:lpstr>
      <vt:lpstr>Не буду хвалить ребенка, боюсь сглазить</vt:lpstr>
      <vt:lpstr>Опять двойка?  Ты наказан!</vt:lpstr>
      <vt:lpstr>А Маша и Глеб лучше тебя считают</vt:lpstr>
      <vt:lpstr>Да ладно… Зато уже весна наступила!</vt:lpstr>
      <vt:lpstr>Ты давай садись, а я могу постоять</vt:lpstr>
      <vt:lpstr>Да разве он может сам хорошо помыться?</vt:lpstr>
      <vt:lpstr>Удачи в воспитании!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Ошибки родителей:  как не надо воспитывать детей от 7 до 10 лет </dc:title>
  <dc:creator>HP</dc:creator>
  <cp:lastModifiedBy>HP</cp:lastModifiedBy>
  <cp:revision>11</cp:revision>
  <dcterms:created xsi:type="dcterms:W3CDTF">2021-04-07T07:57:37Z</dcterms:created>
  <dcterms:modified xsi:type="dcterms:W3CDTF">2021-04-07T12:51:29Z</dcterms:modified>
</cp:coreProperties>
</file>