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2" r:id="rId7"/>
    <p:sldId id="261" r:id="rId8"/>
    <p:sldId id="263" r:id="rId9"/>
    <p:sldId id="265" r:id="rId10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9B087-0B9B-4932-AC76-9E4F6143829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F4B24-A36D-4D23-8CC6-4514C1C6FC8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ПОСТАВКА</a:t>
          </a:r>
        </a:p>
      </dgm:t>
    </dgm:pt>
    <dgm:pt modelId="{5627353A-D2A5-4F79-A061-2EC62647E6AC}" type="parTrans" cxnId="{F85D2E90-0B6B-4FEB-9507-D3C847F63759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9CF3871-D930-41D2-BF3F-3CDA7A0801BF}" type="sibTrans" cxnId="{F85D2E90-0B6B-4FEB-9507-D3C847F63759}">
      <dgm:prSet/>
      <dgm:spPr>
        <a:ln w="76200">
          <a:solidFill>
            <a:schemeClr val="tx2">
              <a:lumMod val="75000"/>
            </a:schemeClr>
          </a:solidFill>
          <a:headEnd type="triangle" w="med" len="med"/>
          <a:tailEnd type="triangle" w="med" len="med"/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CC7640F-CAD2-4A0F-BE80-8E3D79962CA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СИНХРОНИЗАЦИЯ</a:t>
          </a:r>
        </a:p>
      </dgm:t>
    </dgm:pt>
    <dgm:pt modelId="{65853783-8375-4FE9-9279-A4214BC82410}" type="parTrans" cxnId="{BFA17E3A-D402-490E-8D8D-A23577E8279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DB3B422-D875-4AFB-A2C1-9BD8D3ECE5A4}" type="sibTrans" cxnId="{BFA17E3A-D402-490E-8D8D-A23577E82796}">
      <dgm:prSet/>
      <dgm:spPr>
        <a:ln w="76200">
          <a:solidFill>
            <a:schemeClr val="tx2">
              <a:lumMod val="75000"/>
            </a:schemeClr>
          </a:solidFill>
          <a:headEnd type="triangle" w="med" len="med"/>
          <a:tailEnd type="triangle" w="med" len="med"/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3EB30C24-B661-4FF9-BA21-BA4DC7DC094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ТОЧНОСТЬ</a:t>
          </a:r>
        </a:p>
      </dgm:t>
    </dgm:pt>
    <dgm:pt modelId="{BF611D28-F4F2-4F62-8AF9-F60A55853C62}" type="parTrans" cxnId="{3076D589-56DD-4181-9D64-228E0243A6AB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336B72A-7CB2-4D3E-90ED-7F0E53DE4611}" type="sibTrans" cxnId="{3076D589-56DD-4181-9D64-228E0243A6AB}">
      <dgm:prSet/>
      <dgm:spPr>
        <a:ln w="76200">
          <a:solidFill>
            <a:schemeClr val="tx2">
              <a:lumMod val="75000"/>
            </a:schemeClr>
          </a:solidFill>
          <a:headEnd type="triangle" w="med" len="med"/>
          <a:tailEnd type="triangle" w="med" len="med"/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3A9ACAF-770B-464E-AF15-0E33ABA0CA8F}" type="pres">
      <dgm:prSet presAssocID="{7FC9B087-0B9B-4932-AC76-9E4F61438299}" presName="cycle" presStyleCnt="0">
        <dgm:presLayoutVars>
          <dgm:dir/>
          <dgm:resizeHandles val="exact"/>
        </dgm:presLayoutVars>
      </dgm:prSet>
      <dgm:spPr/>
    </dgm:pt>
    <dgm:pt modelId="{ED641A29-FF88-4707-A036-533DC0C71F1D}" type="pres">
      <dgm:prSet presAssocID="{4B1F4B24-A36D-4D23-8CC6-4514C1C6FC8C}" presName="node" presStyleLbl="node1" presStyleIdx="0" presStyleCnt="3" custScaleX="117649" custRadScaleRad="100216" custRadScaleInc="8099">
        <dgm:presLayoutVars>
          <dgm:bulletEnabled val="1"/>
        </dgm:presLayoutVars>
      </dgm:prSet>
      <dgm:spPr/>
    </dgm:pt>
    <dgm:pt modelId="{F76265AB-B3C8-4F12-9C43-160B232DD3F7}" type="pres">
      <dgm:prSet presAssocID="{4B1F4B24-A36D-4D23-8CC6-4514C1C6FC8C}" presName="spNode" presStyleCnt="0"/>
      <dgm:spPr/>
    </dgm:pt>
    <dgm:pt modelId="{68EF471D-499C-4A54-8441-2F803ECD2986}" type="pres">
      <dgm:prSet presAssocID="{19CF3871-D930-41D2-BF3F-3CDA7A0801BF}" presName="sibTrans" presStyleLbl="sibTrans1D1" presStyleIdx="0" presStyleCnt="3"/>
      <dgm:spPr/>
    </dgm:pt>
    <dgm:pt modelId="{6C66EC02-DFFB-4B4D-B520-E3BCB87D95C7}" type="pres">
      <dgm:prSet presAssocID="{5CC7640F-CAD2-4A0F-BE80-8E3D79962CAD}" presName="node" presStyleLbl="node1" presStyleIdx="1" presStyleCnt="3" custScaleX="145515" custRadScaleRad="127129" custRadScaleInc="-34007">
        <dgm:presLayoutVars>
          <dgm:bulletEnabled val="1"/>
        </dgm:presLayoutVars>
      </dgm:prSet>
      <dgm:spPr/>
    </dgm:pt>
    <dgm:pt modelId="{77455C0C-82D5-45BD-8AC3-F9B24C86F61B}" type="pres">
      <dgm:prSet presAssocID="{5CC7640F-CAD2-4A0F-BE80-8E3D79962CAD}" presName="spNode" presStyleCnt="0"/>
      <dgm:spPr/>
    </dgm:pt>
    <dgm:pt modelId="{9E5064E4-2523-422D-8C05-FDB8BEF9B897}" type="pres">
      <dgm:prSet presAssocID="{7DB3B422-D875-4AFB-A2C1-9BD8D3ECE5A4}" presName="sibTrans" presStyleLbl="sibTrans1D1" presStyleIdx="1" presStyleCnt="3"/>
      <dgm:spPr/>
    </dgm:pt>
    <dgm:pt modelId="{C291C54B-7538-4578-8590-BF8A65F854DC}" type="pres">
      <dgm:prSet presAssocID="{3EB30C24-B661-4FF9-BA21-BA4DC7DC094F}" presName="node" presStyleLbl="node1" presStyleIdx="2" presStyleCnt="3" custScaleX="134509" custRadScaleRad="103172" custRadScaleInc="24110">
        <dgm:presLayoutVars>
          <dgm:bulletEnabled val="1"/>
        </dgm:presLayoutVars>
      </dgm:prSet>
      <dgm:spPr/>
    </dgm:pt>
    <dgm:pt modelId="{5B59EC13-9962-4F1A-9DCE-4159E5BCB2D1}" type="pres">
      <dgm:prSet presAssocID="{3EB30C24-B661-4FF9-BA21-BA4DC7DC094F}" presName="spNode" presStyleCnt="0"/>
      <dgm:spPr/>
    </dgm:pt>
    <dgm:pt modelId="{5DC06600-DF24-43E2-BC92-D7F93F40ED5E}" type="pres">
      <dgm:prSet presAssocID="{7336B72A-7CB2-4D3E-90ED-7F0E53DE4611}" presName="sibTrans" presStyleLbl="sibTrans1D1" presStyleIdx="2" presStyleCnt="3"/>
      <dgm:spPr/>
    </dgm:pt>
  </dgm:ptLst>
  <dgm:cxnLst>
    <dgm:cxn modelId="{D5922F2C-1BA7-4D73-B166-CBA87867F448}" type="presOf" srcId="{3EB30C24-B661-4FF9-BA21-BA4DC7DC094F}" destId="{C291C54B-7538-4578-8590-BF8A65F854DC}" srcOrd="0" destOrd="0" presId="urn:microsoft.com/office/officeart/2005/8/layout/cycle5"/>
    <dgm:cxn modelId="{71C13331-6538-4C81-A7FC-D4A13BA1BB0E}" type="presOf" srcId="{7DB3B422-D875-4AFB-A2C1-9BD8D3ECE5A4}" destId="{9E5064E4-2523-422D-8C05-FDB8BEF9B897}" srcOrd="0" destOrd="0" presId="urn:microsoft.com/office/officeart/2005/8/layout/cycle5"/>
    <dgm:cxn modelId="{BFA17E3A-D402-490E-8D8D-A23577E82796}" srcId="{7FC9B087-0B9B-4932-AC76-9E4F61438299}" destId="{5CC7640F-CAD2-4A0F-BE80-8E3D79962CAD}" srcOrd="1" destOrd="0" parTransId="{65853783-8375-4FE9-9279-A4214BC82410}" sibTransId="{7DB3B422-D875-4AFB-A2C1-9BD8D3ECE5A4}"/>
    <dgm:cxn modelId="{DE607C71-44DC-4D7D-93D2-26BC5DE649F4}" type="presOf" srcId="{4B1F4B24-A36D-4D23-8CC6-4514C1C6FC8C}" destId="{ED641A29-FF88-4707-A036-533DC0C71F1D}" srcOrd="0" destOrd="0" presId="urn:microsoft.com/office/officeart/2005/8/layout/cycle5"/>
    <dgm:cxn modelId="{3076D589-56DD-4181-9D64-228E0243A6AB}" srcId="{7FC9B087-0B9B-4932-AC76-9E4F61438299}" destId="{3EB30C24-B661-4FF9-BA21-BA4DC7DC094F}" srcOrd="2" destOrd="0" parTransId="{BF611D28-F4F2-4F62-8AF9-F60A55853C62}" sibTransId="{7336B72A-7CB2-4D3E-90ED-7F0E53DE4611}"/>
    <dgm:cxn modelId="{90FE738E-B968-4108-9A58-4DC875C0A6E5}" type="presOf" srcId="{7336B72A-7CB2-4D3E-90ED-7F0E53DE4611}" destId="{5DC06600-DF24-43E2-BC92-D7F93F40ED5E}" srcOrd="0" destOrd="0" presId="urn:microsoft.com/office/officeart/2005/8/layout/cycle5"/>
    <dgm:cxn modelId="{F85D2E90-0B6B-4FEB-9507-D3C847F63759}" srcId="{7FC9B087-0B9B-4932-AC76-9E4F61438299}" destId="{4B1F4B24-A36D-4D23-8CC6-4514C1C6FC8C}" srcOrd="0" destOrd="0" parTransId="{5627353A-D2A5-4F79-A061-2EC62647E6AC}" sibTransId="{19CF3871-D930-41D2-BF3F-3CDA7A0801BF}"/>
    <dgm:cxn modelId="{F2BB8694-5B40-48DC-B31C-ACD4870B9EE9}" type="presOf" srcId="{5CC7640F-CAD2-4A0F-BE80-8E3D79962CAD}" destId="{6C66EC02-DFFB-4B4D-B520-E3BCB87D95C7}" srcOrd="0" destOrd="0" presId="urn:microsoft.com/office/officeart/2005/8/layout/cycle5"/>
    <dgm:cxn modelId="{E5A6B9A3-6440-46F1-9396-B8CB1FBEF966}" type="presOf" srcId="{19CF3871-D930-41D2-BF3F-3CDA7A0801BF}" destId="{68EF471D-499C-4A54-8441-2F803ECD2986}" srcOrd="0" destOrd="0" presId="urn:microsoft.com/office/officeart/2005/8/layout/cycle5"/>
    <dgm:cxn modelId="{487B5FE8-1713-4E79-B90E-E87E70541006}" type="presOf" srcId="{7FC9B087-0B9B-4932-AC76-9E4F61438299}" destId="{73A9ACAF-770B-464E-AF15-0E33ABA0CA8F}" srcOrd="0" destOrd="0" presId="urn:microsoft.com/office/officeart/2005/8/layout/cycle5"/>
    <dgm:cxn modelId="{C9CB9B42-9AD0-49B2-8951-B7B72616C47B}" type="presParOf" srcId="{73A9ACAF-770B-464E-AF15-0E33ABA0CA8F}" destId="{ED641A29-FF88-4707-A036-533DC0C71F1D}" srcOrd="0" destOrd="0" presId="urn:microsoft.com/office/officeart/2005/8/layout/cycle5"/>
    <dgm:cxn modelId="{7199AFE8-BD3C-4AED-8F90-8F597120EB5F}" type="presParOf" srcId="{73A9ACAF-770B-464E-AF15-0E33ABA0CA8F}" destId="{F76265AB-B3C8-4F12-9C43-160B232DD3F7}" srcOrd="1" destOrd="0" presId="urn:microsoft.com/office/officeart/2005/8/layout/cycle5"/>
    <dgm:cxn modelId="{059F98B1-AFE7-4B78-829B-B6D141F6A5DD}" type="presParOf" srcId="{73A9ACAF-770B-464E-AF15-0E33ABA0CA8F}" destId="{68EF471D-499C-4A54-8441-2F803ECD2986}" srcOrd="2" destOrd="0" presId="urn:microsoft.com/office/officeart/2005/8/layout/cycle5"/>
    <dgm:cxn modelId="{52F7B883-F137-48E8-A481-FC84EF856448}" type="presParOf" srcId="{73A9ACAF-770B-464E-AF15-0E33ABA0CA8F}" destId="{6C66EC02-DFFB-4B4D-B520-E3BCB87D95C7}" srcOrd="3" destOrd="0" presId="urn:microsoft.com/office/officeart/2005/8/layout/cycle5"/>
    <dgm:cxn modelId="{365F0A2A-6E9E-4C80-98D8-CE05340937F1}" type="presParOf" srcId="{73A9ACAF-770B-464E-AF15-0E33ABA0CA8F}" destId="{77455C0C-82D5-45BD-8AC3-F9B24C86F61B}" srcOrd="4" destOrd="0" presId="urn:microsoft.com/office/officeart/2005/8/layout/cycle5"/>
    <dgm:cxn modelId="{4F844FDA-2735-4951-B439-56798633E593}" type="presParOf" srcId="{73A9ACAF-770B-464E-AF15-0E33ABA0CA8F}" destId="{9E5064E4-2523-422D-8C05-FDB8BEF9B897}" srcOrd="5" destOrd="0" presId="urn:microsoft.com/office/officeart/2005/8/layout/cycle5"/>
    <dgm:cxn modelId="{1F5F6139-57A1-4207-A367-DAE9EAAF8EB9}" type="presParOf" srcId="{73A9ACAF-770B-464E-AF15-0E33ABA0CA8F}" destId="{C291C54B-7538-4578-8590-BF8A65F854DC}" srcOrd="6" destOrd="0" presId="urn:microsoft.com/office/officeart/2005/8/layout/cycle5"/>
    <dgm:cxn modelId="{7173CA50-88E4-401F-B09C-5C7DD218C929}" type="presParOf" srcId="{73A9ACAF-770B-464E-AF15-0E33ABA0CA8F}" destId="{5B59EC13-9962-4F1A-9DCE-4159E5BCB2D1}" srcOrd="7" destOrd="0" presId="urn:microsoft.com/office/officeart/2005/8/layout/cycle5"/>
    <dgm:cxn modelId="{4F96D25E-1B01-40D2-A552-51CB7F041AAC}" type="presParOf" srcId="{73A9ACAF-770B-464E-AF15-0E33ABA0CA8F}" destId="{5DC06600-DF24-43E2-BC92-D7F93F40ED5E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41A29-FF88-4707-A036-533DC0C71F1D}">
      <dsp:nvSpPr>
        <dsp:cNvPr id="0" name=""/>
        <dsp:cNvSpPr/>
      </dsp:nvSpPr>
      <dsp:spPr>
        <a:xfrm>
          <a:off x="3824001" y="1087"/>
          <a:ext cx="2962009" cy="1636483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dk1">
                <a:tint val="30000"/>
                <a:satMod val="300000"/>
              </a:schemeClr>
              <a:schemeClr val="dk1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dk1">
              <a:shade val="60000"/>
              <a:satMod val="11000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ПОСТАВКА</a:t>
          </a:r>
        </a:p>
      </dsp:txBody>
      <dsp:txXfrm>
        <a:off x="3903888" y="80974"/>
        <a:ext cx="2802235" cy="1476709"/>
      </dsp:txXfrm>
    </dsp:sp>
    <dsp:sp modelId="{68EF471D-499C-4A54-8441-2F803ECD2986}">
      <dsp:nvSpPr>
        <dsp:cNvPr id="0" name=""/>
        <dsp:cNvSpPr/>
      </dsp:nvSpPr>
      <dsp:spPr>
        <a:xfrm>
          <a:off x="3652141" y="1298408"/>
          <a:ext cx="4364425" cy="4364425"/>
        </a:xfrm>
        <a:custGeom>
          <a:avLst/>
          <a:gdLst/>
          <a:ahLst/>
          <a:cxnLst/>
          <a:rect l="0" t="0" r="0" b="0"/>
          <a:pathLst>
            <a:path>
              <a:moveTo>
                <a:pt x="3453777" y="408748"/>
              </a:moveTo>
              <a:arcTo wR="2182212" hR="2182212" stAng="18338420" swAng="1858753"/>
            </a:path>
          </a:pathLst>
        </a:custGeom>
        <a:noFill/>
        <a:ln w="76200" cap="flat" cmpd="sng" algn="ctr">
          <a:solidFill>
            <a:schemeClr val="tx2">
              <a:lumMod val="75000"/>
            </a:schemeClr>
          </a:solidFill>
          <a:prstDash val="solid"/>
          <a:headEnd type="triangle" w="med" len="med"/>
          <a:tailEnd type="triangle" w="med" len="me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6EC02-DFFB-4B4D-B520-E3BCB87D95C7}">
      <dsp:nvSpPr>
        <dsp:cNvPr id="0" name=""/>
        <dsp:cNvSpPr/>
      </dsp:nvSpPr>
      <dsp:spPr>
        <a:xfrm>
          <a:off x="6011019" y="2967667"/>
          <a:ext cx="3663582" cy="1636483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3">
                <a:tint val="30000"/>
                <a:satMod val="300000"/>
              </a:schemeClr>
              <a:schemeClr val="accent3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СИНХРОНИЗАЦИЯ</a:t>
          </a:r>
        </a:p>
      </dsp:txBody>
      <dsp:txXfrm>
        <a:off x="6090906" y="3047554"/>
        <a:ext cx="3503808" cy="1476709"/>
      </dsp:txXfrm>
    </dsp:sp>
    <dsp:sp modelId="{9E5064E4-2523-422D-8C05-FDB8BEF9B897}">
      <dsp:nvSpPr>
        <dsp:cNvPr id="0" name=""/>
        <dsp:cNvSpPr/>
      </dsp:nvSpPr>
      <dsp:spPr>
        <a:xfrm>
          <a:off x="3340612" y="1392162"/>
          <a:ext cx="4364425" cy="4364425"/>
        </a:xfrm>
        <a:custGeom>
          <a:avLst/>
          <a:gdLst/>
          <a:ahLst/>
          <a:cxnLst/>
          <a:rect l="0" t="0" r="0" b="0"/>
          <a:pathLst>
            <a:path>
              <a:moveTo>
                <a:pt x="3632083" y="3813140"/>
              </a:moveTo>
              <a:arcTo wR="2182212" hR="2182212" stAng="2901802" swAng="4996366"/>
            </a:path>
          </a:pathLst>
        </a:custGeom>
        <a:noFill/>
        <a:ln w="76200" cap="flat" cmpd="sng" algn="ctr">
          <a:solidFill>
            <a:schemeClr val="tx2">
              <a:lumMod val="75000"/>
            </a:schemeClr>
          </a:solidFill>
          <a:prstDash val="solid"/>
          <a:headEnd type="triangle" w="med" len="med"/>
          <a:tailEnd type="triangle" w="med" len="me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1C54B-7538-4578-8590-BF8A65F854DC}">
      <dsp:nvSpPr>
        <dsp:cNvPr id="0" name=""/>
        <dsp:cNvSpPr/>
      </dsp:nvSpPr>
      <dsp:spPr>
        <a:xfrm>
          <a:off x="1377346" y="2967684"/>
          <a:ext cx="3386487" cy="1636483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4">
                <a:tint val="30000"/>
                <a:satMod val="300000"/>
              </a:schemeClr>
              <a:schemeClr val="accent4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4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ТОЧНОСТЬ</a:t>
          </a:r>
        </a:p>
      </dsp:txBody>
      <dsp:txXfrm>
        <a:off x="1457233" y="3047571"/>
        <a:ext cx="3226713" cy="1476709"/>
      </dsp:txXfrm>
    </dsp:sp>
    <dsp:sp modelId="{5DC06600-DF24-43E2-BC92-D7F93F40ED5E}">
      <dsp:nvSpPr>
        <dsp:cNvPr id="0" name=""/>
        <dsp:cNvSpPr/>
      </dsp:nvSpPr>
      <dsp:spPr>
        <a:xfrm>
          <a:off x="2928689" y="868253"/>
          <a:ext cx="4364425" cy="4364425"/>
        </a:xfrm>
        <a:custGeom>
          <a:avLst/>
          <a:gdLst/>
          <a:ahLst/>
          <a:cxnLst/>
          <a:rect l="0" t="0" r="0" b="0"/>
          <a:pathLst>
            <a:path>
              <a:moveTo>
                <a:pt x="49000" y="1722369"/>
              </a:moveTo>
              <a:arcTo wR="2182212" hR="2182212" stAng="11529885" swAng="1902431"/>
            </a:path>
          </a:pathLst>
        </a:custGeom>
        <a:noFill/>
        <a:ln w="76200" cap="flat" cmpd="sng" algn="ctr">
          <a:solidFill>
            <a:schemeClr val="tx2">
              <a:lumMod val="75000"/>
            </a:schemeClr>
          </a:solidFill>
          <a:prstDash val="solid"/>
          <a:headEnd type="triangle" w="med" len="med"/>
          <a:tailEnd type="triangle" w="med" len="me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0E719-5DC0-4D40-93D5-1B1B9DDE9E76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A266C-4FEF-4A83-8ADA-01165458F5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9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Использование специализированной программы (</a:t>
            </a:r>
            <a:r>
              <a:rPr lang="ru-RU" sz="1200" b="0" i="0" u="none" strike="noStrike" kern="12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Альта-ГТД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291465" algn="l"/>
                <a:tab pos="2302510" algn="l"/>
              </a:tabLst>
            </a:pPr>
            <a:r>
              <a:rPr lang="en-US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	</a:t>
            </a:r>
            <a:r>
              <a:rPr lang="en-US" sz="1200" b="0" i="0" u="none" strike="noStrike" kern="1200" spc="-5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использование</a:t>
            </a:r>
            <a:r>
              <a:rPr lang="en-US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200" b="0" i="0" u="none" strike="noStrike" kern="1200" spc="-5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готовой</a:t>
            </a:r>
            <a:r>
              <a:rPr lang="en-US" sz="1200" b="0" i="0" u="none" strike="noStrike" kern="1200" spc="-1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программы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291465" algn="l"/>
                <a:tab pos="2302510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	автоматизированное заполнение таможенной декларации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291465" algn="l"/>
                <a:tab pos="2302510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	отсутствует необходимость налаживания каналов связи с таможенными органами, т.к. это обязанность информационного посредника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расходы на оплату установки программы, а также на интеграцию с ERP системой и последующим обслуживанием со стороны информационного посредника (</a:t>
            </a:r>
            <a:r>
              <a:rPr lang="ru-RU" sz="1200" b="0" i="0" u="none" strike="noStrike" kern="12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Альта-Софт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 в случае сбоя в программе, участник ВЭД не сможет задекларировать товар в назначенные сроки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и, как следствие, понесет временные и финансовые издержки.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 интеграция разных систем с различными форматами данных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Создание отдельного модуля «таможенное декларирование» в 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ERP</a:t>
            </a:r>
            <a:r>
              <a:rPr lang="en-US" sz="1200" b="0" i="0" u="none" strike="noStrike" kern="1200" spc="-1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системе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единая база данных 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ERP</a:t>
            </a:r>
            <a:r>
              <a:rPr lang="en-US" sz="1200" b="0" i="0" u="none" strike="noStrike" kern="1200" spc="-6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системы;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 единые форматы</a:t>
            </a:r>
            <a:r>
              <a:rPr lang="ru-RU" sz="1200" b="0" i="0" u="none" strike="noStrike" kern="1200" spc="-4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данных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 автоматическое заполнение и</a:t>
            </a:r>
            <a:r>
              <a:rPr lang="ru-RU" sz="1200" b="0" i="0" u="none" strike="noStrike" kern="1200" spc="21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учет </a:t>
            </a: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таможенной декларации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сопутствующих документов в 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ERP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системе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отсутствует необходимость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интеграции и поддержания функционирования (обслуживание) разных (несовместимых) систем, что существенно снижает финансовые расходы компании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570230" algn="l"/>
                <a:tab pos="1532890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затраты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создание </a:t>
            </a:r>
            <a:r>
              <a:rPr lang="ru-RU" sz="1200" b="0" i="0" u="none" strike="noStrike" kern="1200" spc="-1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данного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модуля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самостоятельное подключение к информационной системе таможенных органов,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430530" algn="l"/>
              </a:tabLst>
            </a:pP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либо можно воспользоваться услугами информационного оператора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Использование «личного кабинета участника</a:t>
            </a:r>
            <a:r>
              <a:rPr lang="ru-RU" sz="1200" b="0" i="0" u="none" strike="noStrike" kern="1200" spc="27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ВЭД» </a:t>
            </a:r>
            <a:r>
              <a:rPr lang="ru-RU" sz="1200" b="0" i="0" u="none" strike="noStrike" kern="1200" spc="-5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сайте ФТС </a:t>
            </a: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РФ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бесплатное использование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344170" algn="l"/>
                <a:tab pos="1108075" algn="l"/>
                <a:tab pos="2054860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 наличие огромного количества сервисов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426720" algn="l"/>
                <a:tab pos="1214120" algn="l"/>
                <a:tab pos="1906905" algn="l"/>
                <a:tab pos="2820670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 прямой обмен данными с таможенными органами, без участия информационного посредника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423545" algn="l"/>
                <a:tab pos="1425575" algn="l"/>
                <a:tab pos="2009140" algn="l"/>
                <a:tab pos="2407920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4. участнику ВЭД не нужно устанавливать специализированную программу на свой компьютер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505460" algn="l"/>
                <a:tab pos="1358900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ручной ввод данных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399415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 несовместимость форматов данных компании и формата, используемого в личном кабинете участника ВЭД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algn="l" rtl="0" eaLnBrk="1" fontAlgn="t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359410" algn="l"/>
                <a:tab pos="1155065" algn="l"/>
              </a:tabLs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 загрузка файлов лишь в определенных форматах данных</a:t>
            </a: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A266C-4FEF-4A83-8ADA-01165458F5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73" y="69756"/>
            <a:ext cx="12016265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6975" y="3200400"/>
            <a:ext cx="8533289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898" y="1449304"/>
            <a:ext cx="1202715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898" y="1396720"/>
            <a:ext cx="12027150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898" y="2976649"/>
            <a:ext cx="12027150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521" y="1505931"/>
            <a:ext cx="10971372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42"/>
            <a:ext cx="2681891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041" y="274641"/>
            <a:ext cx="7415835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041" y="1447800"/>
            <a:ext cx="10361851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73" y="69756"/>
            <a:ext cx="12016265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952501"/>
            <a:ext cx="10361851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547938"/>
            <a:ext cx="10361851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661" y="6172200"/>
            <a:ext cx="5333306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38" y="2376830"/>
            <a:ext cx="12016456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83" y="2341476"/>
            <a:ext cx="1201681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64" y="2468880"/>
            <a:ext cx="12017930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46" y="6208776"/>
            <a:ext cx="609521" cy="457200"/>
          </a:xfrm>
        </p:spPr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041" y="1447800"/>
            <a:ext cx="4998069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7744" y="1447800"/>
            <a:ext cx="4998069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041" y="273050"/>
            <a:ext cx="10361851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041" y="1447800"/>
            <a:ext cx="4977752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3140" y="1447800"/>
            <a:ext cx="4977752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041" y="2247900"/>
            <a:ext cx="4977752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3140" y="2247900"/>
            <a:ext cx="4977752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33" y="69755"/>
            <a:ext cx="12016265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041" y="273050"/>
            <a:ext cx="10361851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041" y="1600200"/>
            <a:ext cx="2539669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1884" y="1600200"/>
            <a:ext cx="7619008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042" y="4900550"/>
            <a:ext cx="975233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042" y="5445825"/>
            <a:ext cx="975233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041" y="6172200"/>
            <a:ext cx="5180926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46" y="6208776"/>
            <a:ext cx="609521" cy="457200"/>
          </a:xfrm>
        </p:spPr>
        <p:txBody>
          <a:bodyPr/>
          <a:lstStyle/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64" y="4683555"/>
            <a:ext cx="12007557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33" y="4650475"/>
            <a:ext cx="1200728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36" y="4773225"/>
            <a:ext cx="12007286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66" y="66676"/>
            <a:ext cx="12000935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33" y="69755"/>
            <a:ext cx="12016265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041" y="274638"/>
            <a:ext cx="10361851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041" y="1447800"/>
            <a:ext cx="10361851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8529" y="6191250"/>
            <a:ext cx="330157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4E22F-623F-4579-84FE-4F844F645298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041" y="6172200"/>
            <a:ext cx="5282512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46" y="6210300"/>
            <a:ext cx="609521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3083ED-C0C2-4742-9282-D9FE28342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lg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049" y="260649"/>
            <a:ext cx="1847067" cy="1752643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342678" y="0"/>
            <a:ext cx="10847735" cy="22768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Министерство науки и высшего образования Российской Федерации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b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высшего образования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«Владимирский государственный университет 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имени Александра Григорьевича и Николая Григорьевича Столетовых»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(ВлГУ)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Юридический институт</a:t>
            </a:r>
            <a:b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Кафедра «Финансовое право и таможенная</a:t>
            </a:r>
            <a:r>
              <a:rPr kumimoji="0" lang="ru-RU" sz="1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деятельность</a:t>
            </a: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2678" y="2213414"/>
            <a:ext cx="10847735" cy="35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выпускной квалификационной работы: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542" y="2363976"/>
            <a:ext cx="120718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перевозок и логистика в таможенном деле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5. Применение информационных систем в международных цепях поставок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9586" y="5501675"/>
            <a:ext cx="3752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Выполнил: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ст. гр. ЗТМД-215</a:t>
            </a: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Казабекова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М.Н.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79585" y="4788441"/>
            <a:ext cx="39642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Заказчик проекта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ООО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ДжиЭмСи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Руководитель: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к.э.н., доц. каф. «ГП УТД»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Аксенов И.А.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453336"/>
            <a:ext cx="121904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7290" y="188640"/>
            <a:ext cx="5137836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информационная система, как элемент управления международными цепями поставок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19142" y="188640"/>
            <a:ext cx="6433980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совокупность функциональных возможностей информационной системы для электронного обмена данными между участниками цепи поставок и таможенными органами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7290" y="1268760"/>
            <a:ext cx="11787270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/>
              <a:t>выявление направлений развития информационных систем для международных цепей поставок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023636" y="1983140"/>
            <a:ext cx="2071702" cy="42178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804" y="2404928"/>
            <a:ext cx="11748058" cy="369332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выявить терминологию и характеристики цепей поставок;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804" y="2833556"/>
            <a:ext cx="11748058" cy="369332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отразить структуру цепей поставок;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7290" y="3262184"/>
            <a:ext cx="11762572" cy="369332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определить особенности управления цепями поставок;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7291" y="3691944"/>
            <a:ext cx="11762572" cy="369332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выделить роль автоматизированных информационных систем в управлении цепей поставок;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7291" y="4133954"/>
            <a:ext cx="11762572" cy="369332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построить модели информационных систем для управления цепями поставок;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7290" y="4562583"/>
            <a:ext cx="11762572" cy="646331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провести сравнительный анализ зарубежных и отечественных разработок информационных систем для цепей поставок;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7291" y="5264392"/>
            <a:ext cx="11762572" cy="646331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сформировать предложения по совершенствованию информационных систем участниками цепей поставок при взаимоотношении с таможенными органами;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7291" y="5975359"/>
            <a:ext cx="11762572" cy="646331"/>
          </a:xfrm>
          <a:prstGeom prst="rect">
            <a:avLst/>
          </a:prstGeom>
          <a:blipFill dpi="0" rotWithShape="1">
            <a:blip r:embed="rId2">
              <a:alphaModFix amt="50000"/>
              <a:duotone>
                <a:schemeClr val="dk1">
                  <a:tint val="30000"/>
                  <a:satMod val="300000"/>
                </a:schemeClr>
                <a:schemeClr val="dk1">
                  <a:tint val="40000"/>
                  <a:satMod val="200000"/>
                </a:schemeClr>
              </a:duotone>
            </a:blip>
            <a:srcRect/>
            <a:tile tx="0" ty="0" sx="70000" sy="70000" flip="none" algn="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предложить рекомендации по совершенствованию информационных систем по взаимодействию между участниками цепи поставок.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574" y="548680"/>
            <a:ext cx="11449272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0413" cy="78579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ЦЕПИ ПОСТАВОК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0413" cy="78579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УПРВЛЕНИЕ ЦЕПЯМИ ПОСТАВОК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694606" y="836712"/>
          <a:ext cx="10501386" cy="548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0412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 ОСНОВНЫХ РАЗРАБОТЧИКОВ ИНФОРМАЦИОННЫХ СИСТЕМ НА ОТЕЧЕСТВЕННОМ РЫНКЕ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551" y="928670"/>
          <a:ext cx="11809312" cy="5707509"/>
        </p:xfrm>
        <a:graphic>
          <a:graphicData uri="http://schemas.openxmlformats.org/drawingml/2006/table">
            <a:tbl>
              <a:tblPr/>
              <a:tblGrid>
                <a:gridCol w="2455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9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Галактика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SAP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837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Функционал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внедряется по модульному принципу, т.е. необходимость приобретения полного пакета программ отсутствует. Вполне можно ограничиться актуальными для данного этапа развития предприятия</a:t>
                      </a:r>
                      <a:r>
                        <a:rPr lang="ru-RU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обладает 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классически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м функционалом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ERP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системы, наличие модульной системы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обладает широким функционалом и управленческими возможностями, однако стандартному предприятию из этих инструментов на практике понадобится лишь 40-60%, но пакет придется приобретать полностью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848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latin typeface="Times New Roman"/>
                          <a:ea typeface="Times New Roman"/>
                          <a:cs typeface="Times New Roman"/>
                        </a:rPr>
                        <a:t>CRM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848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SRM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48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SCM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848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TMS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0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WMS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542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Стандарт (формат) в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EDI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отечественный стандарт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Commerce</a:t>
                      </a:r>
                      <a:r>
                        <a:rPr lang="en-US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ML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XML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формат)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XML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формат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стандарт ООН UN/EDIFACT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542"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Наличие модуля по </a:t>
                      </a:r>
                      <a:r>
                        <a:rPr lang="ru-RU" sz="16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там.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декларированию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отсутствует, но возможна интеграция</a:t>
                      </a:r>
                      <a:r>
                        <a:rPr lang="ru-RU" sz="16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«Альта-ГТД»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отсутствует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отсутствует, но возможна интеграция</a:t>
                      </a:r>
                      <a:r>
                        <a:rPr lang="ru-RU" sz="1600" spc="3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«Альта-ГТД»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694"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внедрения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1 – 2,5</a:t>
                      </a:r>
                      <a:r>
                        <a:rPr lang="en-US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1,5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более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среднем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5</a:t>
                      </a:r>
                      <a:r>
                        <a:rPr lang="en-US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Стоимость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Лицензия на одно рабочее место</a:t>
                      </a: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$150- 600. Стоимость внедрения на одно рабочее место</a:t>
                      </a: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$200- 1000 (в целом от 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r>
                        <a:rPr lang="ru-RU" sz="16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000 рублей*)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Лицензия $350-1200 на одно рабочее место.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Ст-ть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внедрения составляет 50-100% этой суммы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Лицензия на 50 рабочих мест $350 тыс. Стоимость внедрения может в несколько раз превышать стоимость решения (в целом от 400 тыс. $*)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694"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Программа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«1С»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Галактика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«SAP»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9542">
                <a:tc gridSpan="4">
                  <a:txBody>
                    <a:bodyPr/>
                    <a:lstStyle/>
                    <a:p>
                      <a:pPr marL="0" indent="0" algn="just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*стоимость внедрения информационной системы рассчитывается исходя из встроенного функционала/модулей, а также от количества автоматизированных рабочих мест и стоимости</a:t>
                      </a:r>
                      <a:r>
                        <a:rPr lang="ru-RU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лицензии.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272" marR="532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014" y="771727"/>
          <a:ext cx="11855848" cy="5859931"/>
        </p:xfrm>
        <a:graphic>
          <a:graphicData uri="http://schemas.openxmlformats.org/drawingml/2006/table">
            <a:tbl>
              <a:tblPr/>
              <a:tblGrid>
                <a:gridCol w="242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spc="-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декларирования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Достоинства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Недостатки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169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специализированной программы (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Альта-ГТД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291465" algn="l"/>
                          <a:tab pos="230251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	</a:t>
                      </a:r>
                      <a:r>
                        <a:rPr lang="en-US" sz="1600" spc="-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</a:t>
                      </a:r>
                      <a:r>
                        <a:rPr lang="en-US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spc="-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готовой</a:t>
                      </a:r>
                      <a:r>
                        <a:rPr lang="en-US" sz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291465" algn="l"/>
                          <a:tab pos="230251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	автоматизированное заполнение таможенной декларации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291465" algn="l"/>
                          <a:tab pos="230251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	отсутствует необходимость налаживания каналов связи с таможенными органами, т.к. это обязанность информационного посредника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расходы на оплату установки программы, а также на интеграцию с информационной системой и последующим обслуживанием со стороны информационного посредника (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Альта-Софт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в случае сбоя в программе, участник ВЭД не сможет задекларировать товар в назначенные сроки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и, как следствие, понесет временные и финансовые издержки.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интеграция разных систем с различными форматами данных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1346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отдельного модуля «таможенное декларирование» в информационной системе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единая база данных информационной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системы;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единые форматы</a:t>
                      </a:r>
                      <a:r>
                        <a:rPr lang="ru-RU" sz="16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данных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автоматическое заполнение и</a:t>
                      </a:r>
                      <a:r>
                        <a:rPr lang="ru-RU" sz="1600" spc="2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</a:t>
                      </a: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таможенной декларации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сопутствующих документов в информационной системе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</a:t>
                      </a: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отсутствует необходимость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интеграции и поддержания функционирования (обслуживание) разных (несовместимых) систем, что существенно снижает финансовые расходы компании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570230" algn="l"/>
                          <a:tab pos="153289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</a:t>
                      </a: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затраты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данного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модуля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самостоятельное подключение к информационной системе таможенных органов,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430530" algn="l"/>
                        </a:tabLst>
                      </a:pP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можно воспользоваться услугами информационного оператора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095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«личного кабинета участника</a:t>
                      </a:r>
                      <a:r>
                        <a:rPr lang="ru-RU" sz="1500" spc="2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ВЭД» </a:t>
                      </a: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сайте ФТС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РФ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бесплатное использование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344170" algn="l"/>
                          <a:tab pos="1108075" algn="l"/>
                          <a:tab pos="2054860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наличие огромного количества сервисов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426720" algn="l"/>
                          <a:tab pos="1214120" algn="l"/>
                          <a:tab pos="1906905" algn="l"/>
                          <a:tab pos="2820670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прямой обмен данными с таможенными органами, без участия информационного посредника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423545" algn="l"/>
                          <a:tab pos="1425575" algn="l"/>
                          <a:tab pos="2009140" algn="l"/>
                          <a:tab pos="2407920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участнику ВЭД не нужно устанавливать специализированную программу на свой компьютер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505460" algn="l"/>
                          <a:tab pos="1358900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ручной ввод данных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399415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несовместимость форматов данных компании и формата, используемого в личном кабинете участника ВЭД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3000"/>
                        </a:lnSpc>
                        <a:spcAft>
                          <a:spcPts val="0"/>
                        </a:spcAft>
                        <a:tabLst>
                          <a:tab pos="359410" algn="l"/>
                          <a:tab pos="1155065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загрузка файлов лишь в определенных форматах данных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47" marR="45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0413" cy="857232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3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СРАВНЕНИЕ ВОЗМОЖНЫХ СПОСОБОВ ДЕКЛАРИРОВАНИЯ ТОВАРОВ УЧАСТНИКАМИ ВЭД С ИСПОЛЬЗОВАНИЕМ ИНФОРМАЦИОННЫХ СИСТЕМ</a:t>
            </a:r>
            <a:endParaRPr kumimoji="0" lang="ru-RU" sz="4300" b="1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9766"/>
            <a:ext cx="12190413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взаимодействия участников цепи поставок с таможенными органами посредством использования ERP системы и «Личного кабинета участника ВЭД»</a:t>
            </a:r>
          </a:p>
        </p:txBody>
      </p:sp>
      <p:pic>
        <p:nvPicPr>
          <p:cNvPr id="4" name="image1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4566" y="1700808"/>
            <a:ext cx="11229783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>
            <a:off x="564658" y="4149080"/>
            <a:ext cx="504056" cy="2880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50590" y="5085184"/>
            <a:ext cx="504056" cy="2880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50590" y="6021288"/>
            <a:ext cx="504056" cy="2880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50590" y="2924944"/>
            <a:ext cx="504056" cy="2880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50590" y="1556792"/>
            <a:ext cx="504056" cy="2880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34566" y="188640"/>
            <a:ext cx="11593288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ПРЕИМУЩЕСТВА РЕШЕНИЯ</a:t>
            </a:r>
            <a:endParaRPr kumimoji="0" lang="ru-RU" sz="4400" i="0" u="none" strike="noStrike" kern="1200" normalizeH="0" baseline="0" noProof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26654" y="984791"/>
            <a:ext cx="10801200" cy="144655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63613" algn="l"/>
              </a:tabLst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бесплатное, прямое взаимодействие с таможенными органами (отсутствуют информационные посредники, не требуется получение доступа к информационной системе таможенных органов, т.к. можно сказать, что «личный кабинет участника ВЭД» выступает в роли информационного посредника)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1349" y="2537028"/>
            <a:ext cx="10816506" cy="110799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0" fontAlgn="base">
              <a:spcBef>
                <a:spcPct val="0"/>
              </a:spcBef>
              <a:spcAft>
                <a:spcPct val="0"/>
              </a:spcAft>
              <a:tabLst>
                <a:tab pos="963613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временных и финансовых издержек за счет автоматической загрузки заполненной декларации и таможенных документов  из ERP системы в личный кабинет участника ВЭД;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26654" y="3761164"/>
            <a:ext cx="10801201" cy="110799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0" fontAlgn="base">
              <a:spcBef>
                <a:spcPct val="0"/>
              </a:spcBef>
              <a:spcAft>
                <a:spcPct val="0"/>
              </a:spcAft>
              <a:tabLst>
                <a:tab pos="963613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единого, международного стандарта EDIFACT при электронного обмене данными со всеми участниками ВЭД избавит от несовместимости форматов данных и исключит дублирование данных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26654" y="5014337"/>
            <a:ext cx="10801199" cy="43088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0" fontAlgn="base">
              <a:spcBef>
                <a:spcPct val="0"/>
              </a:spcBef>
              <a:spcAft>
                <a:spcPct val="0"/>
              </a:spcAft>
              <a:tabLst>
                <a:tab pos="963613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оперативное взаимодействие всех участников цепи поставок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26654" y="5589240"/>
            <a:ext cx="10801199" cy="110799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0" fontAlgn="base">
              <a:spcBef>
                <a:spcPct val="0"/>
              </a:spcBef>
              <a:spcAft>
                <a:spcPct val="0"/>
              </a:spcAft>
              <a:tabLst>
                <a:tab pos="963613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беспрепятственного движения единого потока информации, что напрямую повлияет на взаимодействие участников цепи поставок и как следствие на движение ТМЦ по цепи поставок.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574" y="836712"/>
            <a:ext cx="144016" cy="5400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571480"/>
            <a:ext cx="12190413" cy="585791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15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СПАСИБО </a:t>
            </a:r>
          </a:p>
          <a:p>
            <a:pPr lvl="0" algn="ctr">
              <a:spcBef>
                <a:spcPct val="0"/>
              </a:spcBef>
            </a:pPr>
            <a:r>
              <a:rPr lang="ru-RU" sz="115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</a:p>
          <a:p>
            <a:pPr lvl="0" algn="ctr">
              <a:spcBef>
                <a:spcPct val="0"/>
              </a:spcBef>
            </a:pPr>
            <a:r>
              <a:rPr lang="ru-RU" sz="115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ВНИМАНИЕ</a:t>
            </a:r>
            <a:endParaRPr kumimoji="0" lang="ru-RU" sz="11500" b="1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847</Words>
  <Application>Microsoft Office PowerPoint</Application>
  <PresentationFormat>Произвольный</PresentationFormat>
  <Paragraphs>140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Презентация PowerPoint</vt:lpstr>
      <vt:lpstr>Презентация PowerPoint</vt:lpstr>
      <vt:lpstr>СТРУКТУРА ЦЕПИ ПОСТАВОК</vt:lpstr>
      <vt:lpstr>УПРВЛЕНИЕ ЦЕПЯМИ ПОСТАВОК</vt:lpstr>
      <vt:lpstr>СРАВНЕНИЕ ОСНОВНЫХ РАЗРАБОТЧИКОВ ИНФОРМАЦИОННЫХ СИСТЕМ НА ОТЕЧЕСТВЕННОМ РЫНКЕ</vt:lpstr>
      <vt:lpstr>Презентация PowerPoint</vt:lpstr>
      <vt:lpstr>Схема взаимодействия участников цепи поставок с таможенными органами посредством использования ERP системы и «Личного кабинета участника ВЭД»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2019-06-10T16:03:24Z</dcterms:created>
  <dcterms:modified xsi:type="dcterms:W3CDTF">2021-03-31T07:11:44Z</dcterms:modified>
</cp:coreProperties>
</file>