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74" r:id="rId7"/>
    <p:sldId id="262" r:id="rId8"/>
    <p:sldId id="263" r:id="rId9"/>
    <p:sldId id="269" r:id="rId10"/>
    <p:sldId id="270" r:id="rId11"/>
    <p:sldId id="271" r:id="rId12"/>
    <p:sldId id="264" r:id="rId13"/>
    <p:sldId id="272" r:id="rId14"/>
    <p:sldId id="273" r:id="rId15"/>
    <p:sldId id="275"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p:scale>
          <a:sx n="100" d="100"/>
          <a:sy n="100" d="100"/>
        </p:scale>
        <p:origin x="-51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Picture 2"/>
          <p:cNvPicPr>
            <a:picLocks noChangeAspect="1" noChangeArrowheads="1"/>
          </p:cNvPicPr>
          <p:nvPr/>
        </p:nvPicPr>
        <p:blipFill>
          <a:blip r:embed="rId2" cstate="print"/>
          <a:srcRect r="33364"/>
          <a:stretch>
            <a:fillRect/>
          </a:stretch>
        </p:blipFill>
        <p:spPr bwMode="auto">
          <a:xfrm>
            <a:off x="5149828" y="2571744"/>
            <a:ext cx="3994172" cy="26431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000496" y="4572008"/>
            <a:ext cx="4947335" cy="2285992"/>
          </a:xfrm>
          <a:prstGeom prst="ellipse">
            <a:avLst/>
          </a:prstGeom>
          <a:ln>
            <a:noFill/>
          </a:ln>
          <a:effectLst>
            <a:softEdge rad="112500"/>
          </a:effectLst>
        </p:spPr>
      </p:pic>
      <p:pic>
        <p:nvPicPr>
          <p:cNvPr id="1028" name="Picture 4"/>
          <p:cNvPicPr>
            <a:picLocks noChangeAspect="1" noChangeArrowheads="1"/>
          </p:cNvPicPr>
          <p:nvPr/>
        </p:nvPicPr>
        <p:blipFill>
          <a:blip r:embed="rId4"/>
          <a:srcRect/>
          <a:stretch>
            <a:fillRect/>
          </a:stretch>
        </p:blipFill>
        <p:spPr bwMode="auto">
          <a:xfrm>
            <a:off x="4265608" y="214290"/>
            <a:ext cx="4878392" cy="23225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9" name="Picture 5"/>
          <p:cNvPicPr>
            <a:picLocks noChangeAspect="1" noChangeArrowheads="1"/>
          </p:cNvPicPr>
          <p:nvPr/>
        </p:nvPicPr>
        <p:blipFill>
          <a:blip r:embed="rId5" cstate="print"/>
          <a:srcRect/>
          <a:stretch>
            <a:fillRect/>
          </a:stretch>
        </p:blipFill>
        <p:spPr bwMode="auto">
          <a:xfrm>
            <a:off x="428596" y="4071942"/>
            <a:ext cx="3929058" cy="2786058"/>
          </a:xfrm>
          <a:prstGeom prst="rect">
            <a:avLst/>
          </a:prstGeom>
          <a:ln>
            <a:noFill/>
          </a:ln>
          <a:effectLst>
            <a:softEdge rad="112500"/>
          </a:effectLst>
        </p:spPr>
      </p:pic>
      <p:pic>
        <p:nvPicPr>
          <p:cNvPr id="1031" name="Picture 7"/>
          <p:cNvPicPr>
            <a:picLocks noChangeAspect="1" noChangeArrowheads="1"/>
          </p:cNvPicPr>
          <p:nvPr/>
        </p:nvPicPr>
        <p:blipFill>
          <a:blip r:embed="rId6"/>
          <a:srcRect/>
          <a:stretch>
            <a:fillRect/>
          </a:stretch>
        </p:blipFill>
        <p:spPr bwMode="auto">
          <a:xfrm>
            <a:off x="0" y="214290"/>
            <a:ext cx="4929190" cy="22884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2" descr="C:\Users\AVM\Desktop\800px_COLOURBOX14954666.jpg"/>
          <p:cNvPicPr>
            <a:picLocks noChangeAspect="1" noChangeArrowheads="1"/>
          </p:cNvPicPr>
          <p:nvPr/>
        </p:nvPicPr>
        <p:blipFill>
          <a:blip r:embed="rId7"/>
          <a:srcRect/>
          <a:stretch>
            <a:fillRect/>
          </a:stretch>
        </p:blipFill>
        <p:spPr bwMode="auto">
          <a:xfrm>
            <a:off x="1500166" y="1500174"/>
            <a:ext cx="5572133" cy="3286148"/>
          </a:xfrm>
          <a:prstGeom prst="ellipse">
            <a:avLst/>
          </a:prstGeom>
          <a:ln>
            <a:noFill/>
          </a:ln>
          <a:effectLst>
            <a:softEdge rad="112500"/>
          </a:effectLst>
        </p:spPr>
      </p:pic>
      <p:sp>
        <p:nvSpPr>
          <p:cNvPr id="12" name="Прямоугольник 11"/>
          <p:cNvSpPr/>
          <p:nvPr/>
        </p:nvSpPr>
        <p:spPr>
          <a:xfrm rot="19630702">
            <a:off x="1868677" y="4365125"/>
            <a:ext cx="2233946" cy="1226911"/>
          </a:xfrm>
          <a:prstGeom prst="rect">
            <a:avLst/>
          </a:prstGeom>
          <a:no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English in our life</a:t>
            </a:r>
            <a:endParaRPr lang="ru-RU" sz="36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b439bb------3.jpg"/>
          <p:cNvPicPr>
            <a:picLocks noChangeAspect="1"/>
          </p:cNvPicPr>
          <p:nvPr/>
        </p:nvPicPr>
        <p:blipFill>
          <a:blip r:embed="rId2"/>
          <a:stretch>
            <a:fillRect/>
          </a:stretch>
        </p:blipFill>
        <p:spPr>
          <a:xfrm>
            <a:off x="-1" y="142852"/>
            <a:ext cx="9144001" cy="4929222"/>
          </a:xfrm>
          <a:prstGeom prst="rect">
            <a:avLst/>
          </a:prstGeom>
        </p:spPr>
      </p:pic>
      <p:sp>
        <p:nvSpPr>
          <p:cNvPr id="7" name="Вертикальный свиток 6"/>
          <p:cNvSpPr/>
          <p:nvPr/>
        </p:nvSpPr>
        <p:spPr>
          <a:xfrm>
            <a:off x="1214414" y="5143512"/>
            <a:ext cx="6143668" cy="1571636"/>
          </a:xfrm>
          <a:prstGeom prst="verticalScroll">
            <a:avLst>
              <a:gd name="adj" fmla="val 25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latin typeface="Times New Roman" pitchFamily="18" charset="0"/>
                <a:cs typeface="Times New Roman" pitchFamily="18" charset="0"/>
              </a:rPr>
              <a:t>   English is one of the most popular </a:t>
            </a:r>
          </a:p>
          <a:p>
            <a:pPr algn="ctr"/>
            <a:r>
              <a:rPr lang="ru-RU" sz="2000" dirty="0" smtClean="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  languages of the</a:t>
            </a:r>
            <a:r>
              <a:rPr lang="ru-RU" sz="2000" dirty="0" smtClean="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word and in almost all </a:t>
            </a:r>
          </a:p>
          <a:p>
            <a:pPr algn="ctr"/>
            <a:r>
              <a:rPr lang="en-US" sz="2000" dirty="0" smtClean="0">
                <a:solidFill>
                  <a:srgbClr val="C00000"/>
                </a:solidFill>
                <a:latin typeface="Times New Roman" pitchFamily="18" charset="0"/>
                <a:cs typeface="Times New Roman" pitchFamily="18" charset="0"/>
              </a:rPr>
              <a:t>countries it is being studied.</a:t>
            </a:r>
            <a:endParaRPr lang="ru-RU" sz="2000" dirty="0">
              <a:solidFill>
                <a:srgbClr val="C00000"/>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nglish-800x600.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199883">
            <a:off x="214282" y="1357298"/>
            <a:ext cx="4572032" cy="1285884"/>
          </a:xfrm>
          <a:prstGeom prst="rect">
            <a:avLst/>
          </a:prstGeom>
          <a:solidFill>
            <a:srgbClr val="FF0000"/>
          </a:solidFill>
          <a:ln>
            <a:solidFill>
              <a:srgbClr val="FF0000"/>
            </a:solidFill>
          </a:ln>
          <a:effectLst>
            <a:glow rad="228600">
              <a:schemeClr val="accent2">
                <a:satMod val="175000"/>
                <a:alpha val="40000"/>
              </a:schemeClr>
            </a:glow>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English is the most important international language, which is a consequence of the colonial policy of the British Empire in the XIX century and world influence of the USA in the XX-XXI centuries.</a:t>
            </a:r>
            <a:endParaRPr lang="ru-RU"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pid-5d71ff0cdb24ab435c946fa604695e0a.jpg"/>
          <p:cNvPicPr>
            <a:picLocks noChangeAspect="1"/>
          </p:cNvPicPr>
          <p:nvPr/>
        </p:nvPicPr>
        <p:blipFill>
          <a:blip r:embed="rId2"/>
          <a:stretch>
            <a:fillRect/>
          </a:stretch>
        </p:blipFill>
        <p:spPr>
          <a:xfrm>
            <a:off x="0" y="0"/>
            <a:ext cx="9144000" cy="6858000"/>
          </a:xfrm>
          <a:prstGeom prst="rect">
            <a:avLst/>
          </a:prstGeom>
        </p:spPr>
      </p:pic>
      <p:sp>
        <p:nvSpPr>
          <p:cNvPr id="3" name="Круглая лента лицом вниз 2"/>
          <p:cNvSpPr/>
          <p:nvPr/>
        </p:nvSpPr>
        <p:spPr>
          <a:xfrm>
            <a:off x="4286248" y="0"/>
            <a:ext cx="5000660" cy="2071678"/>
          </a:xfrm>
          <a:prstGeom prst="ellipseRibbon">
            <a:avLst>
              <a:gd name="adj1" fmla="val 20117"/>
              <a:gd name="adj2" fmla="val 61949"/>
              <a:gd name="adj3" fmla="val 12500"/>
            </a:avLst>
          </a:prstGeom>
          <a:solidFill>
            <a:srgbClr val="FF0000"/>
          </a:solidFill>
          <a:ln>
            <a:solidFill>
              <a:srgbClr val="FF0000"/>
            </a:solidFill>
          </a:ln>
          <a:effectLst>
            <a:glow rad="228600">
              <a:schemeClr val="accent2">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To date, do not know the English language, then be not shod.</a:t>
            </a:r>
            <a:endParaRPr lang="ru-RU"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3999" cy="6713537"/>
          </a:xfrm>
          <a:prstGeom prst="rect">
            <a:avLst/>
          </a:prstGeom>
          <a:noFill/>
          <a:ln w="9525">
            <a:noFill/>
            <a:miter lim="800000"/>
            <a:headEnd/>
            <a:tailEnd/>
          </a:ln>
          <a:effectLst/>
        </p:spPr>
      </p:pic>
      <p:sp>
        <p:nvSpPr>
          <p:cNvPr id="5" name="Прямоугольник 4"/>
          <p:cNvSpPr/>
          <p:nvPr/>
        </p:nvSpPr>
        <p:spPr>
          <a:xfrm>
            <a:off x="142844" y="4643446"/>
            <a:ext cx="885831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Countries where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Englishis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official language</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4" descr="https://enguide.ru/image.php?width=1416&amp;height=803&amp;resized&amp;image=/s/public/upload/images/0a29/b06c/fdc1/75ea/3edc/f093/9541/1416x803.png"/>
          <p:cNvPicPr>
            <a:picLocks noChangeAspect="1" noChangeArrowheads="1"/>
          </p:cNvPicPr>
          <p:nvPr/>
        </p:nvPicPr>
        <p:blipFill>
          <a:blip r:embed="rId3"/>
          <a:srcRect/>
          <a:stretch>
            <a:fillRect/>
          </a:stretch>
        </p:blipFill>
        <p:spPr bwMode="auto">
          <a:xfrm>
            <a:off x="3500430" y="214290"/>
            <a:ext cx="5429288" cy="2786082"/>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0" y="787356"/>
            <a:ext cx="9286908" cy="6070644"/>
          </a:xfrm>
          <a:prstGeom prst="rect">
            <a:avLst/>
          </a:prstGeom>
          <a:noFill/>
          <a:ln w="9525">
            <a:noFill/>
            <a:miter lim="800000"/>
            <a:headEnd/>
            <a:tailEnd/>
          </a:ln>
          <a:effectLst/>
        </p:spPr>
      </p:pic>
      <p:sp>
        <p:nvSpPr>
          <p:cNvPr id="4" name="Прямоугольник 3"/>
          <p:cNvSpPr/>
          <p:nvPr/>
        </p:nvSpPr>
        <p:spPr>
          <a:xfrm>
            <a:off x="928663" y="1142984"/>
            <a:ext cx="657229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Tips to help you to</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4429124" y="5750004"/>
            <a:ext cx="3714776" cy="1107996"/>
          </a:xfrm>
          <a:prstGeom prst="rect">
            <a:avLst/>
          </a:prstGeom>
        </p:spPr>
        <p:txBody>
          <a:bodyPr wrap="square">
            <a:spAutoFit/>
          </a:bodyPr>
          <a:lstStyle/>
          <a:p>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a:t>
            </a:r>
            <a:endParaRPr lang="ru-RU" sz="6600" dirty="0"/>
          </a:p>
        </p:txBody>
      </p:sp>
      <p:sp>
        <p:nvSpPr>
          <p:cNvPr id="6" name="Прямоугольник 5"/>
          <p:cNvSpPr/>
          <p:nvPr/>
        </p:nvSpPr>
        <p:spPr>
          <a:xfrm>
            <a:off x="1928794" y="1928802"/>
            <a:ext cx="4572000" cy="646331"/>
          </a:xfrm>
          <a:prstGeom prst="rect">
            <a:avLst/>
          </a:prstGeom>
        </p:spPr>
        <p:txBody>
          <a:bodyPr>
            <a:spAutoFit/>
          </a:bodyPr>
          <a:lstStyle/>
          <a:p>
            <a:r>
              <a:rPr lang="en-US" b="1" dirty="0" smtClean="0"/>
              <a:t/>
            </a:r>
            <a:br>
              <a:rPr lang="en-US" b="1" dirty="0" smtClean="0"/>
            </a:br>
            <a:r>
              <a:rPr lang="en-US" b="1" dirty="0" smtClean="0"/>
              <a:t>Speak a little English every day.</a:t>
            </a:r>
            <a:endParaRPr lang="ru-RU" dirty="0"/>
          </a:p>
        </p:txBody>
      </p:sp>
      <p:sp>
        <p:nvSpPr>
          <p:cNvPr id="7" name="Прямоугольник 6"/>
          <p:cNvSpPr/>
          <p:nvPr/>
        </p:nvSpPr>
        <p:spPr>
          <a:xfrm>
            <a:off x="2357422" y="2571744"/>
            <a:ext cx="2946191" cy="369332"/>
          </a:xfrm>
          <a:prstGeom prst="rect">
            <a:avLst/>
          </a:prstGeom>
        </p:spPr>
        <p:txBody>
          <a:bodyPr wrap="none">
            <a:spAutoFit/>
          </a:bodyPr>
          <a:lstStyle/>
          <a:p>
            <a:r>
              <a:rPr lang="en-US" b="1" dirty="0" smtClean="0"/>
              <a:t>Work on your pronunciation.</a:t>
            </a:r>
            <a:endParaRPr lang="ru-RU" dirty="0"/>
          </a:p>
        </p:txBody>
      </p:sp>
      <p:sp>
        <p:nvSpPr>
          <p:cNvPr id="8" name="Прямоугольник 7"/>
          <p:cNvSpPr/>
          <p:nvPr/>
        </p:nvSpPr>
        <p:spPr>
          <a:xfrm>
            <a:off x="2571736" y="2857496"/>
            <a:ext cx="4572000" cy="646331"/>
          </a:xfrm>
          <a:prstGeom prst="rect">
            <a:avLst/>
          </a:prstGeom>
        </p:spPr>
        <p:txBody>
          <a:bodyPr>
            <a:spAutoFit/>
          </a:bodyPr>
          <a:lstStyle/>
          <a:p>
            <a:r>
              <a:rPr lang="en-US" b="1" dirty="0" smtClean="0"/>
              <a:t>Expand your vocabulary and use idiomatic phrases.</a:t>
            </a:r>
            <a:endParaRPr lang="ru-RU" dirty="0"/>
          </a:p>
        </p:txBody>
      </p:sp>
      <p:sp>
        <p:nvSpPr>
          <p:cNvPr id="9" name="Прямоугольник 8"/>
          <p:cNvSpPr/>
          <p:nvPr/>
        </p:nvSpPr>
        <p:spPr>
          <a:xfrm>
            <a:off x="2857488" y="3429000"/>
            <a:ext cx="4309770" cy="369332"/>
          </a:xfrm>
          <a:prstGeom prst="rect">
            <a:avLst/>
          </a:prstGeom>
        </p:spPr>
        <p:txBody>
          <a:bodyPr wrap="none">
            <a:spAutoFit/>
          </a:bodyPr>
          <a:lstStyle/>
          <a:p>
            <a:r>
              <a:rPr lang="en-US" b="1" dirty="0" smtClean="0"/>
              <a:t>Attend an English class or discussion group.</a:t>
            </a:r>
            <a:endParaRPr lang="ru-RU" dirty="0"/>
          </a:p>
        </p:txBody>
      </p:sp>
      <p:sp>
        <p:nvSpPr>
          <p:cNvPr id="10" name="Прямоугольник 9"/>
          <p:cNvSpPr/>
          <p:nvPr/>
        </p:nvSpPr>
        <p:spPr>
          <a:xfrm>
            <a:off x="3214678" y="3714752"/>
            <a:ext cx="1924694" cy="369332"/>
          </a:xfrm>
          <a:prstGeom prst="rect">
            <a:avLst/>
          </a:prstGeom>
        </p:spPr>
        <p:txBody>
          <a:bodyPr wrap="none">
            <a:spAutoFit/>
          </a:bodyPr>
          <a:lstStyle/>
          <a:p>
            <a:r>
              <a:rPr lang="en-US" b="1" dirty="0" smtClean="0"/>
              <a:t>Carry a dictionary.</a:t>
            </a:r>
            <a:endParaRPr lang="ru-RU" dirty="0"/>
          </a:p>
        </p:txBody>
      </p:sp>
      <p:sp>
        <p:nvSpPr>
          <p:cNvPr id="11" name="Прямоугольник 10"/>
          <p:cNvSpPr/>
          <p:nvPr/>
        </p:nvSpPr>
        <p:spPr>
          <a:xfrm>
            <a:off x="3286116" y="3857628"/>
            <a:ext cx="4572000" cy="646331"/>
          </a:xfrm>
          <a:prstGeom prst="rect">
            <a:avLst/>
          </a:prstGeom>
        </p:spPr>
        <p:txBody>
          <a:bodyPr>
            <a:spAutoFit/>
          </a:bodyPr>
          <a:lstStyle/>
          <a:p>
            <a:r>
              <a:rPr lang="en-US" b="1" dirty="0" smtClean="0"/>
              <a:t/>
            </a:r>
            <a:br>
              <a:rPr lang="en-US" b="1" dirty="0" smtClean="0"/>
            </a:br>
            <a:r>
              <a:rPr lang="en-US" b="1" dirty="0" smtClean="0"/>
              <a:t>Listen to English radio or podcasts</a:t>
            </a:r>
            <a:endParaRPr lang="ru-RU" dirty="0"/>
          </a:p>
        </p:txBody>
      </p:sp>
      <p:sp>
        <p:nvSpPr>
          <p:cNvPr id="12" name="Прямоугольник 11"/>
          <p:cNvSpPr/>
          <p:nvPr/>
        </p:nvSpPr>
        <p:spPr>
          <a:xfrm>
            <a:off x="3571868" y="4500570"/>
            <a:ext cx="3559692" cy="369332"/>
          </a:xfrm>
          <a:prstGeom prst="rect">
            <a:avLst/>
          </a:prstGeom>
        </p:spPr>
        <p:txBody>
          <a:bodyPr wrap="none">
            <a:spAutoFit/>
          </a:bodyPr>
          <a:lstStyle/>
          <a:p>
            <a:r>
              <a:rPr lang="en-US" dirty="0" smtClean="0"/>
              <a:t>Watch English movies and TV shows</a:t>
            </a:r>
            <a:endParaRPr lang="ru-RU" dirty="0"/>
          </a:p>
        </p:txBody>
      </p:sp>
      <p:sp>
        <p:nvSpPr>
          <p:cNvPr id="13" name="Прямоугольник 12"/>
          <p:cNvSpPr/>
          <p:nvPr/>
        </p:nvSpPr>
        <p:spPr>
          <a:xfrm>
            <a:off x="3714744" y="4500570"/>
            <a:ext cx="5143504" cy="646331"/>
          </a:xfrm>
          <a:prstGeom prst="rect">
            <a:avLst/>
          </a:prstGeom>
        </p:spPr>
        <p:txBody>
          <a:bodyPr wrap="square">
            <a:spAutoFit/>
          </a:bodyPr>
          <a:lstStyle/>
          <a:p>
            <a:r>
              <a:rPr lang="en-US" b="1" dirty="0" smtClean="0"/>
              <a:t/>
            </a:r>
            <a:br>
              <a:rPr lang="en-US" b="1" dirty="0" smtClean="0"/>
            </a:br>
            <a:r>
              <a:rPr lang="en-US" b="1" dirty="0" smtClean="0"/>
              <a:t>Read an English book, newspaper or magazine.</a:t>
            </a:r>
            <a:endParaRPr lang="ru-RU" dirty="0"/>
          </a:p>
        </p:txBody>
      </p:sp>
      <p:sp>
        <p:nvSpPr>
          <p:cNvPr id="14" name="Прямоугольник 13"/>
          <p:cNvSpPr/>
          <p:nvPr/>
        </p:nvSpPr>
        <p:spPr>
          <a:xfrm>
            <a:off x="3929058" y="4786322"/>
            <a:ext cx="4572000" cy="646331"/>
          </a:xfrm>
          <a:prstGeom prst="rect">
            <a:avLst/>
          </a:prstGeom>
        </p:spPr>
        <p:txBody>
          <a:bodyPr>
            <a:spAutoFit/>
          </a:bodyPr>
          <a:lstStyle/>
          <a:p>
            <a:r>
              <a:rPr lang="en-US" b="1" dirty="0" smtClean="0"/>
              <a:t/>
            </a:r>
            <a:br>
              <a:rPr lang="en-US" b="1" dirty="0" smtClean="0"/>
            </a:br>
            <a:r>
              <a:rPr lang="en-US" b="1" dirty="0" smtClean="0"/>
              <a:t>Keep a diary in English</a:t>
            </a:r>
            <a:endParaRPr lang="ru-RU" dirty="0"/>
          </a:p>
        </p:txBody>
      </p:sp>
      <p:sp>
        <p:nvSpPr>
          <p:cNvPr id="15" name="Прямоугольник 14"/>
          <p:cNvSpPr/>
          <p:nvPr/>
        </p:nvSpPr>
        <p:spPr>
          <a:xfrm>
            <a:off x="4143372" y="5357826"/>
            <a:ext cx="3361818" cy="369332"/>
          </a:xfrm>
          <a:prstGeom prst="rect">
            <a:avLst/>
          </a:prstGeom>
        </p:spPr>
        <p:txBody>
          <a:bodyPr wrap="none">
            <a:spAutoFit/>
          </a:bodyPr>
          <a:lstStyle/>
          <a:p>
            <a:r>
              <a:rPr lang="en-US" b="1" dirty="0" smtClean="0"/>
              <a:t>Find an English-speaking pen-pal.</a:t>
            </a:r>
            <a:endParaRPr lang="ru-RU" dirty="0"/>
          </a:p>
        </p:txBody>
      </p:sp>
      <p:sp>
        <p:nvSpPr>
          <p:cNvPr id="16" name="Прямоугольник 15"/>
          <p:cNvSpPr/>
          <p:nvPr/>
        </p:nvSpPr>
        <p:spPr>
          <a:xfrm>
            <a:off x="4714876" y="5643578"/>
            <a:ext cx="1684757" cy="369332"/>
          </a:xfrm>
          <a:prstGeom prst="rect">
            <a:avLst/>
          </a:prstGeom>
        </p:spPr>
        <p:txBody>
          <a:bodyPr wrap="none">
            <a:spAutoFit/>
          </a:bodyPr>
          <a:lstStyle/>
          <a:p>
            <a:r>
              <a:rPr lang="en-US" b="1" dirty="0" smtClean="0"/>
              <a:t>Stay motivated.</a:t>
            </a:r>
            <a:endParaRPr lang="ru-RU" dirty="0"/>
          </a:p>
        </p:txBody>
      </p:sp>
      <p:sp>
        <p:nvSpPr>
          <p:cNvPr id="17" name="Прямоугольник 16"/>
          <p:cNvSpPr/>
          <p:nvPr/>
        </p:nvSpPr>
        <p:spPr>
          <a:xfrm>
            <a:off x="7072330" y="6488668"/>
            <a:ext cx="1965666" cy="369332"/>
          </a:xfrm>
          <a:prstGeom prst="rect">
            <a:avLst/>
          </a:prstGeom>
        </p:spPr>
        <p:txBody>
          <a:bodyPr wrap="none">
            <a:spAutoFit/>
          </a:bodyPr>
          <a:lstStyle/>
          <a:p>
            <a:r>
              <a:rPr lang="en-US" b="1" dirty="0" smtClean="0"/>
              <a:t>Practice every day.</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1" y="0"/>
            <a:ext cx="9144000" cy="5643577"/>
          </a:xfrm>
          <a:prstGeom prst="rect">
            <a:avLst/>
          </a:prstGeom>
          <a:noFill/>
          <a:ln w="9525">
            <a:noFill/>
            <a:miter lim="800000"/>
            <a:headEnd/>
            <a:tailEnd/>
          </a:ln>
          <a:effectLst/>
        </p:spPr>
      </p:pic>
      <p:sp>
        <p:nvSpPr>
          <p:cNvPr id="3" name="Прямоугольник 2"/>
          <p:cNvSpPr/>
          <p:nvPr/>
        </p:nvSpPr>
        <p:spPr>
          <a:xfrm>
            <a:off x="0" y="785794"/>
            <a:ext cx="3813865"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Daily English</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descr="C:\Users\AVM\Desktop\knigi_na_inostrannom_yazyke.jpg"/>
          <p:cNvPicPr>
            <a:picLocks noGrp="1" noChangeAspect="1" noChangeArrowheads="1"/>
          </p:cNvPicPr>
          <p:nvPr>
            <p:ph idx="1"/>
          </p:nvPr>
        </p:nvPicPr>
        <p:blipFill>
          <a:blip r:embed="rId2"/>
          <a:srcRect r="8243" b="10574"/>
          <a:stretch>
            <a:fillRect/>
          </a:stretch>
        </p:blipFill>
        <p:spPr bwMode="auto">
          <a:xfrm>
            <a:off x="0" y="0"/>
            <a:ext cx="9144000" cy="6858000"/>
          </a:xfrm>
          <a:prstGeom prst="rect">
            <a:avLst/>
          </a:prstGeom>
          <a:noFill/>
        </p:spPr>
      </p:pic>
      <p:pic>
        <p:nvPicPr>
          <p:cNvPr id="3076" name="Picture 4" descr="C:\Users\AVM\Desktop\1200x630bb.jpg"/>
          <p:cNvPicPr>
            <a:picLocks noChangeAspect="1" noChangeArrowheads="1"/>
          </p:cNvPicPr>
          <p:nvPr/>
        </p:nvPicPr>
        <p:blipFill>
          <a:blip r:embed="rId3"/>
          <a:srcRect l="5952" t="7143" r="4762" b="10714"/>
          <a:stretch>
            <a:fillRect/>
          </a:stretch>
        </p:blipFill>
        <p:spPr bwMode="auto">
          <a:xfrm>
            <a:off x="-214346" y="1928802"/>
            <a:ext cx="4429156" cy="4357718"/>
          </a:xfrm>
          <a:prstGeom prst="ellipse">
            <a:avLst/>
          </a:prstGeom>
          <a:ln>
            <a:noFill/>
          </a:ln>
          <a:effectLst>
            <a:softEdge rad="112500"/>
          </a:effectLst>
        </p:spPr>
      </p:pic>
      <p:sp>
        <p:nvSpPr>
          <p:cNvPr id="7" name="Прямоугольник 6"/>
          <p:cNvSpPr/>
          <p:nvPr/>
        </p:nvSpPr>
        <p:spPr>
          <a:xfrm>
            <a:off x="2319877"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7" name="Rectangle 5"/>
          <p:cNvSpPr>
            <a:spLocks noChangeArrowheads="1"/>
          </p:cNvSpPr>
          <p:nvPr/>
        </p:nvSpPr>
        <p:spPr bwMode="auto">
          <a:xfrm>
            <a:off x="0" y="0"/>
            <a:ext cx="60007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214290"/>
            <a:ext cx="6429420" cy="707886"/>
          </a:xfrm>
          <a:prstGeom prst="rect">
            <a:avLst/>
          </a:prstGeom>
        </p:spPr>
        <p:txBody>
          <a:bodyPr wrap="square">
            <a:spAutoFit/>
          </a:bodyPr>
          <a:lstStyle/>
          <a:p>
            <a:pPr lvl="0" eaLnBrk="0" fontAlgn="base" hangingPunct="0">
              <a:spcBef>
                <a:spcPct val="0"/>
              </a:spcBef>
              <a:spcAft>
                <a:spcPct val="0"/>
              </a:spcAft>
            </a:pPr>
            <a:endParaRPr lang="ru-RU" sz="4000" dirty="0" smtClean="0">
              <a:latin typeface="Arial" pitchFamily="34" charset="0"/>
              <a:cs typeface="Arial" pitchFamily="34" charset="0"/>
            </a:endParaRPr>
          </a:p>
        </p:txBody>
      </p:sp>
      <p:sp>
        <p:nvSpPr>
          <p:cNvPr id="10" name="Прямоугольник 9"/>
          <p:cNvSpPr/>
          <p:nvPr/>
        </p:nvSpPr>
        <p:spPr>
          <a:xfrm>
            <a:off x="285720" y="0"/>
            <a:ext cx="8215370" cy="1500198"/>
          </a:xfrm>
          <a:prstGeom prst="rect">
            <a:avLst/>
          </a:prstGeom>
          <a:noFill/>
          <a:scene3d>
            <a:camera prst="orthographicFront"/>
            <a:lightRig rig="flat" dir="tl">
              <a:rot lat="0" lon="0" rev="6600000"/>
            </a:lightRig>
          </a:scene3d>
          <a:sp3d>
            <a:bevelT prst="angle"/>
          </a:sp3d>
        </p:spPr>
        <p:txBody>
          <a:bodyPr wrap="square" lIns="91440" tIns="45720" rIns="91440" bIns="45720">
            <a:prstTxWarp prst="textSlantDown">
              <a:avLst/>
            </a:prstTxWarp>
            <a:spAutoFit/>
          </a:bodyPr>
          <a:lstStyle/>
          <a:p>
            <a:pPr lvl="0"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The limits of my language mean the limits of my world. </a:t>
            </a:r>
          </a:p>
          <a:p>
            <a:pPr lvl="0"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Ludwig Wittgenstein</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p:txBody>
      </p:sp>
      <p:pic>
        <p:nvPicPr>
          <p:cNvPr id="15" name="Picture 7" descr="https://www.colourbox.com/preview/6616083-business-world.jpg"/>
          <p:cNvPicPr>
            <a:picLocks noChangeAspect="1" noChangeArrowheads="1"/>
          </p:cNvPicPr>
          <p:nvPr/>
        </p:nvPicPr>
        <p:blipFill>
          <a:blip r:embed="rId4"/>
          <a:srcRect/>
          <a:stretch>
            <a:fillRect/>
          </a:stretch>
        </p:blipFill>
        <p:spPr bwMode="auto">
          <a:xfrm>
            <a:off x="0" y="642918"/>
            <a:ext cx="3571868" cy="26789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928926" y="428604"/>
            <a:ext cx="4071966"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p:cNvPicPr>
            <a:picLocks noGrp="1" noChangeAspect="1" noChangeArrowheads="1"/>
          </p:cNvPicPr>
          <p:nvPr>
            <p:ph idx="1"/>
          </p:nvPr>
        </p:nvPicPr>
        <p:blipFill>
          <a:blip r:embed="rId2"/>
          <a:srcRect l="9375" r="10156"/>
          <a:stretch>
            <a:fillRect/>
          </a:stretch>
        </p:blipFill>
        <p:spPr bwMode="auto">
          <a:xfrm>
            <a:off x="357158" y="0"/>
            <a:ext cx="8286808" cy="6858000"/>
          </a:xfrm>
          <a:prstGeom prst="rect">
            <a:avLst/>
          </a:prstGeom>
          <a:noFill/>
          <a:ln w="9525">
            <a:noFill/>
            <a:miter lim="800000"/>
            <a:headEnd/>
            <a:tailEnd/>
          </a:ln>
          <a:effectLst/>
        </p:spPr>
      </p:pic>
      <p:sp>
        <p:nvSpPr>
          <p:cNvPr id="7" name="Прямоугольник 6"/>
          <p:cNvSpPr/>
          <p:nvPr/>
        </p:nvSpPr>
        <p:spPr>
          <a:xfrm>
            <a:off x="428596" y="2857496"/>
            <a:ext cx="2071670" cy="24468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700" dirty="0" smtClean="0">
                <a:solidFill>
                  <a:schemeClr val="bg1">
                    <a:lumMod val="95000"/>
                  </a:schemeClr>
                </a:solidFill>
                <a:latin typeface="Times New Roman" pitchFamily="18" charset="0"/>
                <a:cs typeface="Times New Roman" pitchFamily="18" charset="0"/>
              </a:rPr>
              <a:t>Проблемные вопросы: Необходимо ли изучать иностранные языки? Изучение иностранного языка влияет на вашу жизнь?</a:t>
            </a:r>
            <a:endParaRPr lang="ru-RU" sz="1700" dirty="0">
              <a:solidFill>
                <a:schemeClr val="bg1">
                  <a:lumMod val="95000"/>
                </a:schemeClr>
              </a:solidFill>
              <a:latin typeface="Times New Roman" pitchFamily="18" charset="0"/>
              <a:cs typeface="Times New Roman" pitchFamily="18" charset="0"/>
            </a:endParaRPr>
          </a:p>
        </p:txBody>
      </p:sp>
      <p:sp>
        <p:nvSpPr>
          <p:cNvPr id="8" name="Прямоугольник 7"/>
          <p:cNvSpPr/>
          <p:nvPr/>
        </p:nvSpPr>
        <p:spPr>
          <a:xfrm>
            <a:off x="2643174" y="1571612"/>
            <a:ext cx="3643338"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dirty="0" smtClean="0">
                <a:solidFill>
                  <a:srgbClr val="FF0000"/>
                </a:solidFill>
              </a:rPr>
              <a:t> </a:t>
            </a:r>
            <a:r>
              <a:rPr lang="ru-RU" sz="2200" dirty="0" smtClean="0">
                <a:solidFill>
                  <a:srgbClr val="FF0000"/>
                </a:solidFill>
                <a:latin typeface="Times New Roman" pitchFamily="18" charset="0"/>
                <a:cs typeface="Times New Roman" pitchFamily="18" charset="0"/>
              </a:rPr>
              <a:t>Показать значимость изучения языка и его влияние на жизнь человека.</a:t>
            </a:r>
          </a:p>
        </p:txBody>
      </p:sp>
      <p:sp>
        <p:nvSpPr>
          <p:cNvPr id="9" name="Прямоугольник 8"/>
          <p:cNvSpPr/>
          <p:nvPr/>
        </p:nvSpPr>
        <p:spPr>
          <a:xfrm>
            <a:off x="4572000" y="2786058"/>
            <a:ext cx="4000528" cy="25644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950" dirty="0" smtClean="0">
                <a:solidFill>
                  <a:srgbClr val="FF0000"/>
                </a:solidFill>
                <a:latin typeface="Times New Roman" pitchFamily="18" charset="0"/>
                <a:cs typeface="Times New Roman" pitchFamily="18" charset="0"/>
              </a:rPr>
              <a:t>Развитие речемыслительных навыков обучающихся ( умение принимать взвешенные решения, высказывать и аргументировать свою точку зрения, работать с информацией, анализировать различные мнения по спорным вопросам).</a:t>
            </a:r>
          </a:p>
        </p:txBody>
      </p:sp>
      <p:sp>
        <p:nvSpPr>
          <p:cNvPr id="11" name="Овал 10"/>
          <p:cNvSpPr/>
          <p:nvPr/>
        </p:nvSpPr>
        <p:spPr>
          <a:xfrm rot="976297">
            <a:off x="6173272" y="318873"/>
            <a:ext cx="2428892" cy="106869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500" dirty="0" smtClean="0">
                <a:solidFill>
                  <a:srgbClr val="FF0000"/>
                </a:solidFill>
                <a:latin typeface="Times New Roman" pitchFamily="18" charset="0"/>
                <a:cs typeface="Times New Roman" pitchFamily="18" charset="0"/>
              </a:rPr>
              <a:t>Цель проекта:</a:t>
            </a:r>
            <a:endParaRPr lang="ru-RU" sz="2500" dirty="0">
              <a:solidFill>
                <a:srgbClr val="FF000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srcRect t="9524"/>
          <a:stretch>
            <a:fillRect/>
          </a:stretch>
        </p:blipFill>
        <p:spPr bwMode="auto">
          <a:xfrm>
            <a:off x="6429388" y="5357826"/>
            <a:ext cx="2214578" cy="1500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2666" y="0"/>
            <a:ext cx="9121334" cy="6858000"/>
          </a:xfrm>
          <a:prstGeom prst="rect">
            <a:avLst/>
          </a:prstGeom>
          <a:noFill/>
          <a:ln w="9525">
            <a:noFill/>
            <a:miter lim="800000"/>
            <a:headEnd/>
            <a:tailEnd/>
          </a:ln>
          <a:effectLst/>
        </p:spPr>
      </p:pic>
      <p:sp>
        <p:nvSpPr>
          <p:cNvPr id="2052" name="Rectangle 4"/>
          <p:cNvSpPr>
            <a:spLocks noChangeArrowheads="1"/>
          </p:cNvSpPr>
          <p:nvPr/>
        </p:nvSpPr>
        <p:spPr bwMode="auto">
          <a:xfrm>
            <a:off x="642910" y="285728"/>
            <a:ext cx="5429287" cy="2092881"/>
          </a:xfrm>
          <a:prstGeom prst="rect">
            <a:avLst/>
          </a:prstGeom>
          <a:noFill/>
          <a:ln w="28575">
            <a:solidFill>
              <a:schemeClr val="tx1"/>
            </a:solidFill>
            <a:prstDash val="sysDot"/>
            <a:miter lim="800000"/>
            <a:headEnd/>
            <a:tailEnd/>
          </a:ln>
          <a:effectLst>
            <a:glow rad="2286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200" b="1"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Задачи :</a:t>
            </a:r>
            <a:r>
              <a:rPr kumimoji="0" lang="ru-RU" sz="2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Изучить влияние владения английским языком на жизнь современного человека;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ru-RU" dirty="0" smtClean="0">
                <a:solidFill>
                  <a:schemeClr val="bg1">
                    <a:lumMod val="95000"/>
                  </a:schemeClr>
                </a:solidFill>
                <a:latin typeface="Times New Roman" pitchFamily="18" charset="0"/>
                <a:ea typeface="Times New Roman" pitchFamily="18" charset="0"/>
                <a:cs typeface="Times New Roman" pitchFamily="18" charset="0"/>
              </a:rPr>
              <a:t>П</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оказать преимущества человека,</a:t>
            </a:r>
            <a:r>
              <a:rPr lang="ru-RU" dirty="0" smtClean="0">
                <a:solidFill>
                  <a:schemeClr val="bg1">
                    <a:lumMod val="95000"/>
                  </a:schemeClr>
                </a:solidFill>
                <a:latin typeface="Times New Roman" pitchFamily="18" charset="0"/>
                <a:ea typeface="Times New Roman" pitchFamily="18" charset="0"/>
                <a:cs typeface="Times New Roman" pitchFamily="18" charset="0"/>
              </a:rPr>
              <a:t> з</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нающего английский язык;</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r>
              <a:rPr lang="ru-RU" dirty="0" smtClean="0">
                <a:solidFill>
                  <a:schemeClr val="bg1">
                    <a:lumMod val="95000"/>
                  </a:schemeClr>
                </a:solidFill>
                <a:latin typeface="Times New Roman" pitchFamily="18" charset="0"/>
                <a:ea typeface="Times New Roman" pitchFamily="18" charset="0"/>
                <a:cs typeface="Times New Roman" pitchFamily="18" charset="0"/>
              </a:rPr>
              <a:t>П</a:t>
            </a:r>
            <a:r>
              <a:rPr kumimoji="0" lang="ru-RU"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оказать, какое место в жизни занимает английский язык.</a:t>
            </a:r>
            <a:endParaRPr kumimoji="0" lang="ru-RU" b="0"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https://ru9.anyfad.com/items/t1@501055b1-6d4f-4701-8b24-9bdffb353dfe/Onlayn-obuchenie-angliyskomu-yazyku-s-nulya-vashi-pervye-shagi.jpg"/>
          <p:cNvPicPr>
            <a:picLocks noChangeAspect="1" noChangeArrowheads="1"/>
          </p:cNvPicPr>
          <p:nvPr/>
        </p:nvPicPr>
        <p:blipFill>
          <a:blip r:embed="rId2"/>
          <a:srcRect/>
          <a:stretch>
            <a:fillRect/>
          </a:stretch>
        </p:blipFill>
        <p:spPr bwMode="auto">
          <a:xfrm>
            <a:off x="642910" y="714356"/>
            <a:ext cx="7853113" cy="5214974"/>
          </a:xfrm>
          <a:prstGeom prst="rect">
            <a:avLst/>
          </a:prstGeom>
          <a:noFill/>
        </p:spPr>
      </p:pic>
      <p:pic>
        <p:nvPicPr>
          <p:cNvPr id="17410" name="Picture 2"/>
          <p:cNvPicPr>
            <a:picLocks noChangeAspect="1" noChangeArrowheads="1"/>
          </p:cNvPicPr>
          <p:nvPr/>
        </p:nvPicPr>
        <p:blipFill>
          <a:blip r:embed="rId3"/>
          <a:srcRect l="2941" t="7843" b="31628"/>
          <a:stretch>
            <a:fillRect/>
          </a:stretch>
        </p:blipFill>
        <p:spPr bwMode="auto">
          <a:xfrm>
            <a:off x="5357818" y="142852"/>
            <a:ext cx="4000528" cy="2107421"/>
          </a:xfrm>
          <a:prstGeom prst="rect">
            <a:avLst/>
          </a:prstGeom>
          <a:noFill/>
          <a:ln w="9525">
            <a:noFill/>
            <a:miter lim="800000"/>
            <a:headEnd/>
            <a:tailEnd/>
          </a:ln>
          <a:effectLst/>
          <a:scene3d>
            <a:camera prst="isometricOffAxis2Left"/>
            <a:lightRig rig="threePt" dir="t"/>
          </a:scene3d>
        </p:spPr>
      </p:pic>
      <p:sp>
        <p:nvSpPr>
          <p:cNvPr id="2" name="Прямоугольник 1"/>
          <p:cNvSpPr/>
          <p:nvPr/>
        </p:nvSpPr>
        <p:spPr>
          <a:xfrm>
            <a:off x="571472" y="142852"/>
            <a:ext cx="4643470" cy="1015663"/>
          </a:xfrm>
          <a:prstGeom prst="rect">
            <a:avLst/>
          </a:prstGeom>
          <a:ln/>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ru-RU" sz="2000" b="1" dirty="0" smtClean="0">
                <a:latin typeface="Times New Roman" pitchFamily="18" charset="0"/>
                <a:cs typeface="Times New Roman" pitchFamily="18" charset="0"/>
              </a:rPr>
              <a:t>РОЛЬ АНГЛИЙСКОГО ЯЗЫКА В ЖИЗНИ СОВРЕМЕННЫХ</a:t>
            </a:r>
          </a:p>
          <a:p>
            <a:r>
              <a:rPr lang="ru-RU" sz="2000" b="1" dirty="0" smtClean="0">
                <a:latin typeface="Times New Roman" pitchFamily="18" charset="0"/>
                <a:cs typeface="Times New Roman" pitchFamily="18" charset="0"/>
              </a:rPr>
              <a:t>ШКОЛЬНИКОВ .</a:t>
            </a:r>
            <a:endParaRPr lang="ru-RU" sz="2000" b="1" dirty="0">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4" cstate="print"/>
          <a:srcRect/>
          <a:stretch>
            <a:fillRect/>
          </a:stretch>
        </p:blipFill>
        <p:spPr bwMode="auto">
          <a:xfrm rot="700976">
            <a:off x="-147506" y="4581821"/>
            <a:ext cx="4276597" cy="2508837"/>
          </a:xfrm>
          <a:prstGeom prst="rect">
            <a:avLst/>
          </a:prstGeom>
          <a:noFill/>
          <a:ln w="9525">
            <a:noFill/>
            <a:miter lim="800000"/>
            <a:headEnd/>
            <a:tailEnd/>
          </a:ln>
          <a:effectLst/>
          <a:scene3d>
            <a:camera prst="perspectiveRelaxedModerately"/>
            <a:lightRig rig="threePt" dir="t"/>
          </a:scene3d>
        </p:spPr>
      </p:pic>
      <p:pic>
        <p:nvPicPr>
          <p:cNvPr id="5" name="Рисунок 4" descr="D:\рабочий\фото\DSC01352.JPG"/>
          <p:cNvPicPr/>
          <p:nvPr/>
        </p:nvPicPr>
        <p:blipFill>
          <a:blip r:embed="rId5" cstate="print"/>
          <a:srcRect l="17968" t="22172"/>
          <a:stretch>
            <a:fillRect/>
          </a:stretch>
        </p:blipFill>
        <p:spPr bwMode="auto">
          <a:xfrm rot="20899862">
            <a:off x="5041540" y="4547079"/>
            <a:ext cx="4128147" cy="2483664"/>
          </a:xfrm>
          <a:prstGeom prst="rect">
            <a:avLst/>
          </a:prstGeom>
          <a:noFill/>
          <a:ln w="9525">
            <a:noFill/>
            <a:miter lim="800000"/>
            <a:headEnd/>
            <a:tailEnd/>
          </a:ln>
          <a:scene3d>
            <a:camera prst="perspectiveRelaxedModerately"/>
            <a:lightRig rig="threePt" dir="t"/>
          </a:scene3d>
        </p:spPr>
      </p:pic>
      <p:pic>
        <p:nvPicPr>
          <p:cNvPr id="6" name="Рисунок 5" descr="D:\рабочий\фото\P1040541.JPG"/>
          <p:cNvPicPr/>
          <p:nvPr/>
        </p:nvPicPr>
        <p:blipFill>
          <a:blip r:embed="rId6" cstate="print"/>
          <a:srcRect l="11745" t="28649" r="29530"/>
          <a:stretch>
            <a:fillRect/>
          </a:stretch>
        </p:blipFill>
        <p:spPr bwMode="auto">
          <a:xfrm>
            <a:off x="-285784" y="1928802"/>
            <a:ext cx="3143272" cy="2500330"/>
          </a:xfrm>
          <a:prstGeom prst="rect">
            <a:avLst/>
          </a:prstGeom>
          <a:noFill/>
          <a:ln w="9525">
            <a:noFill/>
            <a:miter lim="800000"/>
            <a:headEnd/>
            <a:tailEnd/>
          </a:ln>
          <a:scene3d>
            <a:camera prst="perspectiveContrastingRightFacing"/>
            <a:lightRig rig="threePt" dir="t"/>
          </a:scene3d>
        </p:spPr>
      </p:pic>
      <p:sp>
        <p:nvSpPr>
          <p:cNvPr id="12" name="Прямоугольник 11"/>
          <p:cNvSpPr/>
          <p:nvPr/>
        </p:nvSpPr>
        <p:spPr>
          <a:xfrm>
            <a:off x="3428992" y="1428736"/>
            <a:ext cx="2428892" cy="1477328"/>
          </a:xfrm>
          <a:prstGeom prst="rect">
            <a:avLst/>
          </a:prstGeom>
        </p:spPr>
        <p:txBody>
          <a:bodyPr wrap="square">
            <a:spAutoFit/>
          </a:bodyPr>
          <a:lstStyle/>
          <a:p>
            <a:r>
              <a:rPr lang="en-US" dirty="0" smtClean="0">
                <a:latin typeface="Times New Roman" pitchFamily="18" charset="0"/>
                <a:cs typeface="Times New Roman" pitchFamily="18" charset="0"/>
              </a:rPr>
              <a:t>It is not a secret that now English is an indispensable and integral part of the life of any educated person.</a:t>
            </a:r>
            <a:endParaRPr lang="ru-RU" dirty="0">
              <a:latin typeface="Times New Roman" pitchFamily="18" charset="0"/>
              <a:cs typeface="Times New Roman" pitchFamily="18" charset="0"/>
            </a:endParaRPr>
          </a:p>
        </p:txBody>
      </p:sp>
      <p:sp>
        <p:nvSpPr>
          <p:cNvPr id="13" name="Прямоугольник 12"/>
          <p:cNvSpPr/>
          <p:nvPr/>
        </p:nvSpPr>
        <p:spPr>
          <a:xfrm>
            <a:off x="6357950" y="2714620"/>
            <a:ext cx="257176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latin typeface="Times New Roman" pitchFamily="18" charset="0"/>
                <a:cs typeface="Times New Roman" pitchFamily="18" charset="0"/>
              </a:rPr>
              <a:t>It is undeniable that English is necessary for managers, programmers, and students alike. </a:t>
            </a:r>
            <a:endParaRPr lang="ru-RU" dirty="0">
              <a:latin typeface="Times New Roman" pitchFamily="18" charset="0"/>
              <a:cs typeface="Times New Roman" pitchFamily="18" charset="0"/>
            </a:endParaRPr>
          </a:p>
        </p:txBody>
      </p:sp>
      <p:sp>
        <p:nvSpPr>
          <p:cNvPr id="16" name="Прямоугольник 15"/>
          <p:cNvSpPr/>
          <p:nvPr/>
        </p:nvSpPr>
        <p:spPr>
          <a:xfrm>
            <a:off x="2714612" y="2786058"/>
            <a:ext cx="3571900" cy="1200329"/>
          </a:xfrm>
          <a:prstGeom prst="rect">
            <a:avLst/>
          </a:prstGeom>
        </p:spPr>
        <p:txBody>
          <a:bodyPr wrap="square">
            <a:spAutoFit/>
          </a:bodyPr>
          <a:lstStyle/>
          <a:p>
            <a:r>
              <a:rPr lang="en-US" dirty="0" smtClean="0">
                <a:latin typeface="Times New Roman" pitchFamily="18" charset="0"/>
                <a:cs typeface="Times New Roman" pitchFamily="18" charset="0"/>
              </a:rPr>
              <a:t> And even playing in ordinary computer games, English, it is desirable to know, well, or at least its basics.</a:t>
            </a:r>
            <a:endParaRPr lang="ru-RU" dirty="0">
              <a:latin typeface="Times New Roman" pitchFamily="18" charset="0"/>
              <a:cs typeface="Times New Roman" pitchFamily="18" charset="0"/>
            </a:endParaRPr>
          </a:p>
        </p:txBody>
      </p:sp>
      <p:sp>
        <p:nvSpPr>
          <p:cNvPr id="17" name="Прямоугольник 16"/>
          <p:cNvSpPr/>
          <p:nvPr/>
        </p:nvSpPr>
        <p:spPr>
          <a:xfrm>
            <a:off x="3214678" y="3857628"/>
            <a:ext cx="2786082" cy="1200329"/>
          </a:xfrm>
          <a:prstGeom prst="rect">
            <a:avLst/>
          </a:prstGeom>
        </p:spPr>
        <p:txBody>
          <a:bodyPr wrap="square">
            <a:spAutoFit/>
          </a:bodyPr>
          <a:lstStyle/>
          <a:p>
            <a:r>
              <a:rPr lang="en-US" dirty="0" smtClean="0">
                <a:latin typeface="Times New Roman" pitchFamily="18" charset="0"/>
                <a:cs typeface="Times New Roman" pitchFamily="18" charset="0"/>
              </a:rPr>
              <a:t>This language is so tightly embedded in our everyday life that sometimes we just do not notice it.</a:t>
            </a:r>
            <a:endParaRPr lang="ru-RU" dirty="0">
              <a:latin typeface="Times New Roman" pitchFamily="18" charset="0"/>
              <a:cs typeface="Times New Roman" pitchFamily="18" charset="0"/>
            </a:endParaRPr>
          </a:p>
        </p:txBody>
      </p:sp>
      <p:sp>
        <p:nvSpPr>
          <p:cNvPr id="14" name="Овал 13"/>
          <p:cNvSpPr/>
          <p:nvPr/>
        </p:nvSpPr>
        <p:spPr>
          <a:xfrm>
            <a:off x="6215074" y="221455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020.radikal.ru/i721/1403/c5/a998171f1dc5.png"/>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pandia.ru/text/79/377/images/image003_196.gif"/>
          <p:cNvPicPr/>
          <p:nvPr/>
        </p:nvPicPr>
        <p:blipFill>
          <a:blip r:embed="rId3"/>
          <a:srcRect/>
          <a:stretch>
            <a:fillRect/>
          </a:stretch>
        </p:blipFill>
        <p:spPr bwMode="auto">
          <a:xfrm>
            <a:off x="4286248" y="3714752"/>
            <a:ext cx="4857752" cy="314324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ds03.infourok.ru/uploads/ex/1380/00029807-6d7c18e8/640/img0.jpg"/>
          <p:cNvPicPr>
            <a:picLocks noChangeAspect="1" noChangeArrowheads="1"/>
          </p:cNvPicPr>
          <p:nvPr/>
        </p:nvPicPr>
        <p:blipFill>
          <a:blip r:embed="rId2"/>
          <a:srcRect l="27344" t="28874"/>
          <a:stretch>
            <a:fillRect/>
          </a:stretch>
        </p:blipFill>
        <p:spPr bwMode="auto">
          <a:xfrm>
            <a:off x="0" y="0"/>
            <a:ext cx="9144000" cy="6858000"/>
          </a:xfrm>
          <a:prstGeom prst="rect">
            <a:avLst/>
          </a:prstGeom>
          <a:noFill/>
        </p:spPr>
      </p:pic>
      <p:sp>
        <p:nvSpPr>
          <p:cNvPr id="6" name="Прямоугольник 5"/>
          <p:cNvSpPr/>
          <p:nvPr/>
        </p:nvSpPr>
        <p:spPr>
          <a:xfrm>
            <a:off x="0" y="1714488"/>
            <a:ext cx="3500430" cy="1138773"/>
          </a:xfrm>
          <a:prstGeom prst="rect">
            <a:avLst/>
          </a:prstGeom>
        </p:spPr>
        <p:txBody>
          <a:bodyPr wrap="square">
            <a:spAutoFit/>
          </a:bodyPr>
          <a:lstStyle/>
          <a:p>
            <a:pPr algn="ctr"/>
            <a:r>
              <a:rPr lang="en-US" sz="1700" b="1" dirty="0" smtClean="0">
                <a:solidFill>
                  <a:schemeClr val="bg1"/>
                </a:solidFill>
                <a:latin typeface="Times New Roman" pitchFamily="18" charset="0"/>
                <a:cs typeface="Times New Roman" pitchFamily="18" charset="0"/>
              </a:rPr>
              <a:t>If you look around you can see that there are many signs, many names of different firms and enterprises in                        English.</a:t>
            </a:r>
            <a:endParaRPr lang="ru-RU" sz="17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5286380" y="5657671"/>
            <a:ext cx="2071702" cy="1200329"/>
          </a:xfrm>
          <a:prstGeom prst="rect">
            <a:avLst/>
          </a:prstGeom>
        </p:spPr>
        <p:txBody>
          <a:bodyPr wrap="square">
            <a:spAutoFit/>
          </a:bodyPr>
          <a:lstStyle/>
          <a:p>
            <a:pPr algn="ctr"/>
            <a:r>
              <a:rPr lang="en-US" dirty="0" smtClean="0">
                <a:latin typeface="Times New Roman" pitchFamily="18" charset="0"/>
                <a:cs typeface="Times New Roman" pitchFamily="18" charset="0"/>
              </a:rPr>
              <a:t>In addition, many warnings and inscriptions are duplicated on it. </a:t>
            </a:r>
            <a:endParaRPr lang="ru-RU" dirty="0">
              <a:latin typeface="Times New Roman" pitchFamily="18" charset="0"/>
              <a:cs typeface="Times New Roman" pitchFamily="18" charset="0"/>
            </a:endParaRPr>
          </a:p>
        </p:txBody>
      </p:sp>
      <p:sp>
        <p:nvSpPr>
          <p:cNvPr id="8" name="Прямоугольник 7"/>
          <p:cNvSpPr/>
          <p:nvPr/>
        </p:nvSpPr>
        <p:spPr>
          <a:xfrm rot="19213624">
            <a:off x="891523" y="5305878"/>
            <a:ext cx="2895344" cy="707886"/>
          </a:xfrm>
          <a:prstGeom prst="rect">
            <a:avLst/>
          </a:prstGeom>
        </p:spPr>
        <p:txBody>
          <a:bodyPr wrap="none">
            <a:spAutoFit/>
          </a:bodyPr>
          <a:lstStyle/>
          <a:p>
            <a:pPr algn="ctr"/>
            <a:r>
              <a:rPr lang="en-US" sz="2000" dirty="0" smtClean="0">
                <a:solidFill>
                  <a:srgbClr val="002060"/>
                </a:solidFill>
                <a:latin typeface="Times New Roman" pitchFamily="18" charset="0"/>
                <a:cs typeface="Times New Roman" pitchFamily="18" charset="0"/>
              </a:rPr>
              <a:t>This language has become</a:t>
            </a:r>
          </a:p>
          <a:p>
            <a:pPr algn="ctr"/>
            <a:r>
              <a:rPr lang="en-US" sz="2000" dirty="0" smtClean="0">
                <a:solidFill>
                  <a:srgbClr val="002060"/>
                </a:solidFill>
                <a:latin typeface="Times New Roman" pitchFamily="18" charset="0"/>
                <a:cs typeface="Times New Roman" pitchFamily="18" charset="0"/>
              </a:rPr>
              <a:t> international</a:t>
            </a:r>
            <a:r>
              <a:rPr lang="en-US" sz="2000" dirty="0" smtClean="0"/>
              <a:t>.</a:t>
            </a:r>
            <a:endParaRPr lang="ru-RU" sz="2000" dirty="0"/>
          </a:p>
        </p:txBody>
      </p:sp>
      <p:sp>
        <p:nvSpPr>
          <p:cNvPr id="9" name="Прямоугольник 8"/>
          <p:cNvSpPr/>
          <p:nvPr/>
        </p:nvSpPr>
        <p:spPr>
          <a:xfrm>
            <a:off x="4286248" y="3500438"/>
            <a:ext cx="3000396" cy="1477328"/>
          </a:xfrm>
          <a:prstGeom prst="rect">
            <a:avLst/>
          </a:prstGeom>
        </p:spPr>
        <p:txBody>
          <a:bodyPr wrap="square">
            <a:spAutoFit/>
          </a:bodyPr>
          <a:lstStyle/>
          <a:p>
            <a:pPr algn="ctr"/>
            <a:r>
              <a:rPr lang="en-US" dirty="0" smtClean="0">
                <a:solidFill>
                  <a:srgbClr val="FF0000"/>
                </a:solidFill>
                <a:latin typeface="Times New Roman" pitchFamily="18" charset="0"/>
                <a:cs typeface="Times New Roman" pitchFamily="18" charset="0"/>
              </a:rPr>
              <a:t>There is no doubt that knowing the English language, you will not perish, in whatever country of the world you are. </a:t>
            </a:r>
            <a:endParaRPr lang="ru-RU" dirty="0">
              <a:solidFill>
                <a:srgbClr val="FF0000"/>
              </a:solidFill>
              <a:latin typeface="Times New Roman" pitchFamily="18" charset="0"/>
              <a:cs typeface="Times New Roman" pitchFamily="18" charset="0"/>
            </a:endParaRPr>
          </a:p>
        </p:txBody>
      </p:sp>
      <p:sp>
        <p:nvSpPr>
          <p:cNvPr id="11" name="Прямоугольник 10"/>
          <p:cNvSpPr/>
          <p:nvPr/>
        </p:nvSpPr>
        <p:spPr>
          <a:xfrm>
            <a:off x="3929058" y="2143116"/>
            <a:ext cx="3571900" cy="1200329"/>
          </a:xfrm>
          <a:prstGeom prst="rect">
            <a:avLst/>
          </a:prstGeom>
        </p:spPr>
        <p:txBody>
          <a:bodyPr wrap="square">
            <a:spAutoFit/>
          </a:bodyPr>
          <a:lstStyle/>
          <a:p>
            <a:pPr algn="ctr"/>
            <a:r>
              <a:rPr lang="en-US" dirty="0" smtClean="0">
                <a:solidFill>
                  <a:schemeClr val="bg1"/>
                </a:solidFill>
                <a:latin typeface="Times New Roman" pitchFamily="18" charset="0"/>
                <a:cs typeface="Times New Roman" pitchFamily="18" charset="0"/>
              </a:rPr>
              <a:t>Therefore, if you suddenly get lost in a foreign country, you can easily ask for help from foreigners in English.</a:t>
            </a:r>
            <a:endParaRPr lang="ru-RU" dirty="0">
              <a:solidFill>
                <a:schemeClr val="bg1"/>
              </a:solidFill>
              <a:latin typeface="Times New Roman" pitchFamily="18" charset="0"/>
              <a:cs typeface="Times New Roman" pitchFamily="18" charset="0"/>
            </a:endParaRPr>
          </a:p>
        </p:txBody>
      </p:sp>
      <p:pic>
        <p:nvPicPr>
          <p:cNvPr id="13" name="Picture 2" descr="C:\Users\AVM\Desktop\Новая папка (4)\20180215_111709.jpg"/>
          <p:cNvPicPr>
            <a:picLocks noChangeAspect="1" noChangeArrowheads="1"/>
          </p:cNvPicPr>
          <p:nvPr/>
        </p:nvPicPr>
        <p:blipFill>
          <a:blip r:embed="rId3" cstate="print"/>
          <a:srcRect l="19769" t="19380" r="18241"/>
          <a:stretch>
            <a:fillRect/>
          </a:stretch>
        </p:blipFill>
        <p:spPr bwMode="auto">
          <a:xfrm>
            <a:off x="0" y="2928934"/>
            <a:ext cx="3131375" cy="2268535"/>
          </a:xfrm>
          <a:prstGeom prst="ellipse">
            <a:avLst/>
          </a:prstGeom>
          <a:ln>
            <a:noFill/>
          </a:ln>
          <a:effectLst>
            <a:softEdge rad="112500"/>
          </a:effectLst>
        </p:spPr>
      </p:pic>
      <p:sp>
        <p:nvSpPr>
          <p:cNvPr id="14" name="Прямоугольник 13"/>
          <p:cNvSpPr/>
          <p:nvPr/>
        </p:nvSpPr>
        <p:spPr>
          <a:xfrm>
            <a:off x="857224" y="4286256"/>
            <a:ext cx="2214546" cy="923330"/>
          </a:xfrm>
          <a:prstGeom prst="rect">
            <a:avLst/>
          </a:prstGeom>
        </p:spPr>
        <p:txBody>
          <a:bodyPr wrap="square">
            <a:spAutoFit/>
          </a:bodyPr>
          <a:lstStyle/>
          <a:p>
            <a:pPr algn="ctr"/>
            <a:r>
              <a:rPr lang="en-US" dirty="0" smtClean="0">
                <a:solidFill>
                  <a:schemeClr val="bg1"/>
                </a:solidFill>
                <a:latin typeface="Times New Roman" pitchFamily="18" charset="0"/>
                <a:cs typeface="Times New Roman" pitchFamily="18" charset="0"/>
              </a:rPr>
              <a:t>Practically in any country, English is one of the main.</a:t>
            </a:r>
            <a:endParaRPr lang="ru-RU" dirty="0">
              <a:solidFill>
                <a:schemeClr val="bg1"/>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srcRect l="17757" r="13302" b="43177"/>
          <a:stretch>
            <a:fillRect/>
          </a:stretch>
        </p:blipFill>
        <p:spPr bwMode="auto">
          <a:xfrm>
            <a:off x="5445902" y="0"/>
            <a:ext cx="3698098" cy="2286040"/>
          </a:xfrm>
          <a:prstGeom prst="rect">
            <a:avLst/>
          </a:prstGeom>
          <a:ln>
            <a:noFill/>
          </a:ln>
          <a:effectLst>
            <a:softEdge rad="112500"/>
          </a:effectLst>
        </p:spPr>
      </p:pic>
      <p:pic>
        <p:nvPicPr>
          <p:cNvPr id="16" name="Picture 3"/>
          <p:cNvPicPr>
            <a:picLocks noChangeAspect="1" noChangeArrowheads="1"/>
          </p:cNvPicPr>
          <p:nvPr/>
        </p:nvPicPr>
        <p:blipFill>
          <a:blip r:embed="rId5"/>
          <a:srcRect l="38485" t="17652" r="22772" b="37495"/>
          <a:stretch>
            <a:fillRect/>
          </a:stretch>
        </p:blipFill>
        <p:spPr bwMode="auto">
          <a:xfrm>
            <a:off x="6858016" y="4500546"/>
            <a:ext cx="2285984" cy="2357454"/>
          </a:xfrm>
          <a:prstGeom prst="ellipse">
            <a:avLst/>
          </a:prstGeom>
          <a:ln>
            <a:noFill/>
          </a:ln>
          <a:effectLst>
            <a:softEdge rad="112500"/>
          </a:effectLst>
        </p:spPr>
      </p:pic>
      <p:pic>
        <p:nvPicPr>
          <p:cNvPr id="18" name="Picture 4"/>
          <p:cNvPicPr>
            <a:picLocks noChangeAspect="1" noChangeArrowheads="1"/>
          </p:cNvPicPr>
          <p:nvPr/>
        </p:nvPicPr>
        <p:blipFill>
          <a:blip r:embed="rId6"/>
          <a:srcRect l="18432" t="10417" r="20536" b="24431"/>
          <a:stretch>
            <a:fillRect/>
          </a:stretch>
        </p:blipFill>
        <p:spPr bwMode="auto">
          <a:xfrm rot="21433931">
            <a:off x="3498978" y="4120241"/>
            <a:ext cx="2071702" cy="294871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aem.ru/sites/default/files/stati-izuchenie-angliiyskogo-iazika/ways-of-studying-of-language.jpg"/>
          <p:cNvPicPr>
            <a:picLocks noChangeAspect="1" noChangeArrowheads="1"/>
          </p:cNvPicPr>
          <p:nvPr/>
        </p:nvPicPr>
        <p:blipFill>
          <a:blip r:embed="rId2"/>
          <a:srcRect/>
          <a:stretch>
            <a:fillRect/>
          </a:stretch>
        </p:blipFill>
        <p:spPr bwMode="auto">
          <a:xfrm>
            <a:off x="2857488" y="0"/>
            <a:ext cx="6143668" cy="6643710"/>
          </a:xfrm>
          <a:prstGeom prst="rect">
            <a:avLst/>
          </a:prstGeom>
          <a:noFill/>
        </p:spPr>
      </p:pic>
      <p:sp>
        <p:nvSpPr>
          <p:cNvPr id="5" name="Прямоугольник 4"/>
          <p:cNvSpPr/>
          <p:nvPr/>
        </p:nvSpPr>
        <p:spPr>
          <a:xfrm>
            <a:off x="0" y="785794"/>
            <a:ext cx="2285984" cy="7858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Times New Roman" pitchFamily="18" charset="0"/>
                <a:cs typeface="Times New Roman" pitchFamily="18" charset="0"/>
              </a:rPr>
              <a:t>Significance for today.</a:t>
            </a:r>
            <a:endParaRPr lang="ru-RU" dirty="0">
              <a:latin typeface="Times New Roman" pitchFamily="18" charset="0"/>
              <a:cs typeface="Times New Roman" pitchFamily="18" charset="0"/>
            </a:endParaRPr>
          </a:p>
        </p:txBody>
      </p:sp>
      <p:sp>
        <p:nvSpPr>
          <p:cNvPr id="7" name="Прямоугольник 6"/>
          <p:cNvSpPr/>
          <p:nvPr/>
        </p:nvSpPr>
        <p:spPr>
          <a:xfrm>
            <a:off x="0" y="1785926"/>
            <a:ext cx="264317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Opens new perspectives.</a:t>
            </a:r>
            <a:endParaRPr lang="ru-RU" dirty="0">
              <a:latin typeface="Times New Roman" pitchFamily="18" charset="0"/>
              <a:cs typeface="Times New Roman" pitchFamily="18" charset="0"/>
            </a:endParaRPr>
          </a:p>
        </p:txBody>
      </p:sp>
      <p:sp>
        <p:nvSpPr>
          <p:cNvPr id="8" name="Прямоугольник 7"/>
          <p:cNvSpPr/>
          <p:nvPr/>
        </p:nvSpPr>
        <p:spPr>
          <a:xfrm>
            <a:off x="0" y="3857628"/>
            <a:ext cx="3428992" cy="7858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Times New Roman" pitchFamily="18" charset="0"/>
                <a:cs typeface="Times New Roman" pitchFamily="18" charset="0"/>
              </a:rPr>
              <a:t>New business opportunities.</a:t>
            </a:r>
            <a:endParaRPr lang="ru-RU" dirty="0">
              <a:latin typeface="Times New Roman" pitchFamily="18" charset="0"/>
              <a:cs typeface="Times New Roman" pitchFamily="18" charset="0"/>
            </a:endParaRPr>
          </a:p>
        </p:txBody>
      </p:sp>
      <p:sp>
        <p:nvSpPr>
          <p:cNvPr id="9" name="Прямоугольник 8"/>
          <p:cNvSpPr/>
          <p:nvPr/>
        </p:nvSpPr>
        <p:spPr>
          <a:xfrm>
            <a:off x="0" y="4857760"/>
            <a:ext cx="4429124" cy="8572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Times New Roman" pitchFamily="18" charset="0"/>
                <a:cs typeface="Times New Roman" pitchFamily="18" charset="0"/>
              </a:rPr>
              <a:t>The hardness is more comfortable traveling.</a:t>
            </a:r>
            <a:endParaRPr lang="ru-RU" dirty="0">
              <a:latin typeface="Times New Roman" pitchFamily="18" charset="0"/>
              <a:cs typeface="Times New Roman" pitchFamily="18" charset="0"/>
            </a:endParaRPr>
          </a:p>
        </p:txBody>
      </p:sp>
      <p:sp>
        <p:nvSpPr>
          <p:cNvPr id="10" name="Прямоугольник 9"/>
          <p:cNvSpPr/>
          <p:nvPr/>
        </p:nvSpPr>
        <p:spPr>
          <a:xfrm>
            <a:off x="0" y="2786058"/>
            <a:ext cx="3071802" cy="7858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Times New Roman" pitchFamily="18" charset="0"/>
                <a:cs typeface="Times New Roman" pitchFamily="18" charset="0"/>
              </a:rPr>
              <a:t>Access to new information.</a:t>
            </a:r>
            <a:endParaRPr lang="ru-RU" dirty="0">
              <a:latin typeface="Times New Roman" pitchFamily="18" charset="0"/>
              <a:cs typeface="Times New Roman" pitchFamily="18" charset="0"/>
            </a:endParaRPr>
          </a:p>
        </p:txBody>
      </p:sp>
      <p:sp>
        <p:nvSpPr>
          <p:cNvPr id="11" name="Прямоугольник 10"/>
          <p:cNvSpPr/>
          <p:nvPr/>
        </p:nvSpPr>
        <p:spPr>
          <a:xfrm>
            <a:off x="0" y="5929330"/>
            <a:ext cx="4929190" cy="7858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Times New Roman" pitchFamily="18" charset="0"/>
                <a:cs typeface="Times New Roman" pitchFamily="18" charset="0"/>
              </a:rPr>
              <a:t>Opportunity to make friends all over the world.</a:t>
            </a:r>
            <a:endParaRPr lang="ru-RU" dirty="0">
              <a:latin typeface="Times New Roman" pitchFamily="18" charset="0"/>
              <a:cs typeface="Times New Roman" pitchFamily="18" charset="0"/>
            </a:endParaRPr>
          </a:p>
        </p:txBody>
      </p:sp>
      <p:sp>
        <p:nvSpPr>
          <p:cNvPr id="12" name="Прямоугольник 11"/>
          <p:cNvSpPr/>
          <p:nvPr/>
        </p:nvSpPr>
        <p:spPr>
          <a:xfrm>
            <a:off x="428596" y="0"/>
            <a:ext cx="8286808" cy="5000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4000" dirty="0" smtClean="0"/>
              <a:t>I want to learn English because……</a:t>
            </a:r>
            <a:endParaRPr lang="ru-RU"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humbs.dreamstime.com/z/globalization-wordcloud-9500390.jpg"/>
          <p:cNvPicPr>
            <a:picLocks noChangeAspect="1" noChangeArrowheads="1"/>
          </p:cNvPicPr>
          <p:nvPr/>
        </p:nvPicPr>
        <p:blipFill>
          <a:blip r:embed="rId2"/>
          <a:srcRect b="13265"/>
          <a:stretch>
            <a:fillRect/>
          </a:stretch>
        </p:blipFill>
        <p:spPr bwMode="auto">
          <a:xfrm>
            <a:off x="0" y="3000372"/>
            <a:ext cx="9144000" cy="6072230"/>
          </a:xfrm>
          <a:prstGeom prst="rect">
            <a:avLst/>
          </a:prstGeom>
          <a:noFill/>
        </p:spPr>
      </p:pic>
      <p:pic>
        <p:nvPicPr>
          <p:cNvPr id="4100" name="Picture 4" descr="http://img.interia.pl/biznes/nimg/4/m/Usluga_nauczania_jezykow_6445862.jpg"/>
          <p:cNvPicPr>
            <a:picLocks noChangeAspect="1" noChangeArrowheads="1"/>
          </p:cNvPicPr>
          <p:nvPr/>
        </p:nvPicPr>
        <p:blipFill>
          <a:blip r:embed="rId3"/>
          <a:srcRect/>
          <a:stretch>
            <a:fillRect/>
          </a:stretch>
        </p:blipFill>
        <p:spPr bwMode="auto">
          <a:xfrm rot="19208884">
            <a:off x="-70761" y="2081119"/>
            <a:ext cx="5050059" cy="3393640"/>
          </a:xfrm>
          <a:prstGeom prst="ellipse">
            <a:avLst/>
          </a:prstGeom>
          <a:ln>
            <a:noFill/>
          </a:ln>
          <a:effectLst>
            <a:softEdge rad="112500"/>
          </a:effectLst>
        </p:spPr>
      </p:pic>
      <p:sp>
        <p:nvSpPr>
          <p:cNvPr id="4" name="Прямоугольник 3"/>
          <p:cNvSpPr/>
          <p:nvPr/>
        </p:nvSpPr>
        <p:spPr>
          <a:xfrm>
            <a:off x="5072066" y="285728"/>
            <a:ext cx="3714760"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000" i="1" dirty="0" smtClean="0">
                <a:solidFill>
                  <a:srgbClr val="002060"/>
                </a:solidFill>
              </a:rPr>
              <a:t>What does a Global Language mean? It means a common language for the world. Having such a status, the global language has to be of great importance, influencing all the domains of the human activity in the world. For example, English dominates every field such as the media, foreign language teaching, business, etc. English can be called an international language because of its simple and wide use already.</a:t>
            </a:r>
            <a:endParaRPr lang="en-US" sz="2000" i="1"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460</Words>
  <PresentationFormat>Экран (4:3)</PresentationFormat>
  <Paragraphs>54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AVM</dc:creator>
  <cp:lastModifiedBy>Ольга</cp:lastModifiedBy>
  <cp:revision>65</cp:revision>
  <dcterms:created xsi:type="dcterms:W3CDTF">2018-02-14T12:08:31Z</dcterms:created>
  <dcterms:modified xsi:type="dcterms:W3CDTF">2021-04-15T08:39:14Z</dcterms:modified>
</cp:coreProperties>
</file>