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93" r:id="rId2"/>
    <p:sldId id="294" r:id="rId3"/>
    <p:sldId id="295" r:id="rId4"/>
    <p:sldId id="29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000066"/>
    <a:srgbClr val="6600CC"/>
    <a:srgbClr val="0033CC"/>
    <a:srgbClr val="008000"/>
    <a:srgbClr val="FF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348" autoAdjust="0"/>
    <p:restoredTop sz="86575" autoAdjust="0"/>
  </p:normalViewPr>
  <p:slideViewPr>
    <p:cSldViewPr>
      <p:cViewPr varScale="1">
        <p:scale>
          <a:sx n="65" d="100"/>
          <a:sy n="65" d="100"/>
        </p:scale>
        <p:origin x="-6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1EBF-5506-4A6B-A1C8-79D535DDE69E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3C3E-CE35-4854-B24F-FF9271120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428B0-5895-435E-8588-07C7210DCDC8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FC73-BF3E-45AA-860E-CD8CD6E1C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3427-E1FB-4842-94C1-95217FACD57E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117D-B2CB-4873-BA08-563D59A37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D95F-69B2-487E-B389-91900D3E71DE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A5AF-6432-45E0-8D01-CD4DEF6E7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7256-E13D-4814-98ED-68BD92002395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924A-39D2-4CCA-AEBA-98CCCDD2C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58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7398D-7D0E-4F34-84F8-8DC0BA3F959A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9D5DFE-560B-4B95-AA32-E2793F241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37892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23850" y="188913"/>
            <a:ext cx="84248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МУНИЦИПАЛЬНОЕ  БЮДЖЕТНОЕ  ДОШКОЛЬНОЕ ОБРАЗОВАТЕЛЬНОЕ   </a:t>
            </a:r>
          </a:p>
          <a:p>
            <a:r>
              <a:rPr lang="ru-RU"/>
              <a:t> УЧРЕЖДЕНИЕ  ДЕТСКИЙ САД    КОМБИНИРОВАННОГО ВИДА № 27 </a:t>
            </a:r>
            <a:br>
              <a:rPr lang="ru-RU"/>
            </a:br>
            <a:r>
              <a:rPr lang="ru-RU"/>
              <a:t>ГОРОДА ЕЙСКА МУНИЦИПАЛЬНОГО ОБРАЗОВАНИЯ ЕЙСКИЙ РАЙОН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79388" y="1185863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rgbClr val="008000"/>
                </a:solidFill>
                <a:latin typeface="Times New Roman" pitchFamily="18" charset="0"/>
              </a:rPr>
              <a:t>Проект</a:t>
            </a:r>
          </a:p>
          <a:p>
            <a:pPr algn="ctr"/>
            <a:r>
              <a:rPr lang="ru-RU" sz="2800" i="1">
                <a:solidFill>
                  <a:srgbClr val="008000"/>
                </a:solidFill>
                <a:latin typeface="Times New Roman" pitchFamily="18" charset="0"/>
              </a:rPr>
              <a:t>по театрализованной деятельности в средней  группе </a:t>
            </a:r>
          </a:p>
          <a:p>
            <a:pPr algn="ctr"/>
            <a:endParaRPr lang="ru-RU" sz="2800" i="1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r>
              <a:rPr lang="ru-RU" sz="2800" i="1">
                <a:solidFill>
                  <a:srgbClr val="008000"/>
                </a:solidFill>
                <a:latin typeface="Times New Roman" pitchFamily="18" charset="0"/>
              </a:rPr>
              <a:t>«Книжка открывается – сказка начинается»</a:t>
            </a:r>
          </a:p>
          <a:p>
            <a:pPr algn="ctr"/>
            <a:endParaRPr lang="ru-RU" sz="2800" b="0" i="1">
              <a:solidFill>
                <a:srgbClr val="008000"/>
              </a:solidFill>
              <a:latin typeface="Times New Roman" pitchFamily="18" charset="0"/>
            </a:endParaRPr>
          </a:p>
          <a:p>
            <a:endParaRPr lang="ru-RU" b="0">
              <a:solidFill>
                <a:srgbClr val="008000"/>
              </a:solidFill>
            </a:endParaRPr>
          </a:p>
          <a:p>
            <a:endParaRPr lang="ru-RU" b="0"/>
          </a:p>
          <a:p>
            <a:endParaRPr lang="ru-RU" b="0"/>
          </a:p>
          <a:p>
            <a:endParaRPr lang="ru-RU" b="0"/>
          </a:p>
          <a:p>
            <a:endParaRPr lang="ru-RU" b="0"/>
          </a:p>
          <a:p>
            <a:endParaRPr lang="ru-RU" b="0"/>
          </a:p>
          <a:p>
            <a:r>
              <a:rPr lang="ru-RU"/>
              <a:t>Грушецкая Ирина Александровна – воспитатель.</a:t>
            </a:r>
          </a:p>
          <a:p>
            <a:endParaRPr lang="ru-RU" b="0"/>
          </a:p>
          <a:p>
            <a:endParaRPr lang="ru-RU"/>
          </a:p>
          <a:p>
            <a:pPr algn="ctr"/>
            <a:r>
              <a:rPr lang="ru-RU"/>
              <a:t>2021год.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74756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95288" y="1125538"/>
            <a:ext cx="777557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Ресурсное обеспечение</a:t>
            </a:r>
          </a:p>
          <a:p>
            <a:endParaRPr lang="ru-RU" sz="4000">
              <a:solidFill>
                <a:srgbClr val="FF0000"/>
              </a:solidFill>
            </a:endParaRPr>
          </a:p>
          <a:p>
            <a:endParaRPr lang="ru-RU"/>
          </a:p>
          <a:p>
            <a:pPr algn="ctr"/>
            <a:r>
              <a:rPr lang="ru-RU" sz="2000">
                <a:solidFill>
                  <a:srgbClr val="008000"/>
                </a:solidFill>
              </a:rPr>
              <a:t>Настольный театр, пальчиковый театр, элементы костюмов персонажей сказок, теремок, раскраски по мотивам сказок, дидактические игры, книги, сюжетные картинки, аудиосказки</a:t>
            </a:r>
            <a:r>
              <a:rPr lang="ru-RU">
                <a:solidFill>
                  <a:srgbClr val="008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75780" name="Picture 4" descr="hello_html_m5b1b1a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23850" y="260350"/>
            <a:ext cx="8496300" cy="433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/>
            <a:r>
              <a:rPr lang="ru-RU" sz="4000" i="1">
                <a:solidFill>
                  <a:srgbClr val="FF0000"/>
                </a:solidFill>
              </a:rPr>
              <a:t>Основная часть.</a:t>
            </a:r>
          </a:p>
          <a:p>
            <a:pPr indent="450850" algn="ctr"/>
            <a:endParaRPr lang="ru-RU" sz="4000" i="1">
              <a:solidFill>
                <a:srgbClr val="FF0000"/>
              </a:solidFill>
            </a:endParaRPr>
          </a:p>
          <a:p>
            <a:pPr indent="450850" algn="ctr"/>
            <a:r>
              <a:rPr lang="ru-RU" i="1">
                <a:solidFill>
                  <a:srgbClr val="0033CC"/>
                </a:solidFill>
              </a:rPr>
              <a:t>Работа с педагогами</a:t>
            </a:r>
            <a:r>
              <a:rPr lang="ru-RU" i="1"/>
              <a:t> –</a:t>
            </a:r>
            <a:r>
              <a:rPr lang="ru-RU"/>
              <a:t> помощь в использовании форм, методов и приемов по ознакомлению с художественной литературой.</a:t>
            </a:r>
          </a:p>
          <a:p>
            <a:pPr indent="450850" algn="ctr"/>
            <a:endParaRPr lang="ru-RU"/>
          </a:p>
          <a:p>
            <a:pPr indent="450850" algn="ctr"/>
            <a:r>
              <a:rPr lang="ru-RU" i="1">
                <a:solidFill>
                  <a:srgbClr val="0033CC"/>
                </a:solidFill>
              </a:rPr>
              <a:t>Работа с детьми </a:t>
            </a:r>
            <a:r>
              <a:rPr lang="ru-RU"/>
              <a:t>– включает в себя формирование у дошкольников речевых навыков, читательских умений и интересов как на предпосылку формирования грамотного читателя.</a:t>
            </a:r>
          </a:p>
          <a:p>
            <a:pPr indent="450850" algn="ctr"/>
            <a:endParaRPr lang="ru-RU"/>
          </a:p>
          <a:p>
            <a:pPr indent="450850" algn="ctr"/>
            <a:r>
              <a:rPr lang="ru-RU" i="1">
                <a:solidFill>
                  <a:srgbClr val="0033CC"/>
                </a:solidFill>
              </a:rPr>
              <a:t>Работа с родителями</a:t>
            </a:r>
            <a:r>
              <a:rPr lang="ru-RU" i="1"/>
              <a:t> </a:t>
            </a:r>
            <a:r>
              <a:rPr lang="ru-RU"/>
              <a:t>– родители постоянные участники всех мероприятий, проводимых в рамках литературного воспитания дошкольников.</a:t>
            </a:r>
          </a:p>
          <a:p>
            <a:pPr indent="450850" algn="ctr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78852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34250"/>
          </a:xfrm>
          <a:prstGeom prst="rect">
            <a:avLst/>
          </a:prstGeom>
          <a:noFill/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23850" y="534988"/>
            <a:ext cx="7993063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Реализации проекта</a:t>
            </a:r>
            <a:br>
              <a:rPr lang="ru-RU" sz="4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endParaRPr lang="ru-RU" sz="800"/>
          </a:p>
          <a:p>
            <a:pPr eaLnBrk="0" hangingPunct="0"/>
            <a: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1 этап (подготовительный):</a:t>
            </a:r>
            <a:b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-анкетирование родителей;</a:t>
            </a:r>
            <a:b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-определение темы, целей, задач, содержания проекта;</a:t>
            </a:r>
            <a:b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-обсуждение проекта с участниками, подготовка дидактического материала, выяснение возможностей, средств, необходимых для реализации проекта.</a:t>
            </a:r>
          </a:p>
          <a:p>
            <a:pPr eaLnBrk="0" hangingPunct="0"/>
            <a:endParaRPr lang="ru-RU">
              <a:solidFill>
                <a:srgbClr val="008000"/>
              </a:solidFill>
            </a:endParaRPr>
          </a:p>
          <a:p>
            <a:pPr eaLnBrk="0" hangingPunct="0"/>
            <a: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2 этап(основной): </a:t>
            </a:r>
            <a:endParaRPr lang="ru-RU">
              <a:solidFill>
                <a:srgbClr val="008000"/>
              </a:solidFill>
            </a:endParaRPr>
          </a:p>
          <a:p>
            <a:pPr eaLnBrk="0" hangingPunct="0"/>
            <a:r>
              <a:rPr lang="ru-RU">
                <a:solidFill>
                  <a:srgbClr val="008000"/>
                </a:solidFill>
                <a:cs typeface="Times New Roman" pitchFamily="18" charset="0"/>
              </a:rPr>
              <a:t> - реализация плана проекта с детьми, родителями, педагогами;</a:t>
            </a:r>
            <a:endParaRPr lang="ru-RU">
              <a:solidFill>
                <a:srgbClr val="008000"/>
              </a:solidFill>
            </a:endParaRPr>
          </a:p>
          <a:p>
            <a:pPr eaLnBrk="0" hangingPunct="0"/>
            <a:r>
              <a:rPr lang="ru-RU">
                <a:solidFill>
                  <a:srgbClr val="008000"/>
                </a:solidFill>
                <a:cs typeface="Times New Roman" pitchFamily="18" charset="0"/>
              </a:rPr>
              <a:t>  -рассматривание иллюстраций русских народных сказок;</a:t>
            </a:r>
            <a:endParaRPr lang="ru-RU">
              <a:solidFill>
                <a:srgbClr val="008000"/>
              </a:solidFill>
            </a:endParaRPr>
          </a:p>
          <a:p>
            <a:pPr eaLnBrk="0" hangingPunct="0"/>
            <a:r>
              <a:rPr lang="ru-RU">
                <a:solidFill>
                  <a:srgbClr val="008000"/>
                </a:solidFill>
                <a:cs typeface="Times New Roman" pitchFamily="18" charset="0"/>
              </a:rPr>
              <a:t>-чтение и рассказывания русских народных сказок, беседа по прочитанной сказке;</a:t>
            </a:r>
            <a:endParaRPr lang="ru-RU">
              <a:solidFill>
                <a:srgbClr val="008000"/>
              </a:solidFill>
            </a:endParaRPr>
          </a:p>
        </p:txBody>
      </p:sp>
      <p:graphicFrame>
        <p:nvGraphicFramePr>
          <p:cNvPr id="78863" name="Group 15"/>
          <p:cNvGraphicFramePr>
            <a:graphicFrameLocks noGrp="1"/>
          </p:cNvGraphicFramePr>
          <p:nvPr/>
        </p:nvGraphicFramePr>
        <p:xfrm>
          <a:off x="-3001963" y="3641725"/>
          <a:ext cx="230188" cy="395288"/>
        </p:xfrm>
        <a:graphic>
          <a:graphicData uri="http://schemas.openxmlformats.org/drawingml/2006/table">
            <a:tbl>
              <a:tblPr/>
              <a:tblGrid>
                <a:gridCol w="23018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2843213" y="4868863"/>
            <a:ext cx="4432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120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3 этап (заключительный):</a:t>
            </a:r>
            <a:b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-повторный опрос детей и анкетирование родителей;</a:t>
            </a:r>
            <a:b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-анализ полученных результатов. </a:t>
            </a:r>
            <a:endParaRPr lang="ru-RU">
              <a:solidFill>
                <a:srgbClr val="008000"/>
              </a:solidFill>
            </a:endParaRPr>
          </a:p>
          <a:p>
            <a:pPr eaLnBrk="0" hangingPunct="0"/>
            <a:endParaRPr lang="ru-RU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79876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95288" y="66675"/>
            <a:ext cx="79216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4000">
                <a:solidFill>
                  <a:srgbClr val="FF0000"/>
                </a:solidFill>
              </a:rPr>
              <a:t>Ожидаемые результаты: </a:t>
            </a:r>
            <a:br>
              <a:rPr lang="ru-RU" sz="4000">
                <a:solidFill>
                  <a:srgbClr val="FF0000"/>
                </a:solidFill>
              </a:rPr>
            </a:br>
            <a:endParaRPr lang="ru-RU" sz="4000">
              <a:solidFill>
                <a:srgbClr val="0033CC"/>
              </a:solidFill>
            </a:endParaRPr>
          </a:p>
          <a:p>
            <a:pPr marL="342900" indent="-342900" algn="ctr">
              <a:buFontTx/>
              <a:buAutoNum type="arabicPeriod"/>
            </a:pPr>
            <a:r>
              <a:rPr lang="ru-RU">
                <a:solidFill>
                  <a:srgbClr val="0033CC"/>
                </a:solidFill>
              </a:rPr>
              <a:t>Дети познакомятся с русскими народными сказками. </a:t>
            </a:r>
          </a:p>
          <a:p>
            <a:pPr marL="342900" indent="-342900" algn="ctr">
              <a:buFontTx/>
              <a:buAutoNum type="arabicPeriod"/>
            </a:pPr>
            <a:r>
              <a:rPr lang="ru-RU">
                <a:solidFill>
                  <a:srgbClr val="0033CC"/>
                </a:solidFill>
              </a:rPr>
              <a:t/>
            </a:r>
            <a:br>
              <a:rPr lang="ru-RU">
                <a:solidFill>
                  <a:srgbClr val="0033CC"/>
                </a:solidFill>
              </a:rPr>
            </a:br>
            <a:r>
              <a:rPr lang="ru-RU">
                <a:solidFill>
                  <a:srgbClr val="0033CC"/>
                </a:solidFill>
              </a:rPr>
              <a:t>2. У детей повысится интерес к рассказыванию сказок, рассматриванию иллюстраций. </a:t>
            </a:r>
            <a:br>
              <a:rPr lang="ru-RU">
                <a:solidFill>
                  <a:srgbClr val="0033CC"/>
                </a:solidFill>
              </a:rPr>
            </a:br>
            <a:endParaRPr lang="ru-RU">
              <a:solidFill>
                <a:srgbClr val="0033CC"/>
              </a:solidFill>
            </a:endParaRPr>
          </a:p>
          <a:p>
            <a:pPr marL="342900" indent="-342900" algn="ctr">
              <a:buFontTx/>
              <a:buAutoNum type="arabicPeriod"/>
            </a:pPr>
            <a:r>
              <a:rPr lang="ru-RU">
                <a:solidFill>
                  <a:srgbClr val="0033CC"/>
                </a:solidFill>
              </a:rPr>
              <a:t>3. Через имитацию образа героев сказок дети научатся различать </a:t>
            </a:r>
            <a:br>
              <a:rPr lang="ru-RU">
                <a:solidFill>
                  <a:srgbClr val="0033CC"/>
                </a:solidFill>
              </a:rPr>
            </a:br>
            <a:r>
              <a:rPr lang="ru-RU">
                <a:solidFill>
                  <a:srgbClr val="0033CC"/>
                </a:solidFill>
              </a:rPr>
              <a:t>добро и зло; характеризовать поступки, поведение; выражать </a:t>
            </a:r>
            <a:br>
              <a:rPr lang="ru-RU">
                <a:solidFill>
                  <a:srgbClr val="0033CC"/>
                </a:solidFill>
              </a:rPr>
            </a:br>
            <a:r>
              <a:rPr lang="ru-RU">
                <a:solidFill>
                  <a:srgbClr val="0033CC"/>
                </a:solidFill>
              </a:rPr>
              <a:t>эмоции и понимать чувства других. </a:t>
            </a:r>
            <a:br>
              <a:rPr lang="ru-RU">
                <a:solidFill>
                  <a:srgbClr val="0033CC"/>
                </a:solidFill>
              </a:rPr>
            </a:br>
            <a:endParaRPr lang="ru-RU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81924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50825" y="333375"/>
            <a:ext cx="7775575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Заключение:</a:t>
            </a:r>
          </a:p>
          <a:p>
            <a:pPr algn="ctr"/>
            <a:r>
              <a:rPr lang="ru-RU">
                <a:solidFill>
                  <a:srgbClr val="008000"/>
                </a:solidFill>
              </a:rPr>
              <a:t>Детям была интересна и близка тематика проекта, поэтому дети с удовольствием принимали участие во всех мероприятиях; любят слушать сказки в исполнении педагога; с удовольствием рассматривают иллюстрации в книгах. В самостоятельной игровой деятельности разыгрывают знакомые сказки с помощью игрушек, различных видов театра. Дети стали дружнее; чаще приходят друг другу на помощь.</a:t>
            </a:r>
          </a:p>
          <a:p>
            <a:pPr algn="ctr"/>
            <a:endParaRPr lang="ru-RU">
              <a:solidFill>
                <a:srgbClr val="008000"/>
              </a:solidFill>
            </a:endParaRPr>
          </a:p>
          <a:p>
            <a:pPr algn="ctr"/>
            <a:endParaRPr lang="ru-RU">
              <a:solidFill>
                <a:srgbClr val="008000"/>
              </a:solidFill>
            </a:endParaRPr>
          </a:p>
          <a:p>
            <a:pPr algn="ctr"/>
            <a:endParaRPr lang="ru-RU">
              <a:solidFill>
                <a:srgbClr val="008000"/>
              </a:solidFill>
            </a:endParaRPr>
          </a:p>
          <a:p>
            <a:pPr algn="ctr"/>
            <a:r>
              <a:rPr lang="ru-RU">
                <a:solidFill>
                  <a:srgbClr val="008000"/>
                </a:solidFill>
              </a:rPr>
              <a:t>Таким образом, проделанная в ходе проекта работа, дала положительный результат не только в познавательном, речевом, но и в социальном развитии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829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82948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23850" y="692150"/>
            <a:ext cx="7524750" cy="433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СПИСОК  ЛИТЕРАТУРЫ</a:t>
            </a:r>
          </a:p>
          <a:p>
            <a:pPr algn="ctr"/>
            <a:endParaRPr lang="ru-RU" sz="4000">
              <a:solidFill>
                <a:srgbClr val="FF0000"/>
              </a:solidFill>
            </a:endParaRPr>
          </a:p>
          <a:p>
            <a:r>
              <a:rPr lang="ru-RU"/>
              <a:t>1. Савельева Ю.А. Особенности восприятия детьми дошкольного возраста   произведений художественной литературы. Дошкольное воспитание № 7, 2015 г.</a:t>
            </a:r>
          </a:p>
          <a:p>
            <a:r>
              <a:rPr lang="ru-RU"/>
              <a:t>2. Йерк С., Марквардт П. Театрализованные игры с детьми от 2 лет, 2016г</a:t>
            </a:r>
          </a:p>
          <a:p>
            <a:r>
              <a:rPr lang="ru-RU"/>
              <a:t>3. Кондрашова, Н. В. Нравственно–духовное воспитание дошкольников посредством народных сказок/ Н. В. </a:t>
            </a:r>
          </a:p>
          <a:p>
            <a:r>
              <a:rPr lang="ru-RU"/>
              <a:t>4. Кондрашова, М. О. Шорчева // Концепт. – 2015г.</a:t>
            </a:r>
          </a:p>
          <a:p>
            <a:r>
              <a:rPr lang="ru-RU"/>
              <a:t>Журнал «Дошкольное воспитание» 2015г. </a:t>
            </a:r>
          </a:p>
          <a:p>
            <a:r>
              <a:rPr lang="ru-RU"/>
              <a:t>5. Шарыгина Т.А. «Вежливые сказки» 2017г.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839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83972" name="Picture 4" descr="img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39940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9388" y="438150"/>
            <a:ext cx="8424862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400" i="1">
                <a:solidFill>
                  <a:srgbClr val="FF0000"/>
                </a:solidFill>
                <a:latin typeface="Times New Roman" pitchFamily="18" charset="0"/>
              </a:rPr>
              <a:t>Краткая характеристика проекта.</a:t>
            </a:r>
          </a:p>
          <a:p>
            <a:pPr algn="ctr"/>
            <a:r>
              <a:rPr lang="ru-RU">
                <a:solidFill>
                  <a:srgbClr val="0033CC"/>
                </a:solidFill>
              </a:rPr>
              <a:t>Сказка - необходимый элемент духовной жизни ребёнка.</a:t>
            </a:r>
          </a:p>
          <a:p>
            <a:pPr algn="ctr"/>
            <a:r>
              <a:rPr lang="ru-RU">
                <a:solidFill>
                  <a:srgbClr val="0033CC"/>
                </a:solidFill>
              </a:rPr>
              <a:t>Входя в мир чудес и волшебства, ребёнок погружается в глубин своей</a:t>
            </a:r>
          </a:p>
          <a:p>
            <a:pPr algn="ctr"/>
            <a:r>
              <a:rPr lang="ru-RU">
                <a:solidFill>
                  <a:srgbClr val="0033CC"/>
                </a:solidFill>
              </a:rPr>
              <a:t>души. Русские народные сказки, вводят  детей в круг необыкновенных событий, превращений, происходящих с их героями, выражают глубокие моральные идеи. </a:t>
            </a:r>
          </a:p>
          <a:p>
            <a:pPr algn="ctr"/>
            <a:r>
              <a:rPr lang="ru-RU">
                <a:solidFill>
                  <a:srgbClr val="0033CC"/>
                </a:solidFill>
              </a:rPr>
              <a:t>Они учат доброму отношению к людям, показывают высокие чувства и стремления. Встреча детей с героями сказок не оставит их равнодушными. </a:t>
            </a:r>
          </a:p>
          <a:p>
            <a:pPr algn="ctr"/>
            <a:r>
              <a:rPr lang="ru-RU">
                <a:solidFill>
                  <a:srgbClr val="0033CC"/>
                </a:solidFill>
              </a:rPr>
              <a:t>Желание помочь попавшему в беду герою, разобраться в сказочной ситуации – всё это стимулирует умственную деятельность ребёнка, развивает интерес к предмету. В результате сопереживания у ребёнка появляются не только новые знания, но и самое главное - новое эмоциональное отношение к окружающему: к людям, предметам, явлениям. </a:t>
            </a:r>
          </a:p>
          <a:p>
            <a:pPr algn="ctr"/>
            <a:endParaRPr lang="ru-RU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40964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258888" y="188913"/>
            <a:ext cx="6405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Times New Roman" pitchFamily="18" charset="0"/>
              </a:rPr>
              <a:t>Пояснительная записка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23850" y="823913"/>
            <a:ext cx="86407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rgbClr val="008000"/>
                </a:solidFill>
              </a:rPr>
              <a:t>Вид проекта: творческий, познавательно - игровой.</a:t>
            </a:r>
          </a:p>
          <a:p>
            <a:pPr algn="ctr"/>
            <a:endParaRPr lang="ru-RU" sz="1600">
              <a:solidFill>
                <a:srgbClr val="008000"/>
              </a:solidFill>
            </a:endParaRPr>
          </a:p>
          <a:p>
            <a:pPr algn="ctr"/>
            <a:r>
              <a:rPr lang="ru-RU" sz="1600">
                <a:solidFill>
                  <a:srgbClr val="008000"/>
                </a:solidFill>
              </a:rPr>
              <a:t>Участники проекта: дети  средней группы, родители воспитанников, педагоги группы.</a:t>
            </a:r>
          </a:p>
          <a:p>
            <a:pPr algn="ctr"/>
            <a:endParaRPr lang="ru-RU" sz="1600">
              <a:solidFill>
                <a:srgbClr val="008000"/>
              </a:solidFill>
            </a:endParaRPr>
          </a:p>
          <a:p>
            <a:pPr algn="ctr"/>
            <a:r>
              <a:rPr lang="ru-RU" sz="1600">
                <a:solidFill>
                  <a:srgbClr val="008000"/>
                </a:solidFill>
              </a:rPr>
              <a:t>Продолжительность проекта: краткосрочный проект проведённый в средней группе направлен на развитие интереса детей к книгам, обогащение познавательного опыта, развитие творческих способностей детей, развитие коммуникативных навыков. </a:t>
            </a:r>
          </a:p>
          <a:p>
            <a:pPr algn="ctr"/>
            <a:endParaRPr lang="ru-RU" sz="1600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r>
              <a:rPr lang="ru-RU" sz="1600">
                <a:solidFill>
                  <a:srgbClr val="008000"/>
                </a:solidFill>
                <a:latin typeface="Times New Roman" pitchFamily="18" charset="0"/>
              </a:rPr>
              <a:t>Образовательный процесс в ДОУ предполагает разработку содержания, средств, методов образовательной деятельности и обеспечивает каждому ребенку возможность удовлетворять свои потребности в развитии, развивать свои потенциальные способности.  </a:t>
            </a:r>
          </a:p>
          <a:p>
            <a:pPr algn="ctr"/>
            <a:r>
              <a:rPr lang="ru-RU" sz="1600">
                <a:solidFill>
                  <a:srgbClr val="008000"/>
                </a:solidFill>
                <a:latin typeface="Times New Roman" pitchFamily="18" charset="0"/>
              </a:rPr>
              <a:t>Приобщения детей к художественной литературе рассматриваются в двух образовательных областей: «Речевое развитие» и «Художественно – эстетическое развитие». Учитывая это – работа велась в следующих направлениях:</a:t>
            </a:r>
          </a:p>
          <a:p>
            <a:pPr algn="ctr"/>
            <a:r>
              <a:rPr lang="ru-RU" sz="1600">
                <a:solidFill>
                  <a:srgbClr val="008000"/>
                </a:solidFill>
                <a:latin typeface="Times New Roman" pitchFamily="18" charset="0"/>
              </a:rPr>
              <a:t>- организация сотрудничества детей и взрослых в процессе ознакомления с художественной литературой, создание атмосферы доверия, поддержки детской инициативы и активности ребенка;</a:t>
            </a:r>
          </a:p>
          <a:p>
            <a:pPr algn="ctr"/>
            <a:r>
              <a:rPr lang="ru-RU" sz="1600">
                <a:solidFill>
                  <a:srgbClr val="008000"/>
                </a:solidFill>
                <a:latin typeface="Times New Roman" pitchFamily="18" charset="0"/>
              </a:rPr>
              <a:t>- создание условий для развития у воспитанников речи, любознательности, воображения, желания изучать и исследовать окружающий мир.</a:t>
            </a:r>
          </a:p>
          <a:p>
            <a:pPr algn="ctr"/>
            <a:r>
              <a:rPr lang="ru-RU" sz="1600">
                <a:solidFill>
                  <a:srgbClr val="008000"/>
                </a:solidFill>
                <a:latin typeface="Times New Roman" pitchFamily="18" charset="0"/>
              </a:rPr>
              <a:t>-реализация самостоятельной творческой деятельности детей.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64516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23850" y="692150"/>
            <a:ext cx="813593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Вид проекта:</a:t>
            </a:r>
            <a:r>
              <a:rPr lang="ru-RU"/>
              <a:t> </a:t>
            </a:r>
            <a:r>
              <a:rPr lang="ru-RU">
                <a:solidFill>
                  <a:srgbClr val="6600CC"/>
                </a:solidFill>
              </a:rPr>
              <a:t>творческий, познавательно - игровой.</a:t>
            </a:r>
          </a:p>
          <a:p>
            <a:endParaRPr lang="ru-RU">
              <a:solidFill>
                <a:srgbClr val="6600CC"/>
              </a:solidFill>
            </a:endParaRPr>
          </a:p>
          <a:p>
            <a:endParaRPr lang="ru-RU">
              <a:solidFill>
                <a:srgbClr val="6600CC"/>
              </a:solidFill>
            </a:endParaRPr>
          </a:p>
          <a:p>
            <a:endParaRPr lang="ru-RU">
              <a:solidFill>
                <a:srgbClr val="6600CC"/>
              </a:solidFill>
            </a:endParaRPr>
          </a:p>
          <a:p>
            <a:r>
              <a:rPr lang="ru-RU">
                <a:solidFill>
                  <a:srgbClr val="FF0000"/>
                </a:solidFill>
              </a:rPr>
              <a:t>Участники проекта:</a:t>
            </a:r>
            <a:r>
              <a:rPr lang="ru-RU"/>
              <a:t> </a:t>
            </a:r>
            <a:r>
              <a:rPr lang="ru-RU">
                <a:solidFill>
                  <a:srgbClr val="6600CC"/>
                </a:solidFill>
              </a:rPr>
              <a:t>дети  средней группы, родители воспитанников, педагоги группы.</a:t>
            </a:r>
          </a:p>
          <a:p>
            <a:endParaRPr lang="ru-RU">
              <a:solidFill>
                <a:srgbClr val="6600CC"/>
              </a:solidFill>
            </a:endParaRPr>
          </a:p>
          <a:p>
            <a:endParaRPr lang="ru-RU">
              <a:solidFill>
                <a:srgbClr val="6600CC"/>
              </a:solidFill>
            </a:endParaRPr>
          </a:p>
          <a:p>
            <a:endParaRPr lang="ru-RU">
              <a:solidFill>
                <a:srgbClr val="6600CC"/>
              </a:solidFill>
            </a:endParaRPr>
          </a:p>
          <a:p>
            <a:r>
              <a:rPr lang="ru-RU">
                <a:solidFill>
                  <a:srgbClr val="FF0000"/>
                </a:solidFill>
              </a:rPr>
              <a:t>Продолжительность проекта: </a:t>
            </a:r>
            <a:r>
              <a:rPr lang="ru-RU">
                <a:solidFill>
                  <a:srgbClr val="6600CC"/>
                </a:solidFill>
              </a:rPr>
              <a:t>краткосрочный проект  проведённый в средней группе направлен на развитие интереса детей к книгам, обогащение познавательного опыта, развитие творческих способностей детей, развитие коммуникативных навыков.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68612" name="Picture 4" descr="hello_html_m5b1b1a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50825" y="68263"/>
            <a:ext cx="8713788" cy="405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/>
            <a:r>
              <a:rPr lang="ru-RU" sz="4000">
                <a:solidFill>
                  <a:srgbClr val="FF0000"/>
                </a:solidFill>
              </a:rPr>
              <a:t>Организация  образовательного  процесса.</a:t>
            </a:r>
          </a:p>
          <a:p>
            <a:pPr indent="450850"/>
            <a:r>
              <a:rPr lang="ru-RU"/>
              <a:t>Образовательный процесс в ДОУ предполагает разработку содержания, средств, методов образовательной деятельности и обеспечивает каждому ребенку возможность удовлетворять свои потребности в развитии, развивать свои потенциальные способности.  </a:t>
            </a:r>
          </a:p>
          <a:p>
            <a:pPr indent="450850"/>
            <a:r>
              <a:rPr lang="ru-RU"/>
              <a:t>Учитывая это – работа велась в следующих направлениях:</a:t>
            </a:r>
          </a:p>
          <a:p>
            <a:pPr indent="450850">
              <a:buFontTx/>
              <a:buChar char="-"/>
            </a:pPr>
            <a:r>
              <a:rPr lang="ru-RU"/>
              <a:t>организация сотрудничества детей и взрослых в процессе ознакомления с художественной литературой</a:t>
            </a:r>
          </a:p>
          <a:p>
            <a:pPr indent="450850"/>
            <a:r>
              <a:rPr lang="ru-RU"/>
              <a:t>- создание условий для развития у воспитанников речи, любознательности, воображения</a:t>
            </a:r>
          </a:p>
          <a:p>
            <a:pPr indent="450850"/>
            <a:r>
              <a:rPr lang="ru-RU"/>
              <a:t>-реализация самостоятельной творческой деятельности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70660" name="Picture 4" descr="hello_html_m5b1b1a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23850" y="541338"/>
            <a:ext cx="8569325" cy="3662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/>
            <a:r>
              <a:rPr lang="ru-RU">
                <a:solidFill>
                  <a:srgbClr val="FF0000"/>
                </a:solidFill>
              </a:rPr>
              <a:t>Цель:</a:t>
            </a:r>
            <a:r>
              <a:rPr lang="ru-RU"/>
              <a:t> </a:t>
            </a:r>
            <a:r>
              <a:rPr lang="ru-RU">
                <a:solidFill>
                  <a:srgbClr val="6600CC"/>
                </a:solidFill>
              </a:rPr>
              <a:t>Заложить основу литературного развития дошкольников, становления в них будущих читателей через решение следующих задач.</a:t>
            </a:r>
          </a:p>
          <a:p>
            <a:pPr indent="450850" algn="ctr"/>
            <a:endParaRPr lang="ru-RU">
              <a:solidFill>
                <a:srgbClr val="6600CC"/>
              </a:solidFill>
            </a:endParaRPr>
          </a:p>
          <a:p>
            <a:pPr indent="450850" algn="ctr"/>
            <a:r>
              <a:rPr lang="ru-RU">
                <a:solidFill>
                  <a:srgbClr val="FF0000"/>
                </a:solidFill>
              </a:rPr>
              <a:t>Задачи:</a:t>
            </a:r>
          </a:p>
          <a:p>
            <a:pPr indent="450850" algn="ctr"/>
            <a:endParaRPr lang="ru-RU">
              <a:solidFill>
                <a:srgbClr val="FF0000"/>
              </a:solidFill>
            </a:endParaRPr>
          </a:p>
          <a:p>
            <a:pPr indent="450850">
              <a:buFontTx/>
              <a:buAutoNum type="arabicPeriod"/>
            </a:pPr>
            <a:r>
              <a:rPr lang="ru-RU">
                <a:solidFill>
                  <a:srgbClr val="6600CC"/>
                </a:solidFill>
              </a:rPr>
              <a:t>Знакомить детей с книжной культурой, детской литературой, понимание на слух текстов различных жанров детской литературы.</a:t>
            </a:r>
          </a:p>
          <a:p>
            <a:pPr indent="450850"/>
            <a:endParaRPr lang="ru-RU">
              <a:solidFill>
                <a:srgbClr val="6600CC"/>
              </a:solidFill>
            </a:endParaRPr>
          </a:p>
          <a:p>
            <a:pPr indent="450850">
              <a:buFontTx/>
              <a:buAutoNum type="arabicPeriod" startAt="2"/>
            </a:pPr>
            <a:r>
              <a:rPr lang="ru-RU">
                <a:solidFill>
                  <a:srgbClr val="6600CC"/>
                </a:solidFill>
              </a:rPr>
              <a:t>Формировать элементарные представления о видах художественной литературы и фольклора (как искусства).</a:t>
            </a:r>
          </a:p>
          <a:p>
            <a:pPr indent="450850">
              <a:buFontTx/>
              <a:buAutoNum type="arabicPeriod" startAt="2"/>
            </a:pPr>
            <a:endParaRPr lang="ru-RU">
              <a:solidFill>
                <a:srgbClr val="6600CC"/>
              </a:solidFill>
            </a:endParaRPr>
          </a:p>
          <a:p>
            <a:pPr indent="450850"/>
            <a:r>
              <a:rPr lang="ru-RU">
                <a:solidFill>
                  <a:srgbClr val="6600CC"/>
                </a:solidFill>
              </a:rPr>
              <a:t>3. Воспитывать потребность общения с книгой, культуру чтения, </a:t>
            </a:r>
          </a:p>
          <a:p>
            <a:pPr indent="450850"/>
            <a:r>
              <a:rPr lang="ru-RU">
                <a:solidFill>
                  <a:srgbClr val="6600CC"/>
                </a:solidFill>
              </a:rPr>
              <a:t>бережное отношение к книге.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71684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50825" y="469900"/>
            <a:ext cx="7489825" cy="427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Актуальность проекта.</a:t>
            </a:r>
          </a:p>
          <a:p>
            <a:r>
              <a:rPr lang="ru-RU"/>
              <a:t>Заключается в приобщении ребенка к книге, к чтению, что дает возможность заложить базовую основу по приобщению дошкольников к книжной культуре.</a:t>
            </a:r>
          </a:p>
          <a:p>
            <a:r>
              <a:rPr lang="ru-RU"/>
              <a:t>    Не для кого не секрет, что проблема приобщения ребенка к чтению в современном обществе требует повышенного внимания. Как известно, современные дети все чаще проводят большую часть своего времени у телевизора и компьютера и все реже читают книги. Во всем мире интерес к традиционной книге постепенно угасает. Учитывая это, задачи педагогов и родителей – оказать помощь детям в правильном выборе источников информации, а также повышать среди подрастающего поколения престиж чтения и статус «читающего человека».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72708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755650" y="214313"/>
            <a:ext cx="74898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/>
            <a:endParaRPr lang="ru-RU">
              <a:solidFill>
                <a:srgbClr val="FF0000"/>
              </a:solidFill>
            </a:endParaRPr>
          </a:p>
          <a:p>
            <a:pPr indent="450850" algn="ctr"/>
            <a:r>
              <a:rPr lang="ru-RU">
                <a:solidFill>
                  <a:srgbClr val="FF0000"/>
                </a:solidFill>
              </a:rPr>
              <a:t>Новизна проекта</a:t>
            </a:r>
            <a:r>
              <a:rPr lang="ru-RU"/>
              <a:t> состоит в использовании различных видов совместной творческой деятельности детей и взрослых.</a:t>
            </a:r>
          </a:p>
          <a:p>
            <a:pPr indent="450850" algn="ctr"/>
            <a:r>
              <a:rPr lang="ru-RU"/>
              <a:t/>
            </a:r>
            <a:br>
              <a:rPr lang="ru-RU"/>
            </a:br>
            <a:r>
              <a:rPr lang="ru-RU">
                <a:solidFill>
                  <a:srgbClr val="FF0000"/>
                </a:solidFill>
              </a:rPr>
              <a:t>Формы и методы</a:t>
            </a:r>
            <a:r>
              <a:rPr lang="ru-RU"/>
              <a:t> </a:t>
            </a:r>
          </a:p>
          <a:p>
            <a:pPr indent="450850" algn="ctr"/>
            <a:endParaRPr lang="ru-RU"/>
          </a:p>
          <a:p>
            <a:pPr indent="450850"/>
            <a:r>
              <a:rPr lang="ru-RU"/>
              <a:t>Подбор современных форм, приемов и методов литературного воспитания дошкольников основывался на принципах воспитания «грамотного читателя».</a:t>
            </a:r>
          </a:p>
          <a:p>
            <a:pPr indent="450850"/>
            <a:r>
              <a:rPr lang="ru-RU"/>
              <a:t>В своей работе с детьми используем критерии,  которые  необходимо учитывать: </a:t>
            </a:r>
          </a:p>
          <a:p>
            <a:pPr indent="450850"/>
            <a:endParaRPr lang="ru-RU"/>
          </a:p>
          <a:p>
            <a:pPr indent="450850">
              <a:buFontTx/>
              <a:buAutoNum type="arabicPeriod"/>
            </a:pPr>
            <a:r>
              <a:rPr lang="ru-RU"/>
              <a:t>идейная направленность книги. </a:t>
            </a:r>
          </a:p>
          <a:p>
            <a:pPr indent="450850">
              <a:buFontTx/>
              <a:buAutoNum type="arabicPeriod"/>
            </a:pPr>
            <a:endParaRPr lang="ru-RU"/>
          </a:p>
          <a:p>
            <a:pPr indent="450850"/>
            <a:r>
              <a:rPr lang="ru-RU"/>
              <a:t>2. высокое художественное мастерство, литературная </a:t>
            </a:r>
          </a:p>
          <a:p>
            <a:pPr indent="450850"/>
            <a:r>
              <a:rPr lang="ru-RU"/>
              <a:t>ценность. </a:t>
            </a:r>
          </a:p>
          <a:p>
            <a:pPr indent="450850"/>
            <a:endParaRPr lang="ru-RU"/>
          </a:p>
          <a:p>
            <a:pPr indent="450850"/>
            <a:r>
              <a:rPr lang="ru-RU"/>
              <a:t>3. доступность литературного произведения, соответствие </a:t>
            </a:r>
          </a:p>
          <a:p>
            <a:pPr indent="450850"/>
            <a:r>
              <a:rPr lang="ru-RU"/>
              <a:t>возрастным и психическим особенностям детей. </a:t>
            </a:r>
          </a:p>
          <a:p>
            <a:pPr indent="450850"/>
            <a:endParaRPr lang="ru-RU"/>
          </a:p>
          <a:p>
            <a:pPr indent="450850"/>
            <a:r>
              <a:rPr lang="ru-RU"/>
              <a:t>4. сюжетная занимательность.</a:t>
            </a:r>
          </a:p>
          <a:p>
            <a:pPr indent="450850"/>
            <a:endParaRPr lang="ru-RU"/>
          </a:p>
          <a:p>
            <a:pPr indent="450850"/>
            <a:r>
              <a:rPr lang="ru-RU"/>
              <a:t>5.  конкретные педагогические задачи.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73732" name="Picture 4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68313" y="304800"/>
            <a:ext cx="7777162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</a:rPr>
              <a:t>Технологическое описание опыта:</a:t>
            </a:r>
          </a:p>
          <a:p>
            <a:pPr algn="ctr"/>
            <a:r>
              <a:rPr lang="ru-RU"/>
              <a:t>Определившись с формой работы, я поставила цель и сформулировала задачи.   </a:t>
            </a:r>
          </a:p>
          <a:p>
            <a:pPr algn="ctr"/>
            <a:r>
              <a:rPr lang="ru-RU"/>
              <a:t> </a:t>
            </a:r>
          </a:p>
          <a:p>
            <a:pPr algn="ctr"/>
            <a:r>
              <a:rPr lang="ru-RU">
                <a:solidFill>
                  <a:srgbClr val="FF0000"/>
                </a:solidFill>
              </a:rPr>
              <a:t>Прогнозируемый результат</a:t>
            </a:r>
          </a:p>
          <a:p>
            <a:pPr algn="ctr"/>
            <a:r>
              <a:rPr lang="ru-RU" i="1">
                <a:solidFill>
                  <a:srgbClr val="FF0000"/>
                </a:solidFill>
              </a:rPr>
              <a:t>Компетенции:</a:t>
            </a:r>
            <a:endParaRPr lang="ru-RU">
              <a:solidFill>
                <a:srgbClr val="FF0000"/>
              </a:solidFill>
            </a:endParaRPr>
          </a:p>
          <a:p>
            <a:pPr algn="ctr">
              <a:buFontTx/>
              <a:buChar char="-"/>
            </a:pPr>
            <a:r>
              <a:rPr lang="ru-RU"/>
              <a:t>Воспитанники знают и хорошо ориентируются в художественной литературе</a:t>
            </a:r>
          </a:p>
          <a:p>
            <a:pPr algn="ctr"/>
            <a:r>
              <a:rPr lang="ru-RU"/>
              <a:t>- владеют расширенным словарным запасом;</a:t>
            </a:r>
          </a:p>
          <a:p>
            <a:pPr algn="ctr"/>
            <a:r>
              <a:rPr lang="ru-RU"/>
              <a:t>- владеют навыками продуктивной деятельности;</a:t>
            </a:r>
          </a:p>
          <a:p>
            <a:pPr algn="ctr">
              <a:buFontTx/>
              <a:buChar char="-"/>
            </a:pPr>
            <a:r>
              <a:rPr lang="ru-RU"/>
              <a:t>владеют выразительными способами общения.</a:t>
            </a:r>
          </a:p>
          <a:p>
            <a:pPr algn="ctr">
              <a:buFontTx/>
              <a:buChar char="-"/>
            </a:pPr>
            <a:endParaRPr lang="ru-RU"/>
          </a:p>
          <a:p>
            <a:pPr algn="ctr"/>
            <a:r>
              <a:rPr lang="ru-RU" i="1">
                <a:solidFill>
                  <a:srgbClr val="FF0000"/>
                </a:solidFill>
              </a:rPr>
              <a:t>Коммуникативные навыки:</a:t>
            </a:r>
            <a:endParaRPr lang="ru-RU">
              <a:solidFill>
                <a:srgbClr val="FF0000"/>
              </a:solidFill>
            </a:endParaRPr>
          </a:p>
          <a:p>
            <a:pPr algn="ctr"/>
            <a:r>
              <a:rPr lang="ru-RU"/>
              <a:t>- получают удовольствие от совместной деятельности со взрослыми и сверстниками;</a:t>
            </a:r>
          </a:p>
          <a:p>
            <a:pPr algn="ctr">
              <a:buFontTx/>
              <a:buChar char="-"/>
            </a:pPr>
            <a:r>
              <a:rPr lang="ru-RU"/>
              <a:t>пользуются выразительными средствами речи.</a:t>
            </a:r>
          </a:p>
          <a:p>
            <a:pPr algn="ctr">
              <a:buFontTx/>
              <a:buChar char="-"/>
            </a:pPr>
            <a:endParaRPr lang="ru-RU"/>
          </a:p>
          <a:p>
            <a:pPr algn="ctr"/>
            <a:r>
              <a:rPr lang="ru-RU" i="1">
                <a:solidFill>
                  <a:srgbClr val="FF0000"/>
                </a:solidFill>
              </a:rPr>
              <a:t>Предпосылки научной деятельности</a:t>
            </a:r>
            <a:r>
              <a:rPr lang="ru-RU" i="1"/>
              <a:t>:</a:t>
            </a:r>
          </a:p>
          <a:p>
            <a:pPr algn="ctr"/>
            <a:r>
              <a:rPr lang="ru-RU"/>
              <a:t>- имеют устойчивый интерес к художественной литературе;</a:t>
            </a:r>
          </a:p>
          <a:p>
            <a:pPr algn="ctr"/>
            <a:r>
              <a:rPr lang="ru-RU"/>
              <a:t>- способны выражать эмоции, поддерживать диалог.</a:t>
            </a:r>
          </a:p>
          <a:p>
            <a:pPr algn="ctr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385</TotalTime>
  <Words>949</Words>
  <Application>Microsoft Office PowerPoint</Application>
  <PresentationFormat>Экран (4:3)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Candara</vt:lpstr>
      <vt:lpstr>Symbol</vt:lpstr>
      <vt:lpstr>Calibri</vt:lpstr>
      <vt:lpstr>Times New Roman</vt:lpstr>
      <vt:lpstr>Волна</vt:lpstr>
      <vt:lpstr>Волна</vt:lpstr>
      <vt:lpstr>Волна</vt:lpstr>
      <vt:lpstr>Волна</vt:lpstr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 ДОШКОЛЬНОЕ                           ОБРАЗОВАТЕЛЬНОЕ    УЧРЕЖДЕНИЕ                              «ДЕТСКИЙ САД    « МИШУТКА»                        МУНИЦИПАЛЬНОГО    ОБРАЗОВАНИЯ                «ГОРОД  ДЕСНОГОРСК»  СМОЛЕНСКОЙ ОБЛАСТИ</dc:title>
  <dc:creator>user</dc:creator>
  <cp:lastModifiedBy>Ира</cp:lastModifiedBy>
  <cp:revision>13</cp:revision>
  <dcterms:created xsi:type="dcterms:W3CDTF">2020-10-16T05:01:20Z</dcterms:created>
  <dcterms:modified xsi:type="dcterms:W3CDTF">2021-03-02T16:41:49Z</dcterms:modified>
</cp:coreProperties>
</file>