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4" r:id="rId29"/>
    <p:sldId id="265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8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72" d="100"/>
          <a:sy n="72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Факторы,</a:t>
            </a:r>
          </a:p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влияющие на здоровье человека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Лист1!$A$1:$A$4</c:f>
              <c:strCache>
                <c:ptCount val="4"/>
                <c:pt idx="0">
                  <c:v>Образ жизни</c:v>
                </c:pt>
                <c:pt idx="1">
                  <c:v>Наследственность</c:v>
                </c:pt>
                <c:pt idx="2">
                  <c:v>Экологическая обстановка</c:v>
                </c:pt>
                <c:pt idx="3">
                  <c:v>Здравоохранение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</c:legendEntry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770A8-3092-46B7-A430-4B8B37B5C72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AC6F7-0ACB-4D7B-B243-57D89523D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517B-D9DB-4C0A-8E12-A925495FFDF3}" type="datetime1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543B-958D-4AF1-9023-0C6BBF7F11B6}" type="datetime1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4A30-228D-4DE6-BDF2-F79650A08EB4}" type="datetime1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60C-329C-4177-87C4-BD626490C779}" type="datetime1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1A6F-0120-4278-8702-1698516EAAE8}" type="datetime1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CA32-E33D-4747-AC3A-829C547FDE86}" type="datetime1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0C79-BAE7-4C65-8BBA-C856DB450E08}" type="datetime1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DE5-CCF4-4C97-9D2D-B1E6B31869BE}" type="datetime1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3E11-9E32-4263-8225-D98D95992290}" type="datetime1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77BF-283B-40BC-A856-5111B707616C}" type="datetime1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0CA9-377D-4F81-8156-2F4FD064845D}" type="datetime1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49B221-66F3-492C-AEBE-4332B152D762}" type="datetime1">
              <a:rPr lang="ru-RU" smtClean="0"/>
              <a:pPr/>
              <a:t>25.03.2012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gif"/><Relationship Id="rId18" Type="http://schemas.openxmlformats.org/officeDocument/2006/relationships/image" Target="../media/image4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17" Type="http://schemas.openxmlformats.org/officeDocument/2006/relationships/image" Target="../media/image39.gif"/><Relationship Id="rId2" Type="http://schemas.openxmlformats.org/officeDocument/2006/relationships/image" Target="../media/image24.gif"/><Relationship Id="rId16" Type="http://schemas.openxmlformats.org/officeDocument/2006/relationships/image" Target="../media/image3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11" Type="http://schemas.openxmlformats.org/officeDocument/2006/relationships/image" Target="../media/image33.gif"/><Relationship Id="rId5" Type="http://schemas.openxmlformats.org/officeDocument/2006/relationships/image" Target="../media/image27.gif"/><Relationship Id="rId15" Type="http://schemas.openxmlformats.org/officeDocument/2006/relationships/image" Target="../media/image37.gif"/><Relationship Id="rId10" Type="http://schemas.openxmlformats.org/officeDocument/2006/relationships/image" Target="../media/image32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Relationship Id="rId14" Type="http://schemas.openxmlformats.org/officeDocument/2006/relationships/image" Target="../media/image36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2.gif"/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12" Type="http://schemas.openxmlformats.org/officeDocument/2006/relationships/image" Target="../media/image51.gif"/><Relationship Id="rId2" Type="http://schemas.openxmlformats.org/officeDocument/2006/relationships/image" Target="../media/image41.gif"/><Relationship Id="rId16" Type="http://schemas.openxmlformats.org/officeDocument/2006/relationships/image" Target="../media/image5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gif"/><Relationship Id="rId11" Type="http://schemas.openxmlformats.org/officeDocument/2006/relationships/image" Target="../media/image50.gif"/><Relationship Id="rId5" Type="http://schemas.openxmlformats.org/officeDocument/2006/relationships/image" Target="../media/image44.gif"/><Relationship Id="rId15" Type="http://schemas.openxmlformats.org/officeDocument/2006/relationships/image" Target="../media/image54.gif"/><Relationship Id="rId10" Type="http://schemas.openxmlformats.org/officeDocument/2006/relationships/image" Target="../media/image49.gif"/><Relationship Id="rId4" Type="http://schemas.openxmlformats.org/officeDocument/2006/relationships/image" Target="../media/image43.gif"/><Relationship Id="rId9" Type="http://schemas.openxmlformats.org/officeDocument/2006/relationships/image" Target="../media/image48.gif"/><Relationship Id="rId1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3727" y="357166"/>
            <a:ext cx="9167727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Применение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здоровьесберегающих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технологий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уроках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информатики и ИКТ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1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572008"/>
            <a:ext cx="2724166" cy="196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1285884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47149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температурного режима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Чистота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Освещение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Рациональное использование  пространства класса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8603" y="571480"/>
            <a:ext cx="75741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саннитарных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норм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правил охраны труда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eti_moyut_pol_w100_h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18" y="3786190"/>
            <a:ext cx="2786082" cy="250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785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7772400" cy="421484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Смена видов учебной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у учащихся мотивации к учебной деятельности на уроке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различных видов преподавания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Поощрение активизации инициативы и творческого выражения учащихся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Эмоциональный фон урока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799" y="1000108"/>
            <a:ext cx="69944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интеллектуальной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усталости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smile-10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786322"/>
            <a:ext cx="1655763" cy="1655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224666"/>
          </a:xfrm>
        </p:spPr>
        <p:txBody>
          <a:bodyPr>
            <a:normAutofit fontScale="85000" lnSpcReduction="10000"/>
          </a:bodyPr>
          <a:lstStyle/>
          <a:p>
            <a:pPr indent="457200">
              <a:lnSpc>
                <a:spcPct val="150000"/>
              </a:lnSpc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важных условий успешного обучения является физический комфорт учащегося на уроке, т.к. в этом случае повышается эмоциональный настрой на работу, ребенка ничего не отвлекает, не вызывает раздражения.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2399" y="1071546"/>
            <a:ext cx="67321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Предупрждение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физической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усталости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643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Физкультминутки - это неотъемлемая часть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14290"/>
            <a:ext cx="550887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Физкультминутки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порт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857628"/>
            <a:ext cx="2714644" cy="194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53294"/>
          </a:xfrm>
        </p:spPr>
        <p:txBody>
          <a:bodyPr>
            <a:normAutofit/>
          </a:bodyPr>
          <a:lstStyle/>
          <a:p>
            <a:pPr indent="457200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взрослого как 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больше рассказывать о правилах работы за компьютером, причем не только на уроке, но и в повседневной жизни. </a:t>
            </a: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столе учащихся расположены памятки с простейшими упражнениями, которые помогают снять напряжение с глаз</a:t>
            </a: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8007" y="1285860"/>
            <a:ext cx="50479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Зарядка для глаз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ТАТЬЯНА\Documents\выступление\картинки анимашки\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86256"/>
            <a:ext cx="2219336" cy="2243150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30352" y="785794"/>
            <a:ext cx="7772400" cy="5857916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 закрываем и широко открываем глаза 5-7 раз, делая интервал в 30 секунд.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Посмотрим вверх, вниз, вправо, влево, голову не поворачиваем.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Вращаем глазами по кругу: вниз, вправо, вверх, влево, а потом в обратную сторону.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Быстро-быстро поморгаем веками в течение 1 или 2 минут.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Закроем веки, потом массируем их круговыми движениями пальцев в течение 1 минуты. </a:t>
            </a:r>
            <a:endParaRPr lang="ru-RU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28"/>
            <a:ext cx="9055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2071678"/>
            <a:ext cx="7772400" cy="4357718"/>
          </a:xfrm>
        </p:spPr>
        <p:txBody>
          <a:bodyPr>
            <a:normAutofit/>
          </a:bodyPr>
          <a:lstStyle/>
          <a:p>
            <a:pPr indent="45720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Наряду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инструкцией по снятию утомления с глаз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поместить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рабочий стол компьютера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стереограммы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стереокартинки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рекомендованые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людям, которые долго работают за компьютером. Разглядывание таких картинок снимает усталость с глаз, укрепляет глазную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мышцу.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00576" y="1000108"/>
            <a:ext cx="5218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Стереограммы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з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ллюзия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lus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– это самая важная ценность, которая позволяет человеку быть активным членом коллектива и общества в целом.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рассматривать здоровье как меру реализации генетических потенциалов. В процессе воспитания эти потенциалы развиваются – телесные, психические, духовно – нравственные.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воспитания человека в семье, детском саду, в школе здоровье либо развивается, либо утрачивается.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5698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Здоровье – это…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detia-6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0"/>
            <a:ext cx="1595447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TT-0-04637FCB270FA54C9FCAC124CC1BDD7A-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TT-8-35B9939EAE184147AFE60167A7064EAC-image0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710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 больше на рисунке: кошек или собак?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oti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5214950"/>
            <a:ext cx="742950" cy="962025"/>
          </a:xfrm>
          <a:prstGeom prst="rect">
            <a:avLst/>
          </a:prstGeom>
        </p:spPr>
      </p:pic>
      <p:pic>
        <p:nvPicPr>
          <p:cNvPr id="4" name="Рисунок 3" descr="Koti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285992"/>
            <a:ext cx="704850" cy="733425"/>
          </a:xfrm>
          <a:prstGeom prst="rect">
            <a:avLst/>
          </a:prstGeom>
        </p:spPr>
      </p:pic>
      <p:pic>
        <p:nvPicPr>
          <p:cNvPr id="5" name="Рисунок 4" descr="Koti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714752"/>
            <a:ext cx="647700" cy="952500"/>
          </a:xfrm>
          <a:prstGeom prst="rect">
            <a:avLst/>
          </a:prstGeom>
        </p:spPr>
      </p:pic>
      <p:pic>
        <p:nvPicPr>
          <p:cNvPr id="6" name="Рисунок 5" descr="Koti2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0"/>
            <a:ext cx="857250" cy="904875"/>
          </a:xfrm>
          <a:prstGeom prst="rect">
            <a:avLst/>
          </a:prstGeom>
        </p:spPr>
      </p:pic>
      <p:pic>
        <p:nvPicPr>
          <p:cNvPr id="7" name="Рисунок 6" descr="Koti2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5715016"/>
            <a:ext cx="561975" cy="838200"/>
          </a:xfrm>
          <a:prstGeom prst="rect">
            <a:avLst/>
          </a:prstGeom>
        </p:spPr>
      </p:pic>
      <p:pic>
        <p:nvPicPr>
          <p:cNvPr id="8" name="Рисунок 7" descr="Koti2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928670"/>
            <a:ext cx="628650" cy="895350"/>
          </a:xfrm>
          <a:prstGeom prst="rect">
            <a:avLst/>
          </a:prstGeom>
        </p:spPr>
      </p:pic>
      <p:pic>
        <p:nvPicPr>
          <p:cNvPr id="9" name="Рисунок 8" descr="Koti2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2285992"/>
            <a:ext cx="1071570" cy="1500198"/>
          </a:xfrm>
          <a:prstGeom prst="rect">
            <a:avLst/>
          </a:prstGeom>
        </p:spPr>
      </p:pic>
      <p:pic>
        <p:nvPicPr>
          <p:cNvPr id="10" name="Рисунок 9" descr="Koti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86644" y="2143116"/>
            <a:ext cx="1447800" cy="742950"/>
          </a:xfrm>
          <a:prstGeom prst="rect">
            <a:avLst/>
          </a:prstGeom>
        </p:spPr>
      </p:pic>
      <p:pic>
        <p:nvPicPr>
          <p:cNvPr id="11" name="Рисунок 10" descr="Sobaki4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57620" y="2500306"/>
            <a:ext cx="2214578" cy="1504955"/>
          </a:xfrm>
          <a:prstGeom prst="rect">
            <a:avLst/>
          </a:prstGeom>
        </p:spPr>
      </p:pic>
      <p:pic>
        <p:nvPicPr>
          <p:cNvPr id="12" name="Рисунок 11" descr="Sobaki14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57686" y="5214950"/>
            <a:ext cx="876300" cy="885825"/>
          </a:xfrm>
          <a:prstGeom prst="rect">
            <a:avLst/>
          </a:prstGeom>
        </p:spPr>
      </p:pic>
      <p:pic>
        <p:nvPicPr>
          <p:cNvPr id="13" name="Рисунок 12" descr="Sobaki16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2976" y="4286256"/>
            <a:ext cx="800100" cy="771525"/>
          </a:xfrm>
          <a:prstGeom prst="rect">
            <a:avLst/>
          </a:prstGeom>
        </p:spPr>
      </p:pic>
      <p:pic>
        <p:nvPicPr>
          <p:cNvPr id="14" name="Рисунок 13" descr="Sobaki19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43372" y="1500174"/>
            <a:ext cx="1071570" cy="671514"/>
          </a:xfrm>
          <a:prstGeom prst="rect">
            <a:avLst/>
          </a:prstGeom>
        </p:spPr>
      </p:pic>
      <p:pic>
        <p:nvPicPr>
          <p:cNvPr id="15" name="Рисунок 14" descr="Sobaki2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7950" y="5286388"/>
            <a:ext cx="1443042" cy="900116"/>
          </a:xfrm>
          <a:prstGeom prst="rect">
            <a:avLst/>
          </a:prstGeom>
        </p:spPr>
      </p:pic>
      <p:pic>
        <p:nvPicPr>
          <p:cNvPr id="16" name="Рисунок 15" descr="Sobaki25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57818" y="1357298"/>
            <a:ext cx="1057275" cy="561975"/>
          </a:xfrm>
          <a:prstGeom prst="rect">
            <a:avLst/>
          </a:prstGeom>
        </p:spPr>
      </p:pic>
      <p:pic>
        <p:nvPicPr>
          <p:cNvPr id="17" name="Рисунок 16" descr="Sobaki33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928926" y="5500702"/>
            <a:ext cx="628650" cy="390525"/>
          </a:xfrm>
          <a:prstGeom prst="rect">
            <a:avLst/>
          </a:prstGeom>
        </p:spPr>
      </p:pic>
      <p:pic>
        <p:nvPicPr>
          <p:cNvPr id="18" name="Рисунок 17" descr="Sobaki38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00760" y="2643182"/>
            <a:ext cx="1504950" cy="600075"/>
          </a:xfrm>
          <a:prstGeom prst="rect">
            <a:avLst/>
          </a:prstGeom>
        </p:spPr>
      </p:pic>
      <p:pic>
        <p:nvPicPr>
          <p:cNvPr id="19" name="Рисунок 18" descr="Sobaki39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72264" y="3857628"/>
            <a:ext cx="124777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B837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Сколько бабочек на рисунке?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bo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9625" cy="809625"/>
          </a:xfrm>
          <a:prstGeom prst="rect">
            <a:avLst/>
          </a:prstGeom>
        </p:spPr>
      </p:pic>
      <p:pic>
        <p:nvPicPr>
          <p:cNvPr id="9" name="Рисунок 8" descr="Babo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857628"/>
            <a:ext cx="809625" cy="809625"/>
          </a:xfrm>
          <a:prstGeom prst="rect">
            <a:avLst/>
          </a:prstGeom>
        </p:spPr>
      </p:pic>
      <p:pic>
        <p:nvPicPr>
          <p:cNvPr id="10" name="Рисунок 9" descr="Babochki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000372"/>
            <a:ext cx="928694" cy="857256"/>
          </a:xfrm>
          <a:prstGeom prst="rect">
            <a:avLst/>
          </a:prstGeom>
        </p:spPr>
      </p:pic>
      <p:pic>
        <p:nvPicPr>
          <p:cNvPr id="11" name="Рисунок 10" descr="Babochki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286256"/>
            <a:ext cx="495300" cy="390525"/>
          </a:xfrm>
          <a:prstGeom prst="rect">
            <a:avLst/>
          </a:prstGeom>
        </p:spPr>
      </p:pic>
      <p:pic>
        <p:nvPicPr>
          <p:cNvPr id="12" name="Рисунок 11" descr="Babochki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143380"/>
            <a:ext cx="400050" cy="285750"/>
          </a:xfrm>
          <a:prstGeom prst="rect">
            <a:avLst/>
          </a:prstGeom>
        </p:spPr>
      </p:pic>
      <p:pic>
        <p:nvPicPr>
          <p:cNvPr id="13" name="Рисунок 12" descr="Babochki2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5286388"/>
            <a:ext cx="1352550" cy="952500"/>
          </a:xfrm>
          <a:prstGeom prst="rect">
            <a:avLst/>
          </a:prstGeom>
        </p:spPr>
      </p:pic>
      <p:pic>
        <p:nvPicPr>
          <p:cNvPr id="14" name="Рисунок 13" descr="Babochki2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1285860"/>
            <a:ext cx="1457325" cy="1476375"/>
          </a:xfrm>
          <a:prstGeom prst="rect">
            <a:avLst/>
          </a:prstGeom>
        </p:spPr>
      </p:pic>
      <p:pic>
        <p:nvPicPr>
          <p:cNvPr id="15" name="Рисунок 14" descr="Babochki2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2643182"/>
            <a:ext cx="1333500" cy="1409700"/>
          </a:xfrm>
          <a:prstGeom prst="rect">
            <a:avLst/>
          </a:prstGeom>
        </p:spPr>
      </p:pic>
      <p:pic>
        <p:nvPicPr>
          <p:cNvPr id="16" name="Рисунок 15" descr="Babochki2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00958" y="3214686"/>
            <a:ext cx="1190625" cy="752475"/>
          </a:xfrm>
          <a:prstGeom prst="rect">
            <a:avLst/>
          </a:prstGeom>
        </p:spPr>
      </p:pic>
      <p:pic>
        <p:nvPicPr>
          <p:cNvPr id="17" name="Рисунок 16" descr="Babochki3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28926" y="5072074"/>
            <a:ext cx="1562100" cy="1285875"/>
          </a:xfrm>
          <a:prstGeom prst="rect">
            <a:avLst/>
          </a:prstGeom>
        </p:spPr>
      </p:pic>
      <p:pic>
        <p:nvPicPr>
          <p:cNvPr id="18" name="Рисунок 17" descr="Babochki34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7224" y="4786322"/>
            <a:ext cx="1076325" cy="1000125"/>
          </a:xfrm>
          <a:prstGeom prst="rect">
            <a:avLst/>
          </a:prstGeom>
        </p:spPr>
      </p:pic>
      <p:pic>
        <p:nvPicPr>
          <p:cNvPr id="19" name="Рисунок 18" descr="Babochki4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29454" y="4838700"/>
            <a:ext cx="1905000" cy="2019300"/>
          </a:xfrm>
          <a:prstGeom prst="rect">
            <a:avLst/>
          </a:prstGeom>
        </p:spPr>
      </p:pic>
      <p:pic>
        <p:nvPicPr>
          <p:cNvPr id="20" name="Рисунок 19" descr="Babochki44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7554" y="-285776"/>
            <a:ext cx="4324350" cy="1371600"/>
          </a:xfrm>
          <a:prstGeom prst="rect">
            <a:avLst/>
          </a:prstGeom>
        </p:spPr>
      </p:pic>
      <p:pic>
        <p:nvPicPr>
          <p:cNvPr id="21" name="Рисунок 20" descr="Babochki64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00496" y="1428736"/>
            <a:ext cx="3371850" cy="2343150"/>
          </a:xfrm>
          <a:prstGeom prst="rect">
            <a:avLst/>
          </a:prstGeom>
        </p:spPr>
      </p:pic>
      <p:pic>
        <p:nvPicPr>
          <p:cNvPr id="22" name="Рисунок 21" descr="Babochki65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00958" y="1000108"/>
            <a:ext cx="1285875" cy="1266825"/>
          </a:xfrm>
          <a:prstGeom prst="rect">
            <a:avLst/>
          </a:prstGeom>
        </p:spPr>
      </p:pic>
      <p:pic>
        <p:nvPicPr>
          <p:cNvPr id="23" name="Рисунок 22" descr="Babochkikkkk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7158" y="1428736"/>
            <a:ext cx="1057275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Сидячее положение в течении длительного времени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Воздействие электромагнитного излучения монитора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Утомление глаз, нагрузка на зрение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Перегрузка суставов кистей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потере информации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440" y="785794"/>
            <a:ext cx="76359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вредные факторы: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мифы и реальность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72400" cy="1362456"/>
          </a:xfrm>
        </p:spPr>
        <p:txBody>
          <a:bodyPr/>
          <a:lstStyle/>
          <a:p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Содержание урока</a:t>
            </a:r>
            <a:b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357718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составлении тематического планирования учителю информатики и ИКТ необходимо предусматривать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компоненты. На уроках, в зависимости от содержания учебного материала, необходимо планировать вопросы о сохранении и укреплении здоровья, формировании здорового образа жизни.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357322"/>
          </a:xfrm>
        </p:spPr>
        <p:txBody>
          <a:bodyPr/>
          <a:lstStyle/>
          <a:p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Содержание урока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357718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и редактирование текстов, посвященных здоровому образу жизни.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графиков и диаграмм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презентаций, плакатов, эмблем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информации в интернете и разработка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страниц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презентаций для других уроков (физика, химия, биология и т. д.), где можно широко освещать вопросы здоровья. При этом происходит осуществление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связей и интегрированного обучения.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проектной деятельности учащихся, индивидуальной и групповой.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532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5387" y="857232"/>
            <a:ext cx="7770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Построение диаграмм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85852" y="2928934"/>
          <a:ext cx="671514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1362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500594"/>
          </a:xfrm>
        </p:spPr>
        <p:txBody>
          <a:bodyPr/>
          <a:lstStyle/>
          <a:p>
            <a:pPr indent="45720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Учащимися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класса в качестве зачетной работы по теме «Текстовый редактор» были приготовлены доклады по темам: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здоровом теле здоровый дух»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«Влияние вредных привычек на организм подростка»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«Правильное питание – как основа здорового образа жизни».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оформлению текста предъявлялись определенные требования, также, к каждому докладу разрабатывалась презентация.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129" y="857232"/>
            <a:ext cx="6604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Текстовый редактор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4572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8"/>
            <a:ext cx="6847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Вставка графических объектов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среде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ЛогоМиры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73581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1362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714356"/>
            <a:ext cx="7772400" cy="5786478"/>
          </a:xfrm>
        </p:spPr>
        <p:txBody>
          <a:bodyPr>
            <a:normAutofit/>
          </a:bodyPr>
          <a:lstStyle/>
          <a:p>
            <a:r>
              <a:rPr lang="ru-RU" i="1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листе программ описывалась программа 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Общий_путь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общий_путь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вперед 30 жди 3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этого каждой Черепашке в личной карточке записывались последовательности команд, при которых черепашки из левого нижнего угла рабочего поля последовательно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выстривались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 в изображенную выше фигуру по нажатию кнопки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tart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синей Черепашки: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нов_курс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 повтори 10 [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общий_путь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зеленой Черепашки:  жди 60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нов_курс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 повтори 12 [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общий_путь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налево 90 повтори 6 [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общий_путь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красной Черепашки: жди 40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нов_курс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 повтори 8 [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общий_путь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налево 90 повтори 3 [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общий_путь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158" y="1643050"/>
            <a:ext cx="87682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 нельзя улучшить,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зато его можно сохранить!</a:t>
            </a:r>
            <a:endParaRPr lang="ru-RU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786190"/>
            <a:ext cx="314327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70535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Сидячее положение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" name="Содержимое 15" descr="komputeri-72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30728" y="714356"/>
            <a:ext cx="10132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428596" y="2071678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происходит: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Вынужденная поза при посадке за компьютером, напряжены шея, мышцы головы, руки, плечи.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это вредно: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Остеохондроз, сколиоз, малоподвижный образ жизни приводит к ожирению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делать: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задача учителя и родителей входит правильно организовать рабочее место школьника в школе и дома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754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4286280"/>
          </a:xfrm>
        </p:spPr>
        <p:txBody>
          <a:bodyPr/>
          <a:lstStyle/>
          <a:p>
            <a:pPr indent="457200"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происходит: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Влияние на глаза мерцания экрана, вибрация текста или картинки, неудачный подбор цвета, шрифтов, компоновки окон в используемых программах, неправильное расположение экрана</a:t>
            </a:r>
          </a:p>
          <a:p>
            <a:pPr indent="457200"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это вредно: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Перегрузка и излишнее напряжение глаз приводит к потере остроты зрения</a:t>
            </a:r>
          </a:p>
          <a:p>
            <a:pPr indent="457200"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делать: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учащегося как свести до минимума отрицательное влияние компьютера на зрение.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5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643834" y="785794"/>
            <a:ext cx="1295400" cy="771525"/>
          </a:xfrm>
        </p:spPr>
      </p:pic>
      <p:sp>
        <p:nvSpPr>
          <p:cNvPr id="6" name="Прямоугольник 5"/>
          <p:cNvSpPr/>
          <p:nvPr/>
        </p:nvSpPr>
        <p:spPr>
          <a:xfrm>
            <a:off x="428596" y="785794"/>
            <a:ext cx="8501122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Утомление глаз</a:t>
            </a:r>
          </a:p>
          <a:p>
            <a:pPr algn="just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357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4857760"/>
          </a:xfrm>
        </p:spPr>
        <p:txBody>
          <a:bodyPr/>
          <a:lstStyle/>
          <a:p>
            <a:pPr indent="457200"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происходит: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Длительная однообразная неправильная работа кистями рук при наборе текста с клавиатуры или перемещении мыши</a:t>
            </a:r>
          </a:p>
          <a:p>
            <a:pPr indent="457200"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это вредно: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может привести к повреждению суставного и связочного аппарата кисти, а в дальнейшем заболевания кисти могут стать хроническими</a:t>
            </a:r>
          </a:p>
          <a:p>
            <a:pPr indent="457200"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делать: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Достаточно выполнять несложные рекомендации по организации своего рабочего места и режима работы, каждый час делать короткие перерывы, во время которых выполнить несколько упражнений для кистей рук.</a:t>
            </a:r>
          </a:p>
          <a:p>
            <a:endParaRPr lang="ru-RU" dirty="0"/>
          </a:p>
        </p:txBody>
      </p:sp>
      <p:pic>
        <p:nvPicPr>
          <p:cNvPr id="5" name="Содержимое 4" descr="komputeri-614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91463" y="428625"/>
            <a:ext cx="1252537" cy="1636713"/>
          </a:xfrm>
        </p:spPr>
      </p:pic>
      <p:sp>
        <p:nvSpPr>
          <p:cNvPr id="4" name="Прямоугольник 3"/>
          <p:cNvSpPr/>
          <p:nvPr/>
        </p:nvSpPr>
        <p:spPr>
          <a:xfrm>
            <a:off x="2071670" y="642918"/>
            <a:ext cx="49528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Перегрузка суставов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кистей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724732"/>
          </a:xfrm>
        </p:spPr>
        <p:txBody>
          <a:bodyPr/>
          <a:lstStyle/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Вирусы, различные поломки компьютера, случайное нажатие не на ту кнопку…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Стресс при потере информации иногда приводит к очень плачевным последствиям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Важная задача учителя привить культуру работы на компьютере  </a:t>
            </a:r>
          </a:p>
          <a:p>
            <a:endParaRPr lang="ru-RU" dirty="0"/>
          </a:p>
        </p:txBody>
      </p:sp>
      <p:pic>
        <p:nvPicPr>
          <p:cNvPr id="5" name="Содержимое 4" descr="komputeri-711.gif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572250" y="428625"/>
            <a:ext cx="2571750" cy="2027238"/>
          </a:xfrm>
        </p:spPr>
      </p:pic>
      <p:sp>
        <p:nvSpPr>
          <p:cNvPr id="4" name="Прямоугольник 3"/>
          <p:cNvSpPr/>
          <p:nvPr/>
        </p:nvSpPr>
        <p:spPr>
          <a:xfrm>
            <a:off x="1142976" y="285728"/>
            <a:ext cx="63976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Стресс при потере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информации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480"/>
            <a:ext cx="85915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Воздействие электромагнитного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излучения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indent="274320" algn="just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Рентгеновское излучение, исходящее от монитора, ничтожно мало и сравнимо с естественным радиационным фоном. Это означает то, что сидите ли вы рядом с дисплеем или гуляете по улице - дозу вы получите примерно одну и ту же (если монитор не бракованный).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комп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071546"/>
            <a:ext cx="1381127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Соблюдение санитарных норм и правил охраны труда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Предупреждение интеллектуальной усталости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Предупреждение физической усталости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Приемы и методы преподавания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Включение в содержательную часть урока вопросов, связанных со здоровьем и здоровым образом жизни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174" y="571481"/>
            <a:ext cx="89216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технологий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977</Words>
  <Application>Microsoft Office PowerPoint</Application>
  <PresentationFormat>Экран (4:3)</PresentationFormat>
  <Paragraphs>114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Кого больше на рисунке: кошек или собак?</vt:lpstr>
      <vt:lpstr>Сколько бабочек на рисунке? </vt:lpstr>
      <vt:lpstr>Содержание урока </vt:lpstr>
      <vt:lpstr>Содержание урока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39</cp:revision>
  <dcterms:modified xsi:type="dcterms:W3CDTF">2012-03-25T19:43:14Z</dcterms:modified>
</cp:coreProperties>
</file>