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34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53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9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9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0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688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4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3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65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60DB2-92D7-4E26-8AC8-80958F5ACF5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ED6B5-C829-452A-B025-275D461F0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62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2C0EED-8863-4641-A45B-07B121CDC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9F7ECB-83BD-4038-99E0-C36E29932E20}"/>
              </a:ext>
            </a:extLst>
          </p:cNvPr>
          <p:cNvSpPr/>
          <p:nvPr/>
        </p:nvSpPr>
        <p:spPr>
          <a:xfrm>
            <a:off x="2454443" y="1720840"/>
            <a:ext cx="84946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800" b="1" dirty="0" smtClean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4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занятия: «Ознакомление </a:t>
            </a:r>
          </a:p>
          <a:p>
            <a:pPr lvl="0" algn="ctr"/>
            <a:r>
              <a:rPr lang="ru-RU" sz="4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звуковым строением слова»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910DD20-B302-47A0-9AFC-F4C023E7C408}"/>
              </a:ext>
            </a:extLst>
          </p:cNvPr>
          <p:cNvSpPr/>
          <p:nvPr/>
        </p:nvSpPr>
        <p:spPr>
          <a:xfrm>
            <a:off x="6646223" y="5058861"/>
            <a:ext cx="5027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endParaRPr lang="ru-RU" sz="2000" b="1" dirty="0">
              <a:solidFill>
                <a:srgbClr val="002060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22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12274" y="96926"/>
            <a:ext cx="16670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Вывод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0258" y="1454532"/>
            <a:ext cx="10294513" cy="4472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 состоит из различных звуков;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звуки бывают гласные и согласные;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 имеет начало и конец, звуки в слове выстраиваются в определенном порядке (следуют один за другим); 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нельзя пропускать и заменять на другие звуки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61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1D6AA2-1811-4D3E-BB3A-E57124E5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8" y="2018136"/>
            <a:ext cx="2636970" cy="3110015"/>
          </a:xfrm>
          <a:prstGeom prst="rect">
            <a:avLst/>
          </a:prstGeom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91F32E46-4216-4BFE-8DCE-640C2375640B}"/>
              </a:ext>
            </a:extLst>
          </p:cNvPr>
          <p:cNvSpPr/>
          <p:nvPr/>
        </p:nvSpPr>
        <p:spPr>
          <a:xfrm>
            <a:off x="855023" y="688769"/>
            <a:ext cx="6064024" cy="5284519"/>
          </a:xfrm>
          <a:prstGeom prst="wedgeEllipseCallout">
            <a:avLst>
              <a:gd name="adj1" fmla="val 65527"/>
              <a:gd name="adj2" fmla="val 124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08506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819" y="257577"/>
            <a:ext cx="1165538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занятия: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понятием звука, роли звуков в образовании слов, обучение восприятия отдельных звуков.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предметные: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знать и различать понятие «звук», правильно его понимать и использовать;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интонационно вычленять, внятно и четко произносить звуки, вслушиваться в звучание слов;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знать, что слова состоят из звуков, могут быть длинными и короткими;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определять количество звуков в звукоподражательных и сложных словах;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различать гласные и согласные звуки, умение схематично изобразить звуковой состав слова;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определять место звука в слове.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 детей фонематический слух, воображение, творческое мышление;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ориентировку в звуковой форме слова.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личностные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внимание, чуткое отношение к слову.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57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1" y="913170"/>
            <a:ext cx="4455017" cy="5527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Д/у «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Угадайка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2065" y="84048"/>
            <a:ext cx="65853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понятием «звук»</a:t>
            </a:r>
          </a:p>
        </p:txBody>
      </p:sp>
      <p:pic>
        <p:nvPicPr>
          <p:cNvPr id="1026" name="Picture 2" descr="https://aria-art.ru/0/D/Deti/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" y="1437526"/>
            <a:ext cx="11731581" cy="52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26273" y="2162702"/>
            <a:ext cx="2255722" cy="6181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Ш-Ш-Ш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(шум деревьев)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457394" y="2656569"/>
            <a:ext cx="2339662" cy="374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618428" y="2162702"/>
            <a:ext cx="2266681" cy="6226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У-У-У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(дуновение ветра)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457394" y="3193309"/>
            <a:ext cx="2571474" cy="471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457394" y="3826487"/>
            <a:ext cx="2571474" cy="449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483687" y="4428432"/>
            <a:ext cx="2313369" cy="336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521542" y="2155560"/>
            <a:ext cx="2266681" cy="6108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Ж-Ж-Ж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(жужжание жука)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265324" y="2187467"/>
            <a:ext cx="2266681" cy="5934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З-З-З-З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(писк комара)</a:t>
            </a:r>
          </a:p>
        </p:txBody>
      </p:sp>
      <p:sp>
        <p:nvSpPr>
          <p:cNvPr id="5" name="Правая фигурная скобка 4"/>
          <p:cNvSpPr/>
          <p:nvPr/>
        </p:nvSpPr>
        <p:spPr>
          <a:xfrm rot="5400000">
            <a:off x="5801418" y="-2309476"/>
            <a:ext cx="540914" cy="10920259"/>
          </a:xfrm>
          <a:prstGeom prst="rightBrace">
            <a:avLst>
              <a:gd name="adj1" fmla="val 41666"/>
              <a:gd name="adj2" fmla="val 49676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241188" y="3387597"/>
            <a:ext cx="1661374" cy="806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звук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16287" y="4748023"/>
            <a:ext cx="1755778" cy="6181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К(1)В(2)А(3)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(лягушка)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410646" y="4760487"/>
            <a:ext cx="1829957" cy="6181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К(1)Р(2)Я(3)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(утка)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948464" y="4748022"/>
            <a:ext cx="1991714" cy="6181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У(1)Г(2)У(3)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(сова)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665219" y="4748022"/>
            <a:ext cx="2255722" cy="6181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К(1)У(2)К(3)У(4)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(кукушка)</a:t>
            </a:r>
          </a:p>
        </p:txBody>
      </p:sp>
      <p:sp>
        <p:nvSpPr>
          <p:cNvPr id="21" name="Правая фигурная скобка 20"/>
          <p:cNvSpPr/>
          <p:nvPr/>
        </p:nvSpPr>
        <p:spPr>
          <a:xfrm rot="5400000">
            <a:off x="5723609" y="172573"/>
            <a:ext cx="540914" cy="10920259"/>
          </a:xfrm>
          <a:prstGeom prst="rightBrace">
            <a:avLst>
              <a:gd name="adj1" fmla="val 41666"/>
              <a:gd name="adj2" fmla="val 49676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816699" y="5858190"/>
            <a:ext cx="2305318" cy="806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звуков</a:t>
            </a:r>
          </a:p>
        </p:txBody>
      </p:sp>
    </p:spTree>
    <p:extLst>
      <p:ext uri="{BB962C8B-B14F-4D97-AF65-F5344CB8AC3E}">
        <p14:creationId xmlns:p14="http://schemas.microsoft.com/office/powerpoint/2010/main" val="89520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Выноска-облако 17"/>
          <p:cNvSpPr/>
          <p:nvPr/>
        </p:nvSpPr>
        <p:spPr>
          <a:xfrm>
            <a:off x="4958360" y="1081825"/>
            <a:ext cx="7018991" cy="5228823"/>
          </a:xfrm>
          <a:prstGeom prst="cloudCallout">
            <a:avLst>
              <a:gd name="adj1" fmla="val 42544"/>
              <a:gd name="adj2" fmla="val 5781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ыноска-облако 9"/>
          <p:cNvSpPr/>
          <p:nvPr/>
        </p:nvSpPr>
        <p:spPr>
          <a:xfrm>
            <a:off x="9112" y="0"/>
            <a:ext cx="5335620" cy="4134118"/>
          </a:xfrm>
          <a:prstGeom prst="cloudCallout">
            <a:avLst>
              <a:gd name="adj1" fmla="val -27631"/>
              <a:gd name="adj2" fmla="val 7387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425" y="902264"/>
            <a:ext cx="3322747" cy="55273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 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88259" y="1434694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02276" y="1426951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35614" y="1444846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72736" y="1685834"/>
            <a:ext cx="3322747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 О М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67425" y="2627891"/>
            <a:ext cx="3322747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И 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18330" y="2282555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6479" y="2282555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96988" y="2282555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19426" y="3159902"/>
            <a:ext cx="386367" cy="4910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635614" y="3170950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6834" y="3180624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-308040" y="5220555"/>
            <a:ext cx="4455017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Короткие слова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760612" y="1947122"/>
            <a:ext cx="3322747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ПОДУШКА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171930" y="3170950"/>
            <a:ext cx="3820763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5669946" y="4459701"/>
            <a:ext cx="3322747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948789" y="3665407"/>
            <a:ext cx="351814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56197" y="3665407"/>
            <a:ext cx="328289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184844" y="3654868"/>
            <a:ext cx="317690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784762" y="3654868"/>
            <a:ext cx="332709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344732" y="3654868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640982" y="2432641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8184978" y="2436616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689084" y="2447832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221784" y="2447832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782859" y="2434932"/>
            <a:ext cx="383850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330423" y="2439411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869904" y="2447832"/>
            <a:ext cx="386367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364906" y="3667023"/>
            <a:ext cx="344678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537515" y="3665407"/>
            <a:ext cx="334735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782336" y="4988543"/>
            <a:ext cx="351814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347699" y="4987831"/>
            <a:ext cx="351814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941564" y="4987831"/>
            <a:ext cx="351814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462818" y="4969417"/>
            <a:ext cx="351814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057341" y="4974862"/>
            <a:ext cx="351814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636286" y="4987831"/>
            <a:ext cx="351814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215231" y="4987831"/>
            <a:ext cx="351814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7751278" y="3665407"/>
            <a:ext cx="332388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44786" y="3665407"/>
            <a:ext cx="331610" cy="5022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9223576" y="2422603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звуков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9103129" y="3668445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звуков</a:t>
            </a: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9027349" y="4944188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звуков</a:t>
            </a: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7459440" y="6268923"/>
            <a:ext cx="3287377" cy="711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Длинные слова</a:t>
            </a:r>
          </a:p>
        </p:txBody>
      </p:sp>
    </p:spTree>
    <p:extLst>
      <p:ext uri="{BB962C8B-B14F-4D97-AF65-F5344CB8AC3E}">
        <p14:creationId xmlns:p14="http://schemas.microsoft.com/office/powerpoint/2010/main" val="403265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57" y="1691112"/>
            <a:ext cx="2572553" cy="1715035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78652" y="942990"/>
            <a:ext cx="7946265" cy="5527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«Скажи, чтобы все услышали звук»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76556" y="1701385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28919" y="3419401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МММыло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thumbs.dreamstime.com/b/%D0%BF%D0%BE%D0%BB%D0%BD%D0%BE%D0%BB%D1%83%D0%BD%D0%B8%D0%B5-%D1%88%D0%B0%D1%80%D0%B6%D0%B0-%D1%81-%D0%B7%D0%B2%D0%B5%D0%B7%D0%B4%D0%B0%D0%BC%D0%B8-%D0%BE%D0%B1%D0%BE%D0%B8-%D0%BD%D0%BE%D1%87%D0%B8-1015699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30" y="1701385"/>
            <a:ext cx="1922352" cy="17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roprikol.ru/wp-content/uploads/2019/09/kartinki-dozhdika-dlya-detej-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68" y="1724441"/>
            <a:ext cx="2142524" cy="16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nefere.pl/media/towary/big/6b/6b0f265f2c0237a30d2ec5568f7bfaf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67" y="1691112"/>
            <a:ext cx="1733854" cy="17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643" y="4524641"/>
            <a:ext cx="2565100" cy="1675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135" y="4524641"/>
            <a:ext cx="2652037" cy="1675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064" y="4524641"/>
            <a:ext cx="2736159" cy="1672478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167402" y="1691112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229173" y="2853414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9738574" y="2340435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52196" y="5676670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903153" y="4582504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407525" y="4543460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3517830" y="3424966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лУУУна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275968" y="3406148"/>
            <a:ext cx="2059648" cy="588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доЖЖЖдь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9145170" y="3542491"/>
            <a:ext cx="1814751" cy="416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КККран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314643" y="6242657"/>
            <a:ext cx="2565100" cy="615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бАААрАААн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4982516" y="6258369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лиСССа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8408621" y="6258369"/>
            <a:ext cx="1841274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ТТТрава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242561" y="84119"/>
            <a:ext cx="127886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1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вычленять и называть изолированный звук</a:t>
            </a:r>
          </a:p>
        </p:txBody>
      </p:sp>
    </p:spTree>
    <p:extLst>
      <p:ext uri="{BB962C8B-B14F-4D97-AF65-F5344CB8AC3E}">
        <p14:creationId xmlns:p14="http://schemas.microsoft.com/office/powerpoint/2010/main" val="152174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олна 12"/>
          <p:cNvSpPr/>
          <p:nvPr/>
        </p:nvSpPr>
        <p:spPr>
          <a:xfrm>
            <a:off x="4775915" y="1266755"/>
            <a:ext cx="6866585" cy="2807594"/>
          </a:xfrm>
          <a:prstGeom prst="wav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олна 11"/>
          <p:cNvSpPr/>
          <p:nvPr/>
        </p:nvSpPr>
        <p:spPr>
          <a:xfrm>
            <a:off x="206062" y="1236372"/>
            <a:ext cx="3837904" cy="2807594"/>
          </a:xfrm>
          <a:prstGeom prst="wav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57370" y="84048"/>
            <a:ext cx="100147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гласными и согласными звуками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04" y="1679470"/>
            <a:ext cx="1298072" cy="1540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067" y="1885532"/>
            <a:ext cx="4110508" cy="1334924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429555" y="2017618"/>
            <a:ext cx="2704563" cy="1305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поются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729731" y="2176530"/>
            <a:ext cx="2629436" cy="1275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поются, есть преграда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-461937" y="4958698"/>
            <a:ext cx="2371441" cy="55273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27720" y="4958697"/>
            <a:ext cx="2371441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871140" y="4958696"/>
            <a:ext cx="2371441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РЕКА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866067" y="4958695"/>
            <a:ext cx="2863405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ОБЛАКО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544010" y="4958694"/>
            <a:ext cx="2371441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РЫБА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779973" y="4958693"/>
            <a:ext cx="2371441" cy="55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54197" y="5511426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813817" y="5469179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913281" y="5491376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763316" y="5491376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954353" y="5491376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538428" y="5491376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056860" y="5486351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78116" y="5491376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575293" y="5491376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33597" y="5511426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1189493" y="5499913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0776963" y="5505621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966028" y="5501403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957567" y="5511426"/>
            <a:ext cx="351814" cy="502276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38707" y="5511426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1611395" y="5491718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0375731" y="5505683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9226143" y="5490303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373396" y="5490303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173396" y="5499913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346033" y="5482790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120847" y="5481326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447207" y="5486351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660097" y="5491376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2165590" y="5499913"/>
            <a:ext cx="351814" cy="50227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813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8835" y="84048"/>
            <a:ext cx="70918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места звука в слове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37063" y="904353"/>
            <a:ext cx="7946265" cy="5527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Д/у «Звуки заблудились»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90415" y="2130642"/>
            <a:ext cx="5592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8145" algn="ctr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Миша дров не напилил,</a:t>
            </a:r>
          </a:p>
          <a:p>
            <a:pPr indent="398145" algn="ctr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Печку кепками топил. </a:t>
            </a:r>
          </a:p>
          <a:p>
            <a:pPr indent="398145" algn="ctr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собрали васильки.</a:t>
            </a:r>
          </a:p>
          <a:p>
            <a:pPr indent="398145" algn="ctr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головах у нас — щенки.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760" y="4230398"/>
            <a:ext cx="2355028" cy="1570397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softEdge rad="1778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911" y="4303545"/>
            <a:ext cx="2136159" cy="142410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978" y="4277249"/>
            <a:ext cx="2770793" cy="1476689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650" y="4266680"/>
            <a:ext cx="2025612" cy="1449616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05002" y="5710763"/>
            <a:ext cx="1878770" cy="414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Кепками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876493" y="4317019"/>
            <a:ext cx="2048526" cy="141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713452" y="5727650"/>
            <a:ext cx="1878770" cy="414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Щепками</a:t>
            </a:r>
          </a:p>
        </p:txBody>
      </p:sp>
      <p:sp>
        <p:nvSpPr>
          <p:cNvPr id="29" name="Двойная стрелка вверх/вниз 28"/>
          <p:cNvSpPr/>
          <p:nvPr/>
        </p:nvSpPr>
        <p:spPr>
          <a:xfrm rot="16200000">
            <a:off x="2755826" y="4799817"/>
            <a:ext cx="160976" cy="44503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6977001" y="5710759"/>
            <a:ext cx="1878770" cy="414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Щенки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0164548" y="5727650"/>
            <a:ext cx="1878770" cy="414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Венки 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8282877" y="4104699"/>
            <a:ext cx="2357667" cy="176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Двойная стрелка вверх/вниз 32"/>
          <p:cNvSpPr/>
          <p:nvPr/>
        </p:nvSpPr>
        <p:spPr>
          <a:xfrm rot="16200000">
            <a:off x="9445153" y="4763218"/>
            <a:ext cx="160976" cy="44503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951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82517" y="775565"/>
            <a:ext cx="7946265" cy="5527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Д/у «Проглоченные звуки»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233884" y="1436047"/>
            <a:ext cx="3011455" cy="2472743"/>
          </a:xfrm>
          <a:prstGeom prst="irregularSeal1">
            <a:avLst/>
          </a:prstGeom>
          <a:gradFill flip="none" rotWithShape="1">
            <a:gsLst>
              <a:gs pos="80000">
                <a:schemeClr val="accent6">
                  <a:lumMod val="75000"/>
                  <a:alpha val="99000"/>
                </a:schemeClr>
              </a:gs>
              <a:gs pos="75000">
                <a:schemeClr val="accent3">
                  <a:lumMod val="20000"/>
                  <a:lumOff val="80000"/>
                </a:schemeClr>
              </a:gs>
              <a:gs pos="82000">
                <a:srgbClr val="B5D2EC"/>
              </a:gs>
              <a:gs pos="77000">
                <a:schemeClr val="accent6">
                  <a:lumMod val="40000"/>
                  <a:lumOff val="6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 cap="rnd">
            <a:solidFill>
              <a:schemeClr val="accent6">
                <a:lumMod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ятно 1 7"/>
          <p:cNvSpPr/>
          <p:nvPr/>
        </p:nvSpPr>
        <p:spPr>
          <a:xfrm>
            <a:off x="3551927" y="2711888"/>
            <a:ext cx="3011455" cy="2472743"/>
          </a:xfrm>
          <a:prstGeom prst="irregularSeal1">
            <a:avLst/>
          </a:prstGeom>
          <a:gradFill flip="none" rotWithShape="1">
            <a:gsLst>
              <a:gs pos="80000">
                <a:schemeClr val="accent6">
                  <a:lumMod val="75000"/>
                  <a:alpha val="99000"/>
                </a:schemeClr>
              </a:gs>
              <a:gs pos="75000">
                <a:schemeClr val="accent3">
                  <a:lumMod val="20000"/>
                  <a:lumOff val="80000"/>
                </a:schemeClr>
              </a:gs>
              <a:gs pos="82000">
                <a:srgbClr val="B5D2EC"/>
              </a:gs>
              <a:gs pos="77000">
                <a:schemeClr val="accent6">
                  <a:lumMod val="40000"/>
                  <a:lumOff val="6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 cap="rnd">
            <a:solidFill>
              <a:schemeClr val="accent6">
                <a:lumMod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но 1 8"/>
          <p:cNvSpPr/>
          <p:nvPr/>
        </p:nvSpPr>
        <p:spPr>
          <a:xfrm>
            <a:off x="848834" y="3747750"/>
            <a:ext cx="3011455" cy="2472743"/>
          </a:xfrm>
          <a:prstGeom prst="irregularSeal1">
            <a:avLst/>
          </a:prstGeom>
          <a:gradFill flip="none" rotWithShape="1">
            <a:gsLst>
              <a:gs pos="80000">
                <a:schemeClr val="accent6">
                  <a:lumMod val="75000"/>
                  <a:alpha val="99000"/>
                </a:schemeClr>
              </a:gs>
              <a:gs pos="75000">
                <a:schemeClr val="accent3">
                  <a:lumMod val="20000"/>
                  <a:lumOff val="80000"/>
                </a:schemeClr>
              </a:gs>
              <a:gs pos="82000">
                <a:srgbClr val="B5D2EC"/>
              </a:gs>
              <a:gs pos="77000">
                <a:schemeClr val="accent6">
                  <a:lumMod val="40000"/>
                  <a:lumOff val="6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 cap="rnd">
            <a:solidFill>
              <a:schemeClr val="accent6">
                <a:lumMod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ятно 1 9"/>
          <p:cNvSpPr/>
          <p:nvPr/>
        </p:nvSpPr>
        <p:spPr>
          <a:xfrm>
            <a:off x="9020880" y="2260294"/>
            <a:ext cx="3011455" cy="2472743"/>
          </a:xfrm>
          <a:prstGeom prst="irregularSeal1">
            <a:avLst/>
          </a:prstGeom>
          <a:gradFill flip="none" rotWithShape="1">
            <a:gsLst>
              <a:gs pos="80000">
                <a:schemeClr val="accent6">
                  <a:lumMod val="75000"/>
                  <a:alpha val="99000"/>
                </a:schemeClr>
              </a:gs>
              <a:gs pos="75000">
                <a:schemeClr val="accent3">
                  <a:lumMod val="20000"/>
                  <a:lumOff val="80000"/>
                </a:schemeClr>
              </a:gs>
              <a:gs pos="82000">
                <a:srgbClr val="B5D2EC"/>
              </a:gs>
              <a:gs pos="77000">
                <a:schemeClr val="accent6">
                  <a:lumMod val="40000"/>
                  <a:lumOff val="6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 cap="rnd">
            <a:solidFill>
              <a:schemeClr val="accent6">
                <a:lumMod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ятно 1 10"/>
          <p:cNvSpPr/>
          <p:nvPr/>
        </p:nvSpPr>
        <p:spPr>
          <a:xfrm>
            <a:off x="6151698" y="1436047"/>
            <a:ext cx="3011455" cy="2472743"/>
          </a:xfrm>
          <a:prstGeom prst="irregularSeal1">
            <a:avLst/>
          </a:prstGeom>
          <a:gradFill flip="none" rotWithShape="1">
            <a:gsLst>
              <a:gs pos="80000">
                <a:schemeClr val="accent6">
                  <a:lumMod val="75000"/>
                  <a:alpha val="99000"/>
                </a:schemeClr>
              </a:gs>
              <a:gs pos="75000">
                <a:schemeClr val="accent3">
                  <a:lumMod val="20000"/>
                  <a:lumOff val="80000"/>
                </a:schemeClr>
              </a:gs>
              <a:gs pos="82000">
                <a:srgbClr val="B5D2EC"/>
              </a:gs>
              <a:gs pos="77000">
                <a:schemeClr val="accent6">
                  <a:lumMod val="40000"/>
                  <a:lumOff val="6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 cap="rnd">
            <a:solidFill>
              <a:schemeClr val="accent6">
                <a:lumMod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но 1 11"/>
          <p:cNvSpPr/>
          <p:nvPr/>
        </p:nvSpPr>
        <p:spPr>
          <a:xfrm>
            <a:off x="6858054" y="4260760"/>
            <a:ext cx="3011455" cy="2472743"/>
          </a:xfrm>
          <a:prstGeom prst="irregularSeal1">
            <a:avLst/>
          </a:prstGeom>
          <a:gradFill flip="none" rotWithShape="1">
            <a:gsLst>
              <a:gs pos="80000">
                <a:schemeClr val="accent6">
                  <a:lumMod val="75000"/>
                  <a:alpha val="99000"/>
                </a:schemeClr>
              </a:gs>
              <a:gs pos="75000">
                <a:schemeClr val="accent3">
                  <a:lumMod val="20000"/>
                  <a:lumOff val="80000"/>
                </a:schemeClr>
              </a:gs>
              <a:gs pos="82000">
                <a:srgbClr val="B5D2EC"/>
              </a:gs>
              <a:gs pos="77000">
                <a:schemeClr val="accent6">
                  <a:lumMod val="40000"/>
                  <a:lumOff val="6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 cap="rnd">
            <a:solidFill>
              <a:schemeClr val="accent6">
                <a:lumMod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36023" y="2260294"/>
            <a:ext cx="2007176" cy="688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(туфли)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326085" y="4600585"/>
            <a:ext cx="2007176" cy="688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…ка</a:t>
            </a:r>
          </a:p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(шапка)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054066" y="3553361"/>
            <a:ext cx="2007176" cy="688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но…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(носки)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582701" y="2228328"/>
            <a:ext cx="2007176" cy="688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альто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(пальто)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360193" y="5201857"/>
            <a:ext cx="2007176" cy="688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витер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(свитер)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9613475" y="3106629"/>
            <a:ext cx="2007176" cy="688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шар…</a:t>
            </a:r>
          </a:p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(шарф)</a:t>
            </a:r>
          </a:p>
        </p:txBody>
      </p:sp>
    </p:spTree>
    <p:extLst>
      <p:ext uri="{BB962C8B-B14F-4D97-AF65-F5344CB8AC3E}">
        <p14:creationId xmlns:p14="http://schemas.microsoft.com/office/powerpoint/2010/main" val="230973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69638" y="891475"/>
            <a:ext cx="7946265" cy="5527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П/и «Имена»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60461" y="96926"/>
            <a:ext cx="29706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763" y="1282987"/>
            <a:ext cx="1764388" cy="172825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778" y="3575364"/>
            <a:ext cx="1663478" cy="15945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011" y="4288039"/>
            <a:ext cx="1745096" cy="16660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862" y="3575364"/>
            <a:ext cx="1594160" cy="188822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147" y="1368907"/>
            <a:ext cx="1813100" cy="172183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4" name="Овальная выноска 13"/>
          <p:cNvSpPr/>
          <p:nvPr/>
        </p:nvSpPr>
        <p:spPr>
          <a:xfrm>
            <a:off x="425003" y="1400258"/>
            <a:ext cx="2138760" cy="1049551"/>
          </a:xfrm>
          <a:prstGeom prst="wedgeEllipseCallout">
            <a:avLst>
              <a:gd name="adj1" fmla="val 50135"/>
              <a:gd name="adj2" fmla="val 754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арина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М-согласная</a:t>
            </a:r>
          </a:p>
        </p:txBody>
      </p:sp>
      <p:sp>
        <p:nvSpPr>
          <p:cNvPr id="15" name="Овальная выноска 14"/>
          <p:cNvSpPr/>
          <p:nvPr/>
        </p:nvSpPr>
        <p:spPr>
          <a:xfrm>
            <a:off x="268310" y="5121046"/>
            <a:ext cx="2138760" cy="1049551"/>
          </a:xfrm>
          <a:prstGeom prst="wedgeEllipseCallout">
            <a:avLst>
              <a:gd name="adj1" fmla="val 53748"/>
              <a:gd name="adj2" fmla="val -6565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ртем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А-гласная</a:t>
            </a:r>
          </a:p>
        </p:txBody>
      </p:sp>
      <p:sp>
        <p:nvSpPr>
          <p:cNvPr id="16" name="Овальная выноска 15"/>
          <p:cNvSpPr/>
          <p:nvPr/>
        </p:nvSpPr>
        <p:spPr>
          <a:xfrm>
            <a:off x="4773390" y="5954052"/>
            <a:ext cx="2138760" cy="903948"/>
          </a:xfrm>
          <a:prstGeom prst="wedgeEllipseCallout">
            <a:avLst>
              <a:gd name="adj1" fmla="val 757"/>
              <a:gd name="adj2" fmla="val -644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И-гласная</a:t>
            </a:r>
          </a:p>
        </p:txBody>
      </p:sp>
      <p:sp>
        <p:nvSpPr>
          <p:cNvPr id="17" name="Овальная выноска 16"/>
          <p:cNvSpPr/>
          <p:nvPr/>
        </p:nvSpPr>
        <p:spPr>
          <a:xfrm>
            <a:off x="9244247" y="4844291"/>
            <a:ext cx="2138760" cy="1049551"/>
          </a:xfrm>
          <a:prstGeom prst="wedgeEllipseCallout">
            <a:avLst>
              <a:gd name="adj1" fmla="val -61868"/>
              <a:gd name="adj2" fmla="val -4111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ероника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В-согласная</a:t>
            </a:r>
          </a:p>
        </p:txBody>
      </p:sp>
      <p:sp>
        <p:nvSpPr>
          <p:cNvPr id="18" name="Овальная выноска 17"/>
          <p:cNvSpPr/>
          <p:nvPr/>
        </p:nvSpPr>
        <p:spPr>
          <a:xfrm>
            <a:off x="9682766" y="1682255"/>
            <a:ext cx="2138760" cy="1049551"/>
          </a:xfrm>
          <a:prstGeom prst="wedgeEllipseCallout">
            <a:avLst>
              <a:gd name="adj1" fmla="val -72707"/>
              <a:gd name="adj2" fmla="val 644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К-согласная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374" y="2266130"/>
            <a:ext cx="1208369" cy="1247140"/>
          </a:xfrm>
          <a:prstGeom prst="rect">
            <a:avLst/>
          </a:prstGeom>
        </p:spPr>
      </p:pic>
      <p:sp>
        <p:nvSpPr>
          <p:cNvPr id="24" name="Штриховая стрелка вправо 23"/>
          <p:cNvSpPr/>
          <p:nvPr/>
        </p:nvSpPr>
        <p:spPr>
          <a:xfrm rot="12127428">
            <a:off x="4402537" y="2437037"/>
            <a:ext cx="746139" cy="39442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триховая стрелка вправо 24"/>
          <p:cNvSpPr/>
          <p:nvPr/>
        </p:nvSpPr>
        <p:spPr>
          <a:xfrm rot="1978643">
            <a:off x="6454051" y="3388353"/>
            <a:ext cx="746139" cy="39442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триховая стрелка вправо 25"/>
          <p:cNvSpPr/>
          <p:nvPr/>
        </p:nvSpPr>
        <p:spPr>
          <a:xfrm rot="5400000">
            <a:off x="5477489" y="3809106"/>
            <a:ext cx="746139" cy="39442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триховая стрелка вправо 26"/>
          <p:cNvSpPr/>
          <p:nvPr/>
        </p:nvSpPr>
        <p:spPr>
          <a:xfrm rot="8710903">
            <a:off x="4486023" y="3439948"/>
            <a:ext cx="746139" cy="39442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Штриховая стрелка вправо 27"/>
          <p:cNvSpPr/>
          <p:nvPr/>
        </p:nvSpPr>
        <p:spPr>
          <a:xfrm rot="20322504">
            <a:off x="6513057" y="2437037"/>
            <a:ext cx="746139" cy="39442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4446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462</Words>
  <Application>Microsoft Office PowerPoint</Application>
  <PresentationFormat>Широкоэкранный</PresentationFormat>
  <Paragraphs>117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Д/у «Угадайка»</vt:lpstr>
      <vt:lpstr>С О Н</vt:lpstr>
      <vt:lpstr>Д/и «Скажи, чтобы все услышали звук»</vt:lpstr>
      <vt:lpstr>КОТ</vt:lpstr>
      <vt:lpstr>Д/у «Звуки заблудились»</vt:lpstr>
      <vt:lpstr>Д/у «Проглоченные звуки»</vt:lpstr>
      <vt:lpstr>П/и «Имена»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 </dc:creator>
  <cp:lastModifiedBy>Ольга</cp:lastModifiedBy>
  <cp:revision>3</cp:revision>
  <dcterms:created xsi:type="dcterms:W3CDTF">2020-11-10T07:55:20Z</dcterms:created>
  <dcterms:modified xsi:type="dcterms:W3CDTF">2021-03-11T10:53:44Z</dcterms:modified>
</cp:coreProperties>
</file>