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76" r:id="rId3"/>
    <p:sldId id="257" r:id="rId4"/>
    <p:sldId id="260" r:id="rId5"/>
    <p:sldId id="258" r:id="rId6"/>
    <p:sldId id="261" r:id="rId7"/>
    <p:sldId id="262" r:id="rId8"/>
    <p:sldId id="277" r:id="rId9"/>
    <p:sldId id="278" r:id="rId10"/>
    <p:sldId id="279" r:id="rId11"/>
    <p:sldId id="281" r:id="rId12"/>
    <p:sldId id="263" r:id="rId13"/>
    <p:sldId id="264" r:id="rId14"/>
    <p:sldId id="265" r:id="rId15"/>
    <p:sldId id="282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5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6EDB3-99B2-4F9E-AAFF-E68A9F966DF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2E14DEB4-9BDB-448D-8E1C-E067FCA7FF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Скатерть  комбинированная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B3F7270-60E1-4ED8-8FE4-6901963AABDF}" type="parTrans" cxnId="{3A34E239-8481-43C8-B97C-F37A11B28212}">
      <dgm:prSet/>
      <dgm:spPr/>
    </dgm:pt>
    <dgm:pt modelId="{D1DDFD34-895A-4F26-BAD4-04C5E0CB367B}" type="sibTrans" cxnId="{3A34E239-8481-43C8-B97C-F37A11B28212}">
      <dgm:prSet/>
      <dgm:spPr/>
    </dgm:pt>
    <dgm:pt modelId="{7F6F81A6-979A-476F-A753-FBC42CC667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Проблема, потребность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8E1588E-7AF2-48BE-A211-2D85BBC37C66}" type="parTrans" cxnId="{2268FC43-D8B2-4EB1-9159-58D51652B059}">
      <dgm:prSet/>
      <dgm:spPr/>
      <dgm:t>
        <a:bodyPr/>
        <a:lstStyle/>
        <a:p>
          <a:endParaRPr lang="ru-RU"/>
        </a:p>
      </dgm:t>
    </dgm:pt>
    <dgm:pt modelId="{28E6CC3F-8C4B-455F-BFD1-CCC8673553CD}" type="sibTrans" cxnId="{2268FC43-D8B2-4EB1-9159-58D51652B059}">
      <dgm:prSet/>
      <dgm:spPr/>
    </dgm:pt>
    <dgm:pt modelId="{CB9C539E-799C-4D2E-8A07-44F1A3B8C6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история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82511DC-3406-4BF7-A6A5-03358AE5433E}" type="parTrans" cxnId="{FEDCD88D-39DE-4252-A96C-1611D1266ED8}">
      <dgm:prSet/>
      <dgm:spPr/>
      <dgm:t>
        <a:bodyPr/>
        <a:lstStyle/>
        <a:p>
          <a:endParaRPr lang="ru-RU"/>
        </a:p>
      </dgm:t>
    </dgm:pt>
    <dgm:pt modelId="{2F1A5C33-6189-42FC-A3C2-53EB563DC7A2}" type="sibTrans" cxnId="{FEDCD88D-39DE-4252-A96C-1611D1266ED8}">
      <dgm:prSet/>
      <dgm:spPr/>
    </dgm:pt>
    <dgm:pt modelId="{FA5C16AD-F839-42EB-97AB-A582093BBA7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Основные элементы техники вязания крючком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7A8AA22-8BB1-45F2-AA03-CCCFC6C3421C}" type="parTrans" cxnId="{8949B079-FE6F-4095-9EB5-B9DFC3E55A46}">
      <dgm:prSet/>
      <dgm:spPr/>
      <dgm:t>
        <a:bodyPr/>
        <a:lstStyle/>
        <a:p>
          <a:endParaRPr lang="ru-RU"/>
        </a:p>
      </dgm:t>
    </dgm:pt>
    <dgm:pt modelId="{4FBDE81D-9720-4598-894C-7804D02C0D5A}" type="sibTrans" cxnId="{8949B079-FE6F-4095-9EB5-B9DFC3E55A46}">
      <dgm:prSet/>
      <dgm:spPr/>
    </dgm:pt>
    <dgm:pt modelId="{4AE51068-2933-4A3F-A9AF-E7136F86AA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Инструменты и приспособления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3081B6F-8D50-4658-BDC9-0A6F619AE88D}" type="parTrans" cxnId="{72D35CAB-FEB2-407D-9A00-BA4CC69DFC1E}">
      <dgm:prSet/>
      <dgm:spPr/>
      <dgm:t>
        <a:bodyPr/>
        <a:lstStyle/>
        <a:p>
          <a:endParaRPr lang="ru-RU"/>
        </a:p>
      </dgm:t>
    </dgm:pt>
    <dgm:pt modelId="{D0895DA4-B70F-4C45-8B28-D3CE588D7FCF}" type="sibTrans" cxnId="{72D35CAB-FEB2-407D-9A00-BA4CC69DFC1E}">
      <dgm:prSet/>
      <dgm:spPr/>
    </dgm:pt>
    <dgm:pt modelId="{1CA1C041-72A0-47CC-8288-5D16E45C65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Охрана труда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810B5BB-536C-41AD-BA0E-4D135716092C}" type="parTrans" cxnId="{51A8CC5F-AFEA-4BA6-9751-10157C35008F}">
      <dgm:prSet/>
      <dgm:spPr/>
      <dgm:t>
        <a:bodyPr/>
        <a:lstStyle/>
        <a:p>
          <a:endParaRPr lang="ru-RU"/>
        </a:p>
      </dgm:t>
    </dgm:pt>
    <dgm:pt modelId="{65F0D94D-3C8A-42F1-BAC3-D06C2C1253C7}" type="sibTrans" cxnId="{51A8CC5F-AFEA-4BA6-9751-10157C35008F}">
      <dgm:prSet/>
      <dgm:spPr/>
    </dgm:pt>
    <dgm:pt modelId="{79BF8003-D206-45F1-AF6A-91D326FD36F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технология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B3F276C-3164-46FE-8769-341E419C9A42}" type="parTrans" cxnId="{8A719630-356D-494F-83B4-56B684CF6DAD}">
      <dgm:prSet/>
      <dgm:spPr/>
      <dgm:t>
        <a:bodyPr/>
        <a:lstStyle/>
        <a:p>
          <a:endParaRPr lang="ru-RU"/>
        </a:p>
      </dgm:t>
    </dgm:pt>
    <dgm:pt modelId="{36393705-EDA3-4B05-A4AB-676B88D2C3BB}" type="sibTrans" cxnId="{8A719630-356D-494F-83B4-56B684CF6DAD}">
      <dgm:prSet/>
      <dgm:spPr/>
    </dgm:pt>
    <dgm:pt modelId="{4EC6B17D-EA47-4A9B-9D0D-CB657B8B36C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стоимость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0008C2D-18BA-44E1-ACE6-E46C9D4CB0D7}" type="parTrans" cxnId="{00798F94-5B34-4145-B450-F4C30669307E}">
      <dgm:prSet/>
      <dgm:spPr/>
      <dgm:t>
        <a:bodyPr/>
        <a:lstStyle/>
        <a:p>
          <a:endParaRPr lang="ru-RU"/>
        </a:p>
      </dgm:t>
    </dgm:pt>
    <dgm:pt modelId="{10DF8033-7A03-4520-AAEE-B375B5F77647}" type="sibTrans" cxnId="{00798F94-5B34-4145-B450-F4C30669307E}">
      <dgm:prSet/>
      <dgm:spPr/>
    </dgm:pt>
    <dgm:pt modelId="{EFECCD7C-CE48-4ED4-8CAD-2C53E3C809F5}" type="pres">
      <dgm:prSet presAssocID="{D3F6EDB3-99B2-4F9E-AAFF-E68A9F966DF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2894EF-A9CB-49EA-A8C3-E9DE6114A3CC}" type="pres">
      <dgm:prSet presAssocID="{2E14DEB4-9BDB-448D-8E1C-E067FCA7FF88}" presName="centerShape" presStyleLbl="node0" presStyleIdx="0" presStyleCnt="1"/>
      <dgm:spPr/>
      <dgm:t>
        <a:bodyPr/>
        <a:lstStyle/>
        <a:p>
          <a:endParaRPr lang="ru-RU"/>
        </a:p>
      </dgm:t>
    </dgm:pt>
    <dgm:pt modelId="{93C99F86-128B-49F3-906D-98BEC23F25BF}" type="pres">
      <dgm:prSet presAssocID="{08E1588E-7AF2-48BE-A211-2D85BBC37C66}" presName="Name9" presStyleLbl="parChTrans1D2" presStyleIdx="0" presStyleCnt="7"/>
      <dgm:spPr/>
      <dgm:t>
        <a:bodyPr/>
        <a:lstStyle/>
        <a:p>
          <a:endParaRPr lang="ru-RU"/>
        </a:p>
      </dgm:t>
    </dgm:pt>
    <dgm:pt modelId="{A89AFDD5-E207-42C7-B61F-25D3A747B7EA}" type="pres">
      <dgm:prSet presAssocID="{08E1588E-7AF2-48BE-A211-2D85BBC37C66}" presName="connTx" presStyleLbl="parChTrans1D2" presStyleIdx="0" presStyleCnt="7"/>
      <dgm:spPr/>
      <dgm:t>
        <a:bodyPr/>
        <a:lstStyle/>
        <a:p>
          <a:endParaRPr lang="ru-RU"/>
        </a:p>
      </dgm:t>
    </dgm:pt>
    <dgm:pt modelId="{345396B9-B3F4-4C73-A8AB-E93414F6016A}" type="pres">
      <dgm:prSet presAssocID="{7F6F81A6-979A-476F-A753-FBC42CC667B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B201A-C343-4DB8-BEEB-8F2CC1A9228E}" type="pres">
      <dgm:prSet presAssocID="{182511DC-3406-4BF7-A6A5-03358AE5433E}" presName="Name9" presStyleLbl="parChTrans1D2" presStyleIdx="1" presStyleCnt="7"/>
      <dgm:spPr/>
      <dgm:t>
        <a:bodyPr/>
        <a:lstStyle/>
        <a:p>
          <a:endParaRPr lang="ru-RU"/>
        </a:p>
      </dgm:t>
    </dgm:pt>
    <dgm:pt modelId="{EF245511-5837-42DC-8689-9686FBE9ED6E}" type="pres">
      <dgm:prSet presAssocID="{182511DC-3406-4BF7-A6A5-03358AE5433E}" presName="connTx" presStyleLbl="parChTrans1D2" presStyleIdx="1" presStyleCnt="7"/>
      <dgm:spPr/>
      <dgm:t>
        <a:bodyPr/>
        <a:lstStyle/>
        <a:p>
          <a:endParaRPr lang="ru-RU"/>
        </a:p>
      </dgm:t>
    </dgm:pt>
    <dgm:pt modelId="{D60C2D9F-0C08-42D9-A54A-351923573603}" type="pres">
      <dgm:prSet presAssocID="{CB9C539E-799C-4D2E-8A07-44F1A3B8C61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10F1D-3D04-469B-B379-183D0D12C304}" type="pres">
      <dgm:prSet presAssocID="{07A8AA22-8BB1-45F2-AA03-CCCFC6C3421C}" presName="Name9" presStyleLbl="parChTrans1D2" presStyleIdx="2" presStyleCnt="7"/>
      <dgm:spPr/>
      <dgm:t>
        <a:bodyPr/>
        <a:lstStyle/>
        <a:p>
          <a:endParaRPr lang="ru-RU"/>
        </a:p>
      </dgm:t>
    </dgm:pt>
    <dgm:pt modelId="{A4B3F152-6323-4B76-86F4-A5C331E04E4F}" type="pres">
      <dgm:prSet presAssocID="{07A8AA22-8BB1-45F2-AA03-CCCFC6C3421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50D9E4AC-982E-46A5-A584-E52480AB0E80}" type="pres">
      <dgm:prSet presAssocID="{FA5C16AD-F839-42EB-97AB-A582093BBA7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C22BD-2CAB-405C-A41F-497B42FD5163}" type="pres">
      <dgm:prSet presAssocID="{83081B6F-8D50-4658-BDC9-0A6F619AE88D}" presName="Name9" presStyleLbl="parChTrans1D2" presStyleIdx="3" presStyleCnt="7"/>
      <dgm:spPr/>
      <dgm:t>
        <a:bodyPr/>
        <a:lstStyle/>
        <a:p>
          <a:endParaRPr lang="ru-RU"/>
        </a:p>
      </dgm:t>
    </dgm:pt>
    <dgm:pt modelId="{086D63AA-C49E-4A9B-9A74-2099AC7DCEDA}" type="pres">
      <dgm:prSet presAssocID="{83081B6F-8D50-4658-BDC9-0A6F619AE88D}" presName="connTx" presStyleLbl="parChTrans1D2" presStyleIdx="3" presStyleCnt="7"/>
      <dgm:spPr/>
      <dgm:t>
        <a:bodyPr/>
        <a:lstStyle/>
        <a:p>
          <a:endParaRPr lang="ru-RU"/>
        </a:p>
      </dgm:t>
    </dgm:pt>
    <dgm:pt modelId="{BEC8EAEB-68B7-4919-AE32-7195185BFEDD}" type="pres">
      <dgm:prSet presAssocID="{4AE51068-2933-4A3F-A9AF-E7136F86AAD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FD8F7-DF7B-4161-8D04-D84D68D63C85}" type="pres">
      <dgm:prSet presAssocID="{2810B5BB-536C-41AD-BA0E-4D135716092C}" presName="Name9" presStyleLbl="parChTrans1D2" presStyleIdx="4" presStyleCnt="7"/>
      <dgm:spPr/>
      <dgm:t>
        <a:bodyPr/>
        <a:lstStyle/>
        <a:p>
          <a:endParaRPr lang="ru-RU"/>
        </a:p>
      </dgm:t>
    </dgm:pt>
    <dgm:pt modelId="{B1FE47D8-52F8-48C0-8D73-CCC6E3F6C71A}" type="pres">
      <dgm:prSet presAssocID="{2810B5BB-536C-41AD-BA0E-4D135716092C}" presName="connTx" presStyleLbl="parChTrans1D2" presStyleIdx="4" presStyleCnt="7"/>
      <dgm:spPr/>
      <dgm:t>
        <a:bodyPr/>
        <a:lstStyle/>
        <a:p>
          <a:endParaRPr lang="ru-RU"/>
        </a:p>
      </dgm:t>
    </dgm:pt>
    <dgm:pt modelId="{654B96D9-DC3F-42BB-B78C-D253159C4A7F}" type="pres">
      <dgm:prSet presAssocID="{1CA1C041-72A0-47CC-8288-5D16E45C654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67CA0-77CB-42B8-A511-58457B7E49A2}" type="pres">
      <dgm:prSet presAssocID="{CB3F276C-3164-46FE-8769-341E419C9A42}" presName="Name9" presStyleLbl="parChTrans1D2" presStyleIdx="5" presStyleCnt="7"/>
      <dgm:spPr/>
      <dgm:t>
        <a:bodyPr/>
        <a:lstStyle/>
        <a:p>
          <a:endParaRPr lang="ru-RU"/>
        </a:p>
      </dgm:t>
    </dgm:pt>
    <dgm:pt modelId="{0A1941ED-EA9D-40DB-81D7-5DD276DBEBEB}" type="pres">
      <dgm:prSet presAssocID="{CB3F276C-3164-46FE-8769-341E419C9A42}" presName="connTx" presStyleLbl="parChTrans1D2" presStyleIdx="5" presStyleCnt="7"/>
      <dgm:spPr/>
      <dgm:t>
        <a:bodyPr/>
        <a:lstStyle/>
        <a:p>
          <a:endParaRPr lang="ru-RU"/>
        </a:p>
      </dgm:t>
    </dgm:pt>
    <dgm:pt modelId="{E1038EFC-C06E-4201-9FED-7B13135801C0}" type="pres">
      <dgm:prSet presAssocID="{79BF8003-D206-45F1-AF6A-91D326FD36F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B56C9-0B5E-46A6-9A54-F66D6677F4C7}" type="pres">
      <dgm:prSet presAssocID="{10008C2D-18BA-44E1-ACE6-E46C9D4CB0D7}" presName="Name9" presStyleLbl="parChTrans1D2" presStyleIdx="6" presStyleCnt="7"/>
      <dgm:spPr/>
      <dgm:t>
        <a:bodyPr/>
        <a:lstStyle/>
        <a:p>
          <a:endParaRPr lang="ru-RU"/>
        </a:p>
      </dgm:t>
    </dgm:pt>
    <dgm:pt modelId="{3591B6C0-217F-4F86-AE56-F899EA1A2E07}" type="pres">
      <dgm:prSet presAssocID="{10008C2D-18BA-44E1-ACE6-E46C9D4CB0D7}" presName="connTx" presStyleLbl="parChTrans1D2" presStyleIdx="6" presStyleCnt="7"/>
      <dgm:spPr/>
      <dgm:t>
        <a:bodyPr/>
        <a:lstStyle/>
        <a:p>
          <a:endParaRPr lang="ru-RU"/>
        </a:p>
      </dgm:t>
    </dgm:pt>
    <dgm:pt modelId="{B75FB4C8-B785-4422-BDC9-A9106D009B41}" type="pres">
      <dgm:prSet presAssocID="{4EC6B17D-EA47-4A9B-9D0D-CB657B8B36C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F220B9-FB16-4165-8A07-3708EBCC075D}" type="presOf" srcId="{4EC6B17D-EA47-4A9B-9D0D-CB657B8B36C6}" destId="{B75FB4C8-B785-4422-BDC9-A9106D009B41}" srcOrd="0" destOrd="0" presId="urn:microsoft.com/office/officeart/2005/8/layout/radial1"/>
    <dgm:cxn modelId="{FEDCD88D-39DE-4252-A96C-1611D1266ED8}" srcId="{2E14DEB4-9BDB-448D-8E1C-E067FCA7FF88}" destId="{CB9C539E-799C-4D2E-8A07-44F1A3B8C613}" srcOrd="1" destOrd="0" parTransId="{182511DC-3406-4BF7-A6A5-03358AE5433E}" sibTransId="{2F1A5C33-6189-42FC-A3C2-53EB563DC7A2}"/>
    <dgm:cxn modelId="{1DB07F1F-0F02-42C2-ADA9-C907E9B9E145}" type="presOf" srcId="{D3F6EDB3-99B2-4F9E-AAFF-E68A9F966DFE}" destId="{EFECCD7C-CE48-4ED4-8CAD-2C53E3C809F5}" srcOrd="0" destOrd="0" presId="urn:microsoft.com/office/officeart/2005/8/layout/radial1"/>
    <dgm:cxn modelId="{8530BA81-4C72-496C-B031-AE64A3302407}" type="presOf" srcId="{182511DC-3406-4BF7-A6A5-03358AE5433E}" destId="{11DB201A-C343-4DB8-BEEB-8F2CC1A9228E}" srcOrd="0" destOrd="0" presId="urn:microsoft.com/office/officeart/2005/8/layout/radial1"/>
    <dgm:cxn modelId="{B7160CAB-1CB1-45FD-9FF7-BE47D8FBD82C}" type="presOf" srcId="{83081B6F-8D50-4658-BDC9-0A6F619AE88D}" destId="{086D63AA-C49E-4A9B-9A74-2099AC7DCEDA}" srcOrd="1" destOrd="0" presId="urn:microsoft.com/office/officeart/2005/8/layout/radial1"/>
    <dgm:cxn modelId="{8949B079-FE6F-4095-9EB5-B9DFC3E55A46}" srcId="{2E14DEB4-9BDB-448D-8E1C-E067FCA7FF88}" destId="{FA5C16AD-F839-42EB-97AB-A582093BBA7C}" srcOrd="2" destOrd="0" parTransId="{07A8AA22-8BB1-45F2-AA03-CCCFC6C3421C}" sibTransId="{4FBDE81D-9720-4598-894C-7804D02C0D5A}"/>
    <dgm:cxn modelId="{00798F94-5B34-4145-B450-F4C30669307E}" srcId="{2E14DEB4-9BDB-448D-8E1C-E067FCA7FF88}" destId="{4EC6B17D-EA47-4A9B-9D0D-CB657B8B36C6}" srcOrd="6" destOrd="0" parTransId="{10008C2D-18BA-44E1-ACE6-E46C9D4CB0D7}" sibTransId="{10DF8033-7A03-4520-AAEE-B375B5F77647}"/>
    <dgm:cxn modelId="{3D620DA2-5A27-4FB3-87B1-3B991E8F0A28}" type="presOf" srcId="{CB9C539E-799C-4D2E-8A07-44F1A3B8C613}" destId="{D60C2D9F-0C08-42D9-A54A-351923573603}" srcOrd="0" destOrd="0" presId="urn:microsoft.com/office/officeart/2005/8/layout/radial1"/>
    <dgm:cxn modelId="{B8C3C96E-1799-46BF-ACF1-421816182714}" type="presOf" srcId="{08E1588E-7AF2-48BE-A211-2D85BBC37C66}" destId="{A89AFDD5-E207-42C7-B61F-25D3A747B7EA}" srcOrd="1" destOrd="0" presId="urn:microsoft.com/office/officeart/2005/8/layout/radial1"/>
    <dgm:cxn modelId="{72D35CAB-FEB2-407D-9A00-BA4CC69DFC1E}" srcId="{2E14DEB4-9BDB-448D-8E1C-E067FCA7FF88}" destId="{4AE51068-2933-4A3F-A9AF-E7136F86AADB}" srcOrd="3" destOrd="0" parTransId="{83081B6F-8D50-4658-BDC9-0A6F619AE88D}" sibTransId="{D0895DA4-B70F-4C45-8B28-D3CE588D7FCF}"/>
    <dgm:cxn modelId="{7C483C8F-B756-41CD-BE66-4C75C3D3B594}" type="presOf" srcId="{FA5C16AD-F839-42EB-97AB-A582093BBA7C}" destId="{50D9E4AC-982E-46A5-A584-E52480AB0E80}" srcOrd="0" destOrd="0" presId="urn:microsoft.com/office/officeart/2005/8/layout/radial1"/>
    <dgm:cxn modelId="{68531E12-A38A-4E8C-AF1A-4883439F36B9}" type="presOf" srcId="{10008C2D-18BA-44E1-ACE6-E46C9D4CB0D7}" destId="{85AB56C9-0B5E-46A6-9A54-F66D6677F4C7}" srcOrd="0" destOrd="0" presId="urn:microsoft.com/office/officeart/2005/8/layout/radial1"/>
    <dgm:cxn modelId="{C34CDA61-8531-4998-992D-DD47DC5D4665}" type="presOf" srcId="{79BF8003-D206-45F1-AF6A-91D326FD36F5}" destId="{E1038EFC-C06E-4201-9FED-7B13135801C0}" srcOrd="0" destOrd="0" presId="urn:microsoft.com/office/officeart/2005/8/layout/radial1"/>
    <dgm:cxn modelId="{D1AAD07E-9048-4FB3-B368-8D52ECBF897E}" type="presOf" srcId="{182511DC-3406-4BF7-A6A5-03358AE5433E}" destId="{EF245511-5837-42DC-8689-9686FBE9ED6E}" srcOrd="1" destOrd="0" presId="urn:microsoft.com/office/officeart/2005/8/layout/radial1"/>
    <dgm:cxn modelId="{3A34E239-8481-43C8-B97C-F37A11B28212}" srcId="{D3F6EDB3-99B2-4F9E-AAFF-E68A9F966DFE}" destId="{2E14DEB4-9BDB-448D-8E1C-E067FCA7FF88}" srcOrd="0" destOrd="0" parTransId="{DB3F7270-60E1-4ED8-8FE4-6901963AABDF}" sibTransId="{D1DDFD34-895A-4F26-BAD4-04C5E0CB367B}"/>
    <dgm:cxn modelId="{5C2B3440-8D95-4917-9420-03F3865F9D6F}" type="presOf" srcId="{2810B5BB-536C-41AD-BA0E-4D135716092C}" destId="{909FD8F7-DF7B-4161-8D04-D84D68D63C85}" srcOrd="0" destOrd="0" presId="urn:microsoft.com/office/officeart/2005/8/layout/radial1"/>
    <dgm:cxn modelId="{5A441182-4899-44BA-9619-85E531BB7E23}" type="presOf" srcId="{1CA1C041-72A0-47CC-8288-5D16E45C654F}" destId="{654B96D9-DC3F-42BB-B78C-D253159C4A7F}" srcOrd="0" destOrd="0" presId="urn:microsoft.com/office/officeart/2005/8/layout/radial1"/>
    <dgm:cxn modelId="{A1C07C49-E7CB-48B7-B752-62C1B485CC53}" type="presOf" srcId="{4AE51068-2933-4A3F-A9AF-E7136F86AADB}" destId="{BEC8EAEB-68B7-4919-AE32-7195185BFEDD}" srcOrd="0" destOrd="0" presId="urn:microsoft.com/office/officeart/2005/8/layout/radial1"/>
    <dgm:cxn modelId="{AB67B046-3615-4E9F-AAA8-787703270143}" type="presOf" srcId="{07A8AA22-8BB1-45F2-AA03-CCCFC6C3421C}" destId="{80910F1D-3D04-469B-B379-183D0D12C304}" srcOrd="0" destOrd="0" presId="urn:microsoft.com/office/officeart/2005/8/layout/radial1"/>
    <dgm:cxn modelId="{8D22FA55-6E24-4DFD-84F3-0A5AAF7FBE07}" type="presOf" srcId="{7F6F81A6-979A-476F-A753-FBC42CC667B2}" destId="{345396B9-B3F4-4C73-A8AB-E93414F6016A}" srcOrd="0" destOrd="0" presId="urn:microsoft.com/office/officeart/2005/8/layout/radial1"/>
    <dgm:cxn modelId="{8A719630-356D-494F-83B4-56B684CF6DAD}" srcId="{2E14DEB4-9BDB-448D-8E1C-E067FCA7FF88}" destId="{79BF8003-D206-45F1-AF6A-91D326FD36F5}" srcOrd="5" destOrd="0" parTransId="{CB3F276C-3164-46FE-8769-341E419C9A42}" sibTransId="{36393705-EDA3-4B05-A4AB-676B88D2C3BB}"/>
    <dgm:cxn modelId="{51A8CC5F-AFEA-4BA6-9751-10157C35008F}" srcId="{2E14DEB4-9BDB-448D-8E1C-E067FCA7FF88}" destId="{1CA1C041-72A0-47CC-8288-5D16E45C654F}" srcOrd="4" destOrd="0" parTransId="{2810B5BB-536C-41AD-BA0E-4D135716092C}" sibTransId="{65F0D94D-3C8A-42F1-BAC3-D06C2C1253C7}"/>
    <dgm:cxn modelId="{E37A2F04-B3EB-4C39-AD6C-C54BB9F1A503}" type="presOf" srcId="{CB3F276C-3164-46FE-8769-341E419C9A42}" destId="{0A1941ED-EA9D-40DB-81D7-5DD276DBEBEB}" srcOrd="1" destOrd="0" presId="urn:microsoft.com/office/officeart/2005/8/layout/radial1"/>
    <dgm:cxn modelId="{58C99F75-60AA-4320-AAF5-63BD0B00958B}" type="presOf" srcId="{2E14DEB4-9BDB-448D-8E1C-E067FCA7FF88}" destId="{2E2894EF-A9CB-49EA-A8C3-E9DE6114A3CC}" srcOrd="0" destOrd="0" presId="urn:microsoft.com/office/officeart/2005/8/layout/radial1"/>
    <dgm:cxn modelId="{0399DF6C-7114-4989-B4A8-729F3A8CEF1C}" type="presOf" srcId="{2810B5BB-536C-41AD-BA0E-4D135716092C}" destId="{B1FE47D8-52F8-48C0-8D73-CCC6E3F6C71A}" srcOrd="1" destOrd="0" presId="urn:microsoft.com/office/officeart/2005/8/layout/radial1"/>
    <dgm:cxn modelId="{816946E0-894B-446E-8476-2D5A0B3A8FC5}" type="presOf" srcId="{08E1588E-7AF2-48BE-A211-2D85BBC37C66}" destId="{93C99F86-128B-49F3-906D-98BEC23F25BF}" srcOrd="0" destOrd="0" presId="urn:microsoft.com/office/officeart/2005/8/layout/radial1"/>
    <dgm:cxn modelId="{2268FC43-D8B2-4EB1-9159-58D51652B059}" srcId="{2E14DEB4-9BDB-448D-8E1C-E067FCA7FF88}" destId="{7F6F81A6-979A-476F-A753-FBC42CC667B2}" srcOrd="0" destOrd="0" parTransId="{08E1588E-7AF2-48BE-A211-2D85BBC37C66}" sibTransId="{28E6CC3F-8C4B-455F-BFD1-CCC8673553CD}"/>
    <dgm:cxn modelId="{46DBFD2A-5E2B-4497-85D2-E0DC7BDB250A}" type="presOf" srcId="{10008C2D-18BA-44E1-ACE6-E46C9D4CB0D7}" destId="{3591B6C0-217F-4F86-AE56-F899EA1A2E07}" srcOrd="1" destOrd="0" presId="urn:microsoft.com/office/officeart/2005/8/layout/radial1"/>
    <dgm:cxn modelId="{76C8DCDF-DB9F-4C3F-9E73-CA9DE72C9025}" type="presOf" srcId="{CB3F276C-3164-46FE-8769-341E419C9A42}" destId="{5B567CA0-77CB-42B8-A511-58457B7E49A2}" srcOrd="0" destOrd="0" presId="urn:microsoft.com/office/officeart/2005/8/layout/radial1"/>
    <dgm:cxn modelId="{137D543B-177D-4DF2-BD9F-565B666F7A66}" type="presOf" srcId="{83081B6F-8D50-4658-BDC9-0A6F619AE88D}" destId="{5A5C22BD-2CAB-405C-A41F-497B42FD5163}" srcOrd="0" destOrd="0" presId="urn:microsoft.com/office/officeart/2005/8/layout/radial1"/>
    <dgm:cxn modelId="{2F201F22-6069-4129-8902-101F596C8FD4}" type="presOf" srcId="{07A8AA22-8BB1-45F2-AA03-CCCFC6C3421C}" destId="{A4B3F152-6323-4B76-86F4-A5C331E04E4F}" srcOrd="1" destOrd="0" presId="urn:microsoft.com/office/officeart/2005/8/layout/radial1"/>
    <dgm:cxn modelId="{68BDB041-3072-41B6-999B-088FE6B9A820}" type="presParOf" srcId="{EFECCD7C-CE48-4ED4-8CAD-2C53E3C809F5}" destId="{2E2894EF-A9CB-49EA-A8C3-E9DE6114A3CC}" srcOrd="0" destOrd="0" presId="urn:microsoft.com/office/officeart/2005/8/layout/radial1"/>
    <dgm:cxn modelId="{B2203E0E-0809-4296-99EE-3AFEB203B164}" type="presParOf" srcId="{EFECCD7C-CE48-4ED4-8CAD-2C53E3C809F5}" destId="{93C99F86-128B-49F3-906D-98BEC23F25BF}" srcOrd="1" destOrd="0" presId="urn:microsoft.com/office/officeart/2005/8/layout/radial1"/>
    <dgm:cxn modelId="{1A95DA13-4F36-463C-9EB2-FA5E726B0BA2}" type="presParOf" srcId="{93C99F86-128B-49F3-906D-98BEC23F25BF}" destId="{A89AFDD5-E207-42C7-B61F-25D3A747B7EA}" srcOrd="0" destOrd="0" presId="urn:microsoft.com/office/officeart/2005/8/layout/radial1"/>
    <dgm:cxn modelId="{990DA4F3-A81D-4002-896D-47F77E8D9FB6}" type="presParOf" srcId="{EFECCD7C-CE48-4ED4-8CAD-2C53E3C809F5}" destId="{345396B9-B3F4-4C73-A8AB-E93414F6016A}" srcOrd="2" destOrd="0" presId="urn:microsoft.com/office/officeart/2005/8/layout/radial1"/>
    <dgm:cxn modelId="{F18F673B-0E48-4600-8756-D22506A097CF}" type="presParOf" srcId="{EFECCD7C-CE48-4ED4-8CAD-2C53E3C809F5}" destId="{11DB201A-C343-4DB8-BEEB-8F2CC1A9228E}" srcOrd="3" destOrd="0" presId="urn:microsoft.com/office/officeart/2005/8/layout/radial1"/>
    <dgm:cxn modelId="{CC3757E6-B98E-4B64-9527-9FD139BEAA4B}" type="presParOf" srcId="{11DB201A-C343-4DB8-BEEB-8F2CC1A9228E}" destId="{EF245511-5837-42DC-8689-9686FBE9ED6E}" srcOrd="0" destOrd="0" presId="urn:microsoft.com/office/officeart/2005/8/layout/radial1"/>
    <dgm:cxn modelId="{668D4AB2-06E9-45C5-AC75-5ECB7E9B9CBB}" type="presParOf" srcId="{EFECCD7C-CE48-4ED4-8CAD-2C53E3C809F5}" destId="{D60C2D9F-0C08-42D9-A54A-351923573603}" srcOrd="4" destOrd="0" presId="urn:microsoft.com/office/officeart/2005/8/layout/radial1"/>
    <dgm:cxn modelId="{4C8A2C6A-2BEA-48DA-A63F-FF7C33E52236}" type="presParOf" srcId="{EFECCD7C-CE48-4ED4-8CAD-2C53E3C809F5}" destId="{80910F1D-3D04-469B-B379-183D0D12C304}" srcOrd="5" destOrd="0" presId="urn:microsoft.com/office/officeart/2005/8/layout/radial1"/>
    <dgm:cxn modelId="{768CD537-89B0-47DC-8AF3-4078468E47E1}" type="presParOf" srcId="{80910F1D-3D04-469B-B379-183D0D12C304}" destId="{A4B3F152-6323-4B76-86F4-A5C331E04E4F}" srcOrd="0" destOrd="0" presId="urn:microsoft.com/office/officeart/2005/8/layout/radial1"/>
    <dgm:cxn modelId="{A9923B30-0732-4455-A2FA-99872985FBFB}" type="presParOf" srcId="{EFECCD7C-CE48-4ED4-8CAD-2C53E3C809F5}" destId="{50D9E4AC-982E-46A5-A584-E52480AB0E80}" srcOrd="6" destOrd="0" presId="urn:microsoft.com/office/officeart/2005/8/layout/radial1"/>
    <dgm:cxn modelId="{E02DC63A-E055-49AC-B546-D3FC78BA3054}" type="presParOf" srcId="{EFECCD7C-CE48-4ED4-8CAD-2C53E3C809F5}" destId="{5A5C22BD-2CAB-405C-A41F-497B42FD5163}" srcOrd="7" destOrd="0" presId="urn:microsoft.com/office/officeart/2005/8/layout/radial1"/>
    <dgm:cxn modelId="{EF25D679-7A2C-48DE-A112-51E12AF9B5CC}" type="presParOf" srcId="{5A5C22BD-2CAB-405C-A41F-497B42FD5163}" destId="{086D63AA-C49E-4A9B-9A74-2099AC7DCEDA}" srcOrd="0" destOrd="0" presId="urn:microsoft.com/office/officeart/2005/8/layout/radial1"/>
    <dgm:cxn modelId="{7A995C7C-F90A-48CF-BC33-642C4D0EAC9D}" type="presParOf" srcId="{EFECCD7C-CE48-4ED4-8CAD-2C53E3C809F5}" destId="{BEC8EAEB-68B7-4919-AE32-7195185BFEDD}" srcOrd="8" destOrd="0" presId="urn:microsoft.com/office/officeart/2005/8/layout/radial1"/>
    <dgm:cxn modelId="{F15E7466-B3EA-4C77-A922-0EA0D2B9F5F2}" type="presParOf" srcId="{EFECCD7C-CE48-4ED4-8CAD-2C53E3C809F5}" destId="{909FD8F7-DF7B-4161-8D04-D84D68D63C85}" srcOrd="9" destOrd="0" presId="urn:microsoft.com/office/officeart/2005/8/layout/radial1"/>
    <dgm:cxn modelId="{04EEB55B-E9FB-47F8-8E59-7DED699D95BA}" type="presParOf" srcId="{909FD8F7-DF7B-4161-8D04-D84D68D63C85}" destId="{B1FE47D8-52F8-48C0-8D73-CCC6E3F6C71A}" srcOrd="0" destOrd="0" presId="urn:microsoft.com/office/officeart/2005/8/layout/radial1"/>
    <dgm:cxn modelId="{4578C504-6E91-4697-948C-5DBC5389780C}" type="presParOf" srcId="{EFECCD7C-CE48-4ED4-8CAD-2C53E3C809F5}" destId="{654B96D9-DC3F-42BB-B78C-D253159C4A7F}" srcOrd="10" destOrd="0" presId="urn:microsoft.com/office/officeart/2005/8/layout/radial1"/>
    <dgm:cxn modelId="{1590D85E-EA99-4DF7-921D-C8434D91B706}" type="presParOf" srcId="{EFECCD7C-CE48-4ED4-8CAD-2C53E3C809F5}" destId="{5B567CA0-77CB-42B8-A511-58457B7E49A2}" srcOrd="11" destOrd="0" presId="urn:microsoft.com/office/officeart/2005/8/layout/radial1"/>
    <dgm:cxn modelId="{FDC1ED7E-47EF-4A5E-A1C5-6423C1B03387}" type="presParOf" srcId="{5B567CA0-77CB-42B8-A511-58457B7E49A2}" destId="{0A1941ED-EA9D-40DB-81D7-5DD276DBEBEB}" srcOrd="0" destOrd="0" presId="urn:microsoft.com/office/officeart/2005/8/layout/radial1"/>
    <dgm:cxn modelId="{FD43C1E4-9648-42DB-8147-0FC3C475CF03}" type="presParOf" srcId="{EFECCD7C-CE48-4ED4-8CAD-2C53E3C809F5}" destId="{E1038EFC-C06E-4201-9FED-7B13135801C0}" srcOrd="12" destOrd="0" presId="urn:microsoft.com/office/officeart/2005/8/layout/radial1"/>
    <dgm:cxn modelId="{8AFC7E2E-7462-4BF3-A3B6-266EDF432506}" type="presParOf" srcId="{EFECCD7C-CE48-4ED4-8CAD-2C53E3C809F5}" destId="{85AB56C9-0B5E-46A6-9A54-F66D6677F4C7}" srcOrd="13" destOrd="0" presId="urn:microsoft.com/office/officeart/2005/8/layout/radial1"/>
    <dgm:cxn modelId="{4002F062-5D2F-4218-A4B4-C6D0254BF595}" type="presParOf" srcId="{85AB56C9-0B5E-46A6-9A54-F66D6677F4C7}" destId="{3591B6C0-217F-4F86-AE56-F899EA1A2E07}" srcOrd="0" destOrd="0" presId="urn:microsoft.com/office/officeart/2005/8/layout/radial1"/>
    <dgm:cxn modelId="{6861FD3C-3E20-49EA-B43F-D16A43D8AC8A}" type="presParOf" srcId="{EFECCD7C-CE48-4ED4-8CAD-2C53E3C809F5}" destId="{B75FB4C8-B785-4422-BDC9-A9106D009B4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94EF-A9CB-49EA-A8C3-E9DE6114A3CC}">
      <dsp:nvSpPr>
        <dsp:cNvPr id="0" name=""/>
        <dsp:cNvSpPr/>
      </dsp:nvSpPr>
      <dsp:spPr>
        <a:xfrm>
          <a:off x="2626243" y="2384025"/>
          <a:ext cx="1588272" cy="158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Скатерть  комбинированная</a:t>
          </a:r>
          <a:endParaRPr kumimoji="0" lang="ru-RU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858840" y="2616622"/>
        <a:ext cx="1123078" cy="1123078"/>
      </dsp:txXfrm>
    </dsp:sp>
    <dsp:sp modelId="{93C99F86-128B-49F3-906D-98BEC23F25BF}">
      <dsp:nvSpPr>
        <dsp:cNvPr id="0" name=""/>
        <dsp:cNvSpPr/>
      </dsp:nvSpPr>
      <dsp:spPr>
        <a:xfrm rot="16200000">
          <a:off x="3024770" y="1967520"/>
          <a:ext cx="791219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791219" y="208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00599" y="1968635"/>
        <a:ext cx="39560" cy="39560"/>
      </dsp:txXfrm>
    </dsp:sp>
    <dsp:sp modelId="{345396B9-B3F4-4C73-A8AB-E93414F6016A}">
      <dsp:nvSpPr>
        <dsp:cNvPr id="0" name=""/>
        <dsp:cNvSpPr/>
      </dsp:nvSpPr>
      <dsp:spPr>
        <a:xfrm>
          <a:off x="2626243" y="4534"/>
          <a:ext cx="1588272" cy="158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Проблема, потребность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858840" y="237131"/>
        <a:ext cx="1123078" cy="1123078"/>
      </dsp:txXfrm>
    </dsp:sp>
    <dsp:sp modelId="{11DB201A-C343-4DB8-BEEB-8F2CC1A9228E}">
      <dsp:nvSpPr>
        <dsp:cNvPr id="0" name=""/>
        <dsp:cNvSpPr/>
      </dsp:nvSpPr>
      <dsp:spPr>
        <a:xfrm rot="19285714">
          <a:off x="3954950" y="2415471"/>
          <a:ext cx="791219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791219" y="208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30780" y="2416586"/>
        <a:ext cx="39560" cy="39560"/>
      </dsp:txXfrm>
    </dsp:sp>
    <dsp:sp modelId="{D60C2D9F-0C08-42D9-A54A-351923573603}">
      <dsp:nvSpPr>
        <dsp:cNvPr id="0" name=""/>
        <dsp:cNvSpPr/>
      </dsp:nvSpPr>
      <dsp:spPr>
        <a:xfrm>
          <a:off x="4486605" y="900436"/>
          <a:ext cx="1588272" cy="158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история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719202" y="1133033"/>
        <a:ext cx="1123078" cy="1123078"/>
      </dsp:txXfrm>
    </dsp:sp>
    <dsp:sp modelId="{80910F1D-3D04-469B-B379-183D0D12C304}">
      <dsp:nvSpPr>
        <dsp:cNvPr id="0" name=""/>
        <dsp:cNvSpPr/>
      </dsp:nvSpPr>
      <dsp:spPr>
        <a:xfrm rot="771429">
          <a:off x="4184686" y="3422009"/>
          <a:ext cx="791219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791219" y="208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60515" y="3423124"/>
        <a:ext cx="39560" cy="39560"/>
      </dsp:txXfrm>
    </dsp:sp>
    <dsp:sp modelId="{50D9E4AC-982E-46A5-A584-E52480AB0E80}">
      <dsp:nvSpPr>
        <dsp:cNvPr id="0" name=""/>
        <dsp:cNvSpPr/>
      </dsp:nvSpPr>
      <dsp:spPr>
        <a:xfrm>
          <a:off x="4946076" y="2913512"/>
          <a:ext cx="1588272" cy="158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Основные элементы техники вязания крючком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178673" y="3146109"/>
        <a:ext cx="1123078" cy="1123078"/>
      </dsp:txXfrm>
    </dsp:sp>
    <dsp:sp modelId="{5A5C22BD-2CAB-405C-A41F-497B42FD5163}">
      <dsp:nvSpPr>
        <dsp:cNvPr id="0" name=""/>
        <dsp:cNvSpPr/>
      </dsp:nvSpPr>
      <dsp:spPr>
        <a:xfrm rot="3857143">
          <a:off x="3540981" y="4229189"/>
          <a:ext cx="791219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791219" y="208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6810" y="4230305"/>
        <a:ext cx="39560" cy="39560"/>
      </dsp:txXfrm>
    </dsp:sp>
    <dsp:sp modelId="{BEC8EAEB-68B7-4919-AE32-7195185BFEDD}">
      <dsp:nvSpPr>
        <dsp:cNvPr id="0" name=""/>
        <dsp:cNvSpPr/>
      </dsp:nvSpPr>
      <dsp:spPr>
        <a:xfrm>
          <a:off x="3658666" y="4527873"/>
          <a:ext cx="1588272" cy="158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Инструменты и приспособления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891263" y="4760470"/>
        <a:ext cx="1123078" cy="1123078"/>
      </dsp:txXfrm>
    </dsp:sp>
    <dsp:sp modelId="{909FD8F7-DF7B-4161-8D04-D84D68D63C85}">
      <dsp:nvSpPr>
        <dsp:cNvPr id="0" name=""/>
        <dsp:cNvSpPr/>
      </dsp:nvSpPr>
      <dsp:spPr>
        <a:xfrm rot="6942857">
          <a:off x="2508558" y="4229189"/>
          <a:ext cx="791219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791219" y="208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84388" y="4230305"/>
        <a:ext cx="39560" cy="39560"/>
      </dsp:txXfrm>
    </dsp:sp>
    <dsp:sp modelId="{654B96D9-DC3F-42BB-B78C-D253159C4A7F}">
      <dsp:nvSpPr>
        <dsp:cNvPr id="0" name=""/>
        <dsp:cNvSpPr/>
      </dsp:nvSpPr>
      <dsp:spPr>
        <a:xfrm>
          <a:off x="1593821" y="4527873"/>
          <a:ext cx="1588272" cy="158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Охрана труда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826418" y="4760470"/>
        <a:ext cx="1123078" cy="1123078"/>
      </dsp:txXfrm>
    </dsp:sp>
    <dsp:sp modelId="{5B567CA0-77CB-42B8-A511-58457B7E49A2}">
      <dsp:nvSpPr>
        <dsp:cNvPr id="0" name=""/>
        <dsp:cNvSpPr/>
      </dsp:nvSpPr>
      <dsp:spPr>
        <a:xfrm rot="10028571">
          <a:off x="1864853" y="3422009"/>
          <a:ext cx="791219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791219" y="208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240683" y="3423124"/>
        <a:ext cx="39560" cy="39560"/>
      </dsp:txXfrm>
    </dsp:sp>
    <dsp:sp modelId="{E1038EFC-C06E-4201-9FED-7B13135801C0}">
      <dsp:nvSpPr>
        <dsp:cNvPr id="0" name=""/>
        <dsp:cNvSpPr/>
      </dsp:nvSpPr>
      <dsp:spPr>
        <a:xfrm>
          <a:off x="306411" y="2913512"/>
          <a:ext cx="1588272" cy="158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технология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39008" y="3146109"/>
        <a:ext cx="1123078" cy="1123078"/>
      </dsp:txXfrm>
    </dsp:sp>
    <dsp:sp modelId="{85AB56C9-0B5E-46A6-9A54-F66D6677F4C7}">
      <dsp:nvSpPr>
        <dsp:cNvPr id="0" name=""/>
        <dsp:cNvSpPr/>
      </dsp:nvSpPr>
      <dsp:spPr>
        <a:xfrm rot="13114286">
          <a:off x="2094589" y="2415471"/>
          <a:ext cx="791219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791219" y="208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70418" y="2416586"/>
        <a:ext cx="39560" cy="39560"/>
      </dsp:txXfrm>
    </dsp:sp>
    <dsp:sp modelId="{B75FB4C8-B785-4422-BDC9-A9106D009B41}">
      <dsp:nvSpPr>
        <dsp:cNvPr id="0" name=""/>
        <dsp:cNvSpPr/>
      </dsp:nvSpPr>
      <dsp:spPr>
        <a:xfrm>
          <a:off x="765882" y="900436"/>
          <a:ext cx="1588272" cy="158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стоимость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998479" y="1133033"/>
        <a:ext cx="1123078" cy="1123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ru/lyubowcudinova/&#1082;&#1088;&#1102;&#1095;&#1086;&#1082;-&#1087;&#1083;&#1102;&#1089;-&#1090;&#1082;&#1072;&#1085;&#1100;/" TargetMode="External"/><Relationship Id="rId2" Type="http://schemas.openxmlformats.org/officeDocument/2006/relationships/hyperlink" Target="https://www.pinterest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60649"/>
            <a:ext cx="8424936" cy="1800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800" dirty="0" smtClean="0">
                <a:latin typeface="Constantia" pitchFamily="18" charset="0"/>
              </a:rPr>
              <a:t>АМИНИСТРАЦИЯ ГОРОДА ПСКОВА</a:t>
            </a:r>
            <a:br>
              <a:rPr lang="ru-RU" sz="2800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МБОУ «Средняя общеобразовательная школа №1</a:t>
            </a:r>
            <a:br>
              <a:rPr lang="ru-RU" sz="2800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им. Л. М . </a:t>
            </a:r>
            <a:r>
              <a:rPr lang="ru-RU" sz="2800" dirty="0" err="1" smtClean="0">
                <a:latin typeface="Constantia" pitchFamily="18" charset="0"/>
              </a:rPr>
              <a:t>Поземского</a:t>
            </a:r>
            <a:r>
              <a:rPr lang="ru-RU" sz="2800" dirty="0" smtClean="0">
                <a:latin typeface="Constantia" pitchFamily="18" charset="0"/>
              </a:rPr>
              <a:t> » города ПСКОВА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2636838"/>
            <a:ext cx="7488832" cy="115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Проектно-исследовательская работа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Тема: «Вещи вязанные крючком в современном интерьере.»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Выполнила</a:t>
            </a:r>
            <a:r>
              <a:rPr lang="en-US" sz="2400" b="1" dirty="0" smtClean="0">
                <a:solidFill>
                  <a:schemeClr val="tx1"/>
                </a:solidFill>
                <a:latin typeface="Constantia" pitchFamily="18" charset="0"/>
              </a:rPr>
              <a:t>: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Иванова Анна 9 «Б»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Руководитель</a:t>
            </a:r>
            <a:r>
              <a:rPr lang="en-US" sz="2400" b="1" dirty="0" smtClean="0">
                <a:solidFill>
                  <a:schemeClr val="tx1"/>
                </a:solidFill>
                <a:latin typeface="Constantia" pitchFamily="18" charset="0"/>
              </a:rPr>
              <a:t>: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Григорьева Майя </a:t>
            </a: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Евгеньевна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ПСКОВ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2021г.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74193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550579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Обоснование возникновения проблемы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dirty="0">
                <a:latin typeface="Constantia" pitchFamily="18" charset="0"/>
              </a:rPr>
              <a:t>Мне нравится вязать крючком. Для меня это приятное времяпровождение и изготовление чего-то красивого. В журнале по рукоделию увидела красиво связанную </a:t>
            </a:r>
            <a:r>
              <a:rPr lang="ru-RU" dirty="0" smtClean="0">
                <a:latin typeface="Constantia" pitchFamily="18" charset="0"/>
              </a:rPr>
              <a:t>скатерть из отдельных фрагментов. </a:t>
            </a:r>
            <a:r>
              <a:rPr lang="ru-RU" dirty="0">
                <a:latin typeface="Constantia" pitchFamily="18" charset="0"/>
              </a:rPr>
              <a:t>В приложении посмотрела схему выполнения. Появилась идея связать </a:t>
            </a:r>
            <a:r>
              <a:rPr lang="ru-RU" dirty="0" smtClean="0">
                <a:latin typeface="Constantia" pitchFamily="18" charset="0"/>
              </a:rPr>
              <a:t>скатерть используя схему обвязки, </a:t>
            </a:r>
            <a:r>
              <a:rPr lang="ru-RU" dirty="0">
                <a:latin typeface="Constantia" pitchFamily="18" charset="0"/>
              </a:rPr>
              <a:t>которая бы внесла новизну и украсила интерьер комнаты. </a:t>
            </a:r>
          </a:p>
          <a:p>
            <a:r>
              <a:rPr lang="ru-RU" dirty="0">
                <a:latin typeface="Constantia" pitchFamily="18" charset="0"/>
              </a:rPr>
              <a:t>Наверное, нет ни одного дома, в котором не было бы </a:t>
            </a:r>
            <a:r>
              <a:rPr lang="ru-RU" dirty="0" smtClean="0">
                <a:latin typeface="Constantia" pitchFamily="18" charset="0"/>
              </a:rPr>
              <a:t>скатерти. </a:t>
            </a:r>
            <a:r>
              <a:rPr lang="ru-RU" dirty="0">
                <a:latin typeface="Constantia" pitchFamily="18" charset="0"/>
              </a:rPr>
              <a:t>Эти милые, приятные вещицы украшают наш дом, делают его уютным.</a:t>
            </a:r>
          </a:p>
          <a:p>
            <a:r>
              <a:rPr lang="ru-RU" dirty="0">
                <a:latin typeface="Constantia" pitchFamily="18" charset="0"/>
              </a:rPr>
              <a:t>Если посмотреть на </a:t>
            </a:r>
            <a:r>
              <a:rPr lang="ru-RU" dirty="0" smtClean="0">
                <a:latin typeface="Constantia" pitchFamily="18" charset="0"/>
              </a:rPr>
              <a:t>скатерти, </a:t>
            </a:r>
            <a:r>
              <a:rPr lang="ru-RU" dirty="0">
                <a:latin typeface="Constantia" pitchFamily="18" charset="0"/>
              </a:rPr>
              <a:t>то первое что придет в голову – они очень похожи на </a:t>
            </a:r>
            <a:r>
              <a:rPr lang="ru-RU" dirty="0" smtClean="0">
                <a:latin typeface="Constantia" pitchFamily="18" charset="0"/>
              </a:rPr>
              <a:t>кружево и не только на него. </a:t>
            </a:r>
            <a:r>
              <a:rPr lang="ru-RU" dirty="0">
                <a:latin typeface="Constantia" pitchFamily="18" charset="0"/>
              </a:rPr>
              <a:t>Не зря же есть выражение «кружевная </a:t>
            </a:r>
            <a:r>
              <a:rPr lang="ru-RU" dirty="0" smtClean="0">
                <a:latin typeface="Constantia" pitchFamily="18" charset="0"/>
              </a:rPr>
              <a:t>скатёрка». </a:t>
            </a:r>
            <a:r>
              <a:rPr lang="ru-RU" dirty="0">
                <a:latin typeface="Constantia" pitchFamily="18" charset="0"/>
              </a:rPr>
              <a:t>Само слово «кружево» похоже на слово «кружить</a:t>
            </a:r>
            <a:r>
              <a:rPr lang="ru-RU" dirty="0" smtClean="0">
                <a:latin typeface="Constantia" pitchFamily="18" charset="0"/>
              </a:rPr>
              <a:t>».</a:t>
            </a:r>
            <a:endParaRPr lang="ru-RU" dirty="0">
              <a:latin typeface="Constantia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38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4464495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Constantia" pitchFamily="18" charset="0"/>
              </a:rPr>
              <a:t>Развитие и исследование идей </a:t>
            </a:r>
            <a:br>
              <a:rPr lang="ru-RU" sz="3200" dirty="0" smtClean="0">
                <a:effectLst/>
                <a:latin typeface="Constantia" pitchFamily="18" charset="0"/>
              </a:rPr>
            </a:br>
            <a:endParaRPr lang="ru-RU" sz="3200" dirty="0"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1268760"/>
            <a:ext cx="7192888" cy="518457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dirty="0" smtClean="0">
                <a:latin typeface="Constantia" pitchFamily="18" charset="0"/>
              </a:rPr>
              <a:t>Следуя данной схеме увиденной мною в журнале можно связать занавеску, скатерть или салфетку из отдельных мотивов, соединенных друг с другом </a:t>
            </a:r>
            <a:r>
              <a:rPr lang="ru-RU" sz="2400" dirty="0" err="1" smtClean="0">
                <a:latin typeface="Constantia" pitchFamily="18" charset="0"/>
              </a:rPr>
              <a:t>полустолбиками</a:t>
            </a:r>
            <a:r>
              <a:rPr lang="ru-RU" sz="2400" dirty="0" smtClean="0">
                <a:latin typeface="Constantia" pitchFamily="18" charset="0"/>
              </a:rPr>
              <a:t>. </a:t>
            </a:r>
          </a:p>
          <a:p>
            <a:pPr marL="45720" indent="0">
              <a:buNone/>
            </a:pPr>
            <a:r>
              <a:rPr lang="ru-RU" sz="2400" dirty="0" smtClean="0">
                <a:latin typeface="Constantia" pitchFamily="18" charset="0"/>
              </a:rPr>
              <a:t>Скатерть – это то , что я хотела. Хоть это и трудоёмко ,но я не ищу лёгких путей. Мне очень захотелось ,чтобы у меня в комнате появилась такая вещь и стала изюминкой моего интерьера.</a:t>
            </a:r>
          </a:p>
          <a:p>
            <a:pPr marL="45720" indent="0">
              <a:buNone/>
            </a:pPr>
            <a:r>
              <a:rPr lang="ru-RU" sz="2400" dirty="0" smtClean="0">
                <a:latin typeface="Constantia" pitchFamily="18" charset="0"/>
              </a:rPr>
              <a:t>Нитки и ткань должны подходить к интерьеру комнаты и я решила сделать её бежевую с белым.</a:t>
            </a:r>
          </a:p>
          <a:p>
            <a:pPr marL="45720" indent="0">
              <a:buNone/>
            </a:pPr>
            <a:r>
              <a:rPr lang="ru-RU" sz="2400" dirty="0" smtClean="0">
                <a:latin typeface="Constantia" pitchFamily="18" charset="0"/>
              </a:rPr>
              <a:t>Ткань использовала креп-сатин , а нитки белый капрон М-9.</a:t>
            </a:r>
          </a:p>
          <a:p>
            <a:pPr marL="45720" indent="0">
              <a:buNone/>
            </a:pPr>
            <a:r>
              <a:rPr lang="ru-RU" sz="2400" dirty="0" smtClean="0">
                <a:latin typeface="Constantia" pitchFamily="18" charset="0"/>
              </a:rPr>
              <a:t>Металлический крючок №0,9 мм.</a:t>
            </a:r>
            <a:endParaRPr lang="ru-RU" sz="2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1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7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Constantia" pitchFamily="18" charset="0"/>
              </a:rPr>
              <a:t>Что же такое вязание  ?</a:t>
            </a:r>
            <a:endParaRPr lang="ru-RU" sz="3600" dirty="0"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712968" cy="52565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Само вязание- это  изготовление трикотажного полотна или готовых изделий из непрерывных нитей изгибанием их в петли, которые переплетаются между собой. Различают вязание ручное (крючком или спицами) и машинное (на трикотажных машинах)</a:t>
            </a:r>
          </a:p>
          <a:p>
            <a:r>
              <a:rPr lang="ru-RU" dirty="0"/>
              <a:t>Виды Вязание коротким крючком: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Этот тип вязки можно условно разделить на две большие группы – круговое вязание от центра и плоскостное вязание прямыми рядами.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•Плоскостное вязание</a:t>
            </a:r>
          </a:p>
          <a:p>
            <a:r>
              <a:rPr lang="ru-RU" dirty="0"/>
              <a:t>•Сетка из столбиков с </a:t>
            </a:r>
            <a:r>
              <a:rPr lang="ru-RU" dirty="0" err="1"/>
              <a:t>накидом</a:t>
            </a:r>
            <a:r>
              <a:rPr lang="ru-RU" dirty="0"/>
              <a:t>(рис 3)</a:t>
            </a:r>
          </a:p>
          <a:p>
            <a:r>
              <a:rPr lang="ru-RU" dirty="0"/>
              <a:t>•Французская сетка (рис4,5)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51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24936" cy="525658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•Круговое вязание</a:t>
            </a:r>
          </a:p>
          <a:p>
            <a:r>
              <a:rPr lang="ru-RU" sz="2400" dirty="0"/>
              <a:t>1.Прямоугольник, вывязанный от середины(6,7);</a:t>
            </a:r>
          </a:p>
          <a:p>
            <a:r>
              <a:rPr lang="ru-RU" sz="2400" dirty="0"/>
              <a:t>2.Овал, вывязанный от середины</a:t>
            </a:r>
          </a:p>
          <a:p>
            <a:r>
              <a:rPr lang="ru-RU" sz="2400" dirty="0"/>
              <a:t>3.Круговое вязание на воздушной цепочке(8)</a:t>
            </a:r>
          </a:p>
          <a:p>
            <a:r>
              <a:rPr lang="ru-RU" sz="2400" dirty="0"/>
              <a:t>•Тунисское вязание(9)</a:t>
            </a:r>
          </a:p>
          <a:p>
            <a:r>
              <a:rPr lang="ru-RU" sz="2400" dirty="0"/>
              <a:t>•Ирландское вязание(10.11.12.13)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Сейчас же вязание применяется в интерьере </a:t>
            </a:r>
            <a:r>
              <a:rPr lang="ru-RU" sz="2400" dirty="0" err="1"/>
              <a:t>кухни,ванной</a:t>
            </a:r>
            <a:r>
              <a:rPr lang="ru-RU" sz="2400" dirty="0"/>
              <a:t>. Делаются пуфы, </a:t>
            </a:r>
            <a:r>
              <a:rPr lang="ru-RU" sz="2400" dirty="0" err="1"/>
              <a:t>скатерти,салфетки</a:t>
            </a:r>
            <a:r>
              <a:rPr lang="ru-RU" sz="2400" dirty="0"/>
              <a:t>, всякие интерьеры для комнат даже обложки на книги ( рис 3,4)</a:t>
            </a:r>
          </a:p>
          <a:p>
            <a:r>
              <a:rPr lang="ru-RU" sz="2400" dirty="0"/>
              <a:t>Моя задача: </a:t>
            </a:r>
            <a:r>
              <a:rPr lang="ru-RU" sz="2400" dirty="0" err="1"/>
              <a:t>продемонстрировать,что</a:t>
            </a:r>
            <a:r>
              <a:rPr lang="ru-RU" sz="2400" dirty="0"/>
              <a:t> если делать что-то </a:t>
            </a:r>
            <a:r>
              <a:rPr lang="ru-RU" sz="2400" dirty="0" err="1"/>
              <a:t>самому,то</a:t>
            </a:r>
            <a:r>
              <a:rPr lang="ru-RU" sz="2400" dirty="0"/>
              <a:t> это будет в разы </a:t>
            </a:r>
            <a:r>
              <a:rPr lang="ru-RU" sz="2400" dirty="0" err="1"/>
              <a:t>дешевле.Чем</a:t>
            </a:r>
            <a:r>
              <a:rPr lang="ru-RU" sz="2400" dirty="0"/>
              <a:t> покупать уже готовое изделие.</a:t>
            </a:r>
          </a:p>
        </p:txBody>
      </p:sp>
    </p:spTree>
    <p:extLst>
      <p:ext uri="{BB962C8B-B14F-4D97-AF65-F5344CB8AC3E}">
        <p14:creationId xmlns:p14="http://schemas.microsoft.com/office/powerpoint/2010/main" val="139201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AppData\Local\Temp\Rar$DRa0.043\2-2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58177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Temp\Rar$DRa0.475\4-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5445"/>
            <a:ext cx="3456384" cy="197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" y="4359812"/>
            <a:ext cx="3466351" cy="214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5445"/>
            <a:ext cx="2887142" cy="456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85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1" y="3068960"/>
            <a:ext cx="327533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61" y="119134"/>
            <a:ext cx="3110306" cy="36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1" y="116632"/>
            <a:ext cx="36004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46" y="3933056"/>
            <a:ext cx="3526521" cy="260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016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664296" cy="300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44967" y="1484857"/>
            <a:ext cx="3703563" cy="284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5764"/>
            <a:ext cx="2523803" cy="313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8" y="3214238"/>
            <a:ext cx="2626984" cy="323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038" y="330875"/>
            <a:ext cx="2767831" cy="212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410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848872" cy="5904656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Основные элементы техники вязания крючком.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Constantia" pitchFamily="18" charset="0"/>
              </a:rPr>
              <a:t>При </a:t>
            </a:r>
            <a:r>
              <a:rPr lang="ru-RU" dirty="0">
                <a:latin typeface="Constantia" pitchFamily="18" charset="0"/>
              </a:rPr>
              <a:t>вязании крючок необходимо держать в правой руке, как карандаш или ручку. Указательный палец при этом должен быть вытянут, и лежать на крючке. Локти в процессе вязания не должны иметь опоры, кисти рук двигаются одновременно к середине, навстречу друг другу и разводятся в противоположные стороны во время вытягивания нити из петли.</a:t>
            </a:r>
          </a:p>
          <a:p>
            <a:pPr lvl="0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Воздушная петля.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Для образования первой петли необходимо:</a:t>
            </a:r>
          </a:p>
          <a:p>
            <a:r>
              <a:rPr lang="ru-RU" dirty="0">
                <a:latin typeface="Constantia" pitchFamily="18" charset="0"/>
              </a:rPr>
              <a:t>а) конец нити от клубка перекинуть через указательный палец левой руки к себе и прижать его большим пальцем</a:t>
            </a:r>
          </a:p>
          <a:p>
            <a:r>
              <a:rPr lang="ru-RU" dirty="0">
                <a:latin typeface="Constantia" pitchFamily="18" charset="0"/>
              </a:rPr>
              <a:t>б) нить от клубка пропустить между ладонью и остальными пальцами левой руки;</a:t>
            </a:r>
          </a:p>
          <a:p>
            <a:r>
              <a:rPr lang="ru-RU" dirty="0">
                <a:latin typeface="Constantia" pitchFamily="18" charset="0"/>
              </a:rPr>
              <a:t>в) повернуть крючок бородкой влево и движение от себя с левой стороны ввести под нить;</a:t>
            </a:r>
          </a:p>
          <a:p>
            <a:r>
              <a:rPr lang="ru-RU" dirty="0">
                <a:latin typeface="Constantia" pitchFamily="18" charset="0"/>
              </a:rPr>
              <a:t>г) оттянуть нить вверх от указательного пальца левой руки и повернуть крючок с нитью вокруг нити против часовой стрелки;</a:t>
            </a:r>
          </a:p>
          <a:p>
            <a:r>
              <a:rPr lang="ru-RU" dirty="0">
                <a:latin typeface="Constantia" pitchFamily="18" charset="0"/>
              </a:rPr>
              <a:t>д) прижать нить в месте перекручивания большим пальцем левой руки;</a:t>
            </a:r>
          </a:p>
          <a:p>
            <a:r>
              <a:rPr lang="ru-RU" dirty="0">
                <a:latin typeface="Constantia" pitchFamily="18" charset="0"/>
              </a:rPr>
              <a:t>е) крючок ввести под нить с левой стороны;</a:t>
            </a:r>
          </a:p>
          <a:p>
            <a:r>
              <a:rPr lang="ru-RU" dirty="0">
                <a:latin typeface="Constantia" pitchFamily="18" charset="0"/>
              </a:rPr>
              <a:t>ж) поддеть бородкой нить и протащить её через петлю, находящуюся на крючке </a:t>
            </a:r>
          </a:p>
          <a:p>
            <a:r>
              <a:rPr lang="ru-RU" dirty="0">
                <a:latin typeface="Constantia" pitchFamily="18" charset="0"/>
              </a:rPr>
              <a:t>з) затянуть узел, придерживая конец нити.</a:t>
            </a:r>
          </a:p>
          <a:p>
            <a:r>
              <a:rPr lang="ru-RU" dirty="0">
                <a:latin typeface="Constantia" pitchFamily="18" charset="0"/>
              </a:rPr>
              <a:t>Петли косички называют воздушными, а нить, идущую от клубка, - рабочей. </a:t>
            </a:r>
          </a:p>
          <a:p>
            <a:r>
              <a:rPr lang="ru-RU" dirty="0">
                <a:latin typeface="Constantia" pitchFamily="18" charset="0"/>
              </a:rPr>
              <a:t>	Для образования последующих петель цепочки крючок снова вводят под нить с левой стороны и, поддев её, протаскивают через петлю, находящуюся на крючку.</a:t>
            </a:r>
          </a:p>
          <a:p>
            <a:r>
              <a:rPr lang="ru-RU" dirty="0">
                <a:latin typeface="Constantia" pitchFamily="18" charset="0"/>
              </a:rPr>
              <a:t>	Натяжение рабочей нити регулируют средним и безымянным пальцами.</a:t>
            </a:r>
          </a:p>
          <a:p>
            <a:r>
              <a:rPr lang="ru-RU" dirty="0">
                <a:latin typeface="Constantia" pitchFamily="18" charset="0"/>
              </a:rPr>
              <a:t>	Цепочку из воздушных петель следует перемещать вниз после вывязывания каждых 2-3 ее элементов.</a:t>
            </a:r>
          </a:p>
          <a:p>
            <a:r>
              <a:rPr lang="ru-RU" dirty="0">
                <a:latin typeface="Constantia" pitchFamily="18" charset="0"/>
              </a:rPr>
              <a:t>	Цепочка из воздушных петель является начальным рядом почти всех изделий.</a:t>
            </a:r>
          </a:p>
          <a:p>
            <a:r>
              <a:rPr lang="ru-RU" dirty="0">
                <a:latin typeface="Constantia" pitchFamily="18" charset="0"/>
              </a:rPr>
              <a:t>	При вывязывании последующих элементов в 1-м ряду следует отступить 3-5 петель, считая от последней петли, находящейся на крючке. Эти петли, «поднимаясь» на высоту столбика или </a:t>
            </a:r>
            <a:r>
              <a:rPr lang="ru-RU" dirty="0" err="1">
                <a:latin typeface="Constantia" pitchFamily="18" charset="0"/>
              </a:rPr>
              <a:t>полустолбика</a:t>
            </a:r>
            <a:r>
              <a:rPr lang="ru-RU" dirty="0">
                <a:latin typeface="Constantia" pitchFamily="18" charset="0"/>
              </a:rPr>
              <a:t>, позволяет не стягивать полотно.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988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92888" cy="640871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	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2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Полустолбик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Ввести крючок в 3-ю петлю цепочки (считая петлю, находящуюся на крючке) и, захватив рабочую нить, протянуть её через петлю цепочки и петлю на крючке, и так из каждой последующей петли основания. </a:t>
            </a:r>
            <a:r>
              <a:rPr lang="ru-RU" dirty="0" err="1">
                <a:latin typeface="Constantia" pitchFamily="18" charset="0"/>
              </a:rPr>
              <a:t>Полустолбики</a:t>
            </a:r>
            <a:r>
              <a:rPr lang="ru-RU" dirty="0">
                <a:latin typeface="Constantia" pitchFamily="18" charset="0"/>
              </a:rPr>
              <a:t> применяют для замыкания цепочки из воздушных петель при вязании по кругу, обвязывания пройм, горловины, манжет изделия и т.п.</a:t>
            </a:r>
          </a:p>
          <a:p>
            <a:r>
              <a:rPr lang="ru-RU" dirty="0">
                <a:latin typeface="Constantia" pitchFamily="18" charset="0"/>
              </a:rPr>
              <a:t>3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Столбик без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накида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. </a:t>
            </a:r>
            <a:r>
              <a:rPr lang="ru-RU" dirty="0">
                <a:latin typeface="Constantia" pitchFamily="18" charset="0"/>
              </a:rPr>
              <a:t>Крючок ввести в 3-ю петлю цепочки (считая петлю, находящуюся на крючке) и, поддев рабочую нить, протянуть ее через петлю цепочки. Снова накинуть рабочую нить и протянуть её через обе, находящиеся на крючке, и т.д.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Описание работы может иметь две формы: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dirty="0">
                <a:latin typeface="Constantia" pitchFamily="18" charset="0"/>
              </a:rPr>
              <a:t>- словесные пошаговые указания (то есть словами описывается последовательность действий ряд за рядом);</a:t>
            </a:r>
          </a:p>
          <a:p>
            <a:r>
              <a:rPr lang="ru-RU" dirty="0">
                <a:latin typeface="Constantia" pitchFamily="18" charset="0"/>
              </a:rPr>
              <a:t>-   схематическое изображение</a:t>
            </a:r>
          </a:p>
          <a:p>
            <a:r>
              <a:rPr lang="ru-RU" dirty="0">
                <a:latin typeface="Constantia" pitchFamily="18" charset="0"/>
              </a:rPr>
              <a:t>Многие рукодельницы признают только схемы описания. Им бывает достаточно одного взгляда, чтобы понять всю суть работы над вязаным изделием. Картина становится ясной: сколько петель необходимо набрать, какова форма и размер изделия, будет ли сложной работа. Словесное описание не дает такой четкой картины.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160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612068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ru-RU" sz="2000" b="1" dirty="0" smtClean="0"/>
          </a:p>
          <a:p>
            <a:pPr marL="45720" indent="0">
              <a:buNone/>
            </a:pPr>
            <a:endParaRPr lang="ru-RU" sz="2000" b="1" dirty="0"/>
          </a:p>
          <a:p>
            <a:pPr marL="45720" indent="0">
              <a:buNone/>
            </a:pPr>
            <a:endParaRPr lang="ru-RU" sz="2000" b="1" dirty="0" smtClean="0"/>
          </a:p>
          <a:p>
            <a:pPr marL="45720" indent="0">
              <a:buNone/>
            </a:pPr>
            <a:endParaRPr lang="ru-RU" sz="2000" b="1" dirty="0"/>
          </a:p>
          <a:p>
            <a:pPr marL="45720" indent="0">
              <a:buNone/>
            </a:pPr>
            <a:endParaRPr lang="ru-RU" sz="2000" b="1" dirty="0" smtClean="0"/>
          </a:p>
          <a:p>
            <a:pPr marL="45720" indent="0">
              <a:buNone/>
            </a:pPr>
            <a:endParaRPr lang="ru-RU" sz="2000" b="1" dirty="0"/>
          </a:p>
          <a:p>
            <a:pPr marL="45720" indent="0">
              <a:buNone/>
            </a:pPr>
            <a:endParaRPr lang="ru-RU" sz="2000" b="1" dirty="0" smtClean="0"/>
          </a:p>
          <a:p>
            <a:pPr marL="45720" indent="0">
              <a:buNone/>
            </a:pPr>
            <a:r>
              <a:rPr lang="ru-RU" sz="2000" b="1" dirty="0" smtClean="0"/>
              <a:t>Охрана </a:t>
            </a:r>
            <a:r>
              <a:rPr lang="ru-RU" sz="2000" b="1" dirty="0"/>
              <a:t>труда</a:t>
            </a:r>
            <a:endParaRPr lang="ru-RU" sz="2000" dirty="0"/>
          </a:p>
          <a:p>
            <a:pPr marL="45720" indent="0">
              <a:buNone/>
            </a:pPr>
            <a:r>
              <a:rPr lang="ru-RU" sz="2000" b="1" dirty="0"/>
              <a:t>Организация рабочего места</a:t>
            </a:r>
            <a:endParaRPr lang="ru-RU" sz="2000" dirty="0"/>
          </a:p>
          <a:p>
            <a:r>
              <a:rPr lang="ru-RU" sz="2000" dirty="0"/>
              <a:t>         Рабочее место для вязания крючком должно быть удобным. Стол со всеми инструментами и приспособлениями должен стоять так, чтобы свет падал на работу с левой стороны или спереди. </a:t>
            </a:r>
          </a:p>
          <a:p>
            <a:r>
              <a:rPr lang="ru-RU" sz="2000" dirty="0"/>
              <a:t>Инструменты и приспособления удобно располагать в правой части стола, а материалы в левой.</a:t>
            </a:r>
          </a:p>
          <a:p>
            <a:r>
              <a:rPr lang="ru-RU" sz="2000" dirty="0"/>
              <a:t>Очень важно принять правильное положение при работе, так как неправильная посадка  приведет к быстрой утомляемости, а впоследствии, искривлению позвоночника и к близорукости.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11385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78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88640"/>
            <a:ext cx="769424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Содержание:  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08912" cy="532859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4572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Введение……………………………………………………………………..</a:t>
            </a:r>
          </a:p>
          <a:p>
            <a:r>
              <a:rPr lang="ru-RU" dirty="0"/>
              <a:t>История………………………………………………………………………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b="1" u="sng" dirty="0"/>
              <a:t>Поисково-исследовательский этап</a:t>
            </a:r>
            <a:r>
              <a:rPr lang="ru-RU" dirty="0"/>
              <a:t>………………………………………</a:t>
            </a:r>
          </a:p>
          <a:p>
            <a:r>
              <a:rPr lang="ru-RU" dirty="0"/>
              <a:t>Обоснование возникновения проблемы……………………………………</a:t>
            </a:r>
          </a:p>
          <a:p>
            <a:r>
              <a:rPr lang="ru-RU" dirty="0"/>
              <a:t>Развитие и исследование идей………………………………………………</a:t>
            </a:r>
          </a:p>
          <a:p>
            <a:r>
              <a:rPr lang="ru-RU" dirty="0"/>
              <a:t>Инструменты и приспособления ……………………………………………</a:t>
            </a:r>
          </a:p>
          <a:p>
            <a:r>
              <a:rPr lang="ru-RU" dirty="0"/>
              <a:t>Охрана труда. Техника безопасности……………………………………… </a:t>
            </a:r>
          </a:p>
          <a:p>
            <a:r>
              <a:rPr lang="ru-RU" dirty="0"/>
              <a:t>Организация рабочего места………………………………………………..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r>
              <a:rPr lang="ru-RU" b="1" u="sng" dirty="0"/>
              <a:t>Технологический этап</a:t>
            </a:r>
            <a:r>
              <a:rPr lang="ru-RU" dirty="0"/>
              <a:t>……………………………………………………...</a:t>
            </a:r>
          </a:p>
          <a:p>
            <a:r>
              <a:rPr lang="ru-RU" dirty="0"/>
              <a:t>Технологическая карта изготовления салфетки ..…………………………….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r>
              <a:rPr lang="ru-RU" b="1" u="sng" dirty="0"/>
              <a:t>Заключительный этап</a:t>
            </a:r>
            <a:r>
              <a:rPr lang="ru-RU" dirty="0"/>
              <a:t>……………………………………………………..</a:t>
            </a:r>
          </a:p>
          <a:p>
            <a:r>
              <a:rPr lang="ru-RU" dirty="0"/>
              <a:t>Экономический расчёт..……………………………………………………..</a:t>
            </a:r>
          </a:p>
          <a:p>
            <a:r>
              <a:rPr lang="ru-RU" dirty="0"/>
              <a:t>Эколого-экономическое обоснование………………………………………     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Литература………………………………………………………………........</a:t>
            </a:r>
          </a:p>
        </p:txBody>
      </p:sp>
    </p:spTree>
    <p:extLst>
      <p:ext uri="{BB962C8B-B14F-4D97-AF65-F5344CB8AC3E}">
        <p14:creationId xmlns:p14="http://schemas.microsoft.com/office/powerpoint/2010/main" val="2770270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136904" cy="5976664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Правила безопасного труда при вязании крючком.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  <a:p>
            <a:pPr marL="45720" indent="0">
              <a:buNone/>
            </a:pPr>
            <a:endParaRPr lang="ru-RU" dirty="0">
              <a:latin typeface="Constantia" pitchFamily="18" charset="0"/>
            </a:endParaRPr>
          </a:p>
          <a:p>
            <a:pPr lvl="0"/>
            <a:r>
              <a:rPr lang="ru-RU" dirty="0">
                <a:latin typeface="Constantia" pitchFamily="18" charset="0"/>
              </a:rPr>
              <a:t>Крючки и другие приспособления должны быть хорошо отшлифованы; хранить их надо в специальных пеналах.</a:t>
            </a:r>
          </a:p>
          <a:p>
            <a:pPr lvl="0"/>
            <a:r>
              <a:rPr lang="ru-RU" dirty="0">
                <a:latin typeface="Constantia" pitchFamily="18" charset="0"/>
              </a:rPr>
              <a:t>Нельзя делать резких движений рукой с крючком в направлении рядом сидящего человека.</a:t>
            </a:r>
          </a:p>
          <a:p>
            <a:pPr lvl="0"/>
            <a:r>
              <a:rPr lang="ru-RU" dirty="0">
                <a:latin typeface="Constantia" pitchFamily="18" charset="0"/>
              </a:rPr>
              <a:t>Нельзя пользоваться ржавыми иглами и булавками. Следует хранить иглы и булавки в коробочке с крышкой.</a:t>
            </a:r>
          </a:p>
          <a:p>
            <a:pPr lvl="0"/>
            <a:r>
              <a:rPr lang="ru-RU" dirty="0">
                <a:latin typeface="Constantia" pitchFamily="18" charset="0"/>
              </a:rPr>
              <a:t>ножницы должны лежать с сомкнутыми лезвиями, передавать их следует кольцами вперед.</a:t>
            </a:r>
          </a:p>
          <a:p>
            <a:pPr lvl="0"/>
            <a:r>
              <a:rPr lang="ru-RU" dirty="0">
                <a:latin typeface="Constantia" pitchFamily="18" charset="0"/>
              </a:rPr>
              <a:t>Влажно-тепловую обработку изделий проводить на гладильной доске или специально оборудованном столе исправным утюгом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35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14068771"/>
              </p:ext>
            </p:extLst>
          </p:nvPr>
        </p:nvGraphicFramePr>
        <p:xfrm>
          <a:off x="395536" y="188639"/>
          <a:ext cx="8424935" cy="64620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06010"/>
                <a:gridCol w="4062502"/>
                <a:gridCol w="1604109"/>
                <a:gridCol w="2052314"/>
              </a:tblGrid>
              <a:tr h="433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п./п.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Последовательность выполнения работы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Графическое изображение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Инструменты, приспособления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</a:tr>
              <a:tr h="580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Вяжем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столбик без </a:t>
                      </a:r>
                      <a:r>
                        <a:rPr lang="ru-RU" sz="12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накида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 помощью которого закрепляем край ткани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Крючок, </a:t>
                      </a:r>
                      <a:r>
                        <a:rPr lang="ru-RU" sz="1200" dirty="0" err="1" smtClean="0">
                          <a:effectLst/>
                        </a:rPr>
                        <a:t>нитки,ткань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</a:tr>
              <a:tr h="580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Вяжется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сетка из столбиков с </a:t>
                      </a:r>
                      <a:r>
                        <a:rPr lang="ru-RU" sz="12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накидом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и воздушных петель.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Крючок, </a:t>
                      </a:r>
                      <a:r>
                        <a:rPr lang="ru-RU" sz="1200" dirty="0" err="1" smtClean="0">
                          <a:effectLst/>
                        </a:rPr>
                        <a:t>нитки,ткань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/>
                </a:tc>
              </a:tr>
              <a:tr h="841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 ряд вяжем в соответствии со схемой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Крючок, </a:t>
                      </a:r>
                      <a:r>
                        <a:rPr lang="ru-RU" sz="1200" dirty="0" smtClean="0">
                          <a:effectLst/>
                        </a:rPr>
                        <a:t>нитки ,ткань</a:t>
                      </a:r>
                      <a:endParaRPr lang="ru-RU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/>
                </a:tc>
              </a:tr>
              <a:tr h="673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4,5 ряд  вяжем</a:t>
                      </a:r>
                      <a:r>
                        <a:rPr lang="ru-RU" sz="1200" baseline="0" dirty="0" smtClean="0">
                          <a:effectLst/>
                        </a:rPr>
                        <a:t> по схеме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Крючок, </a:t>
                      </a:r>
                      <a:r>
                        <a:rPr lang="ru-RU" sz="1200" dirty="0" smtClean="0">
                          <a:effectLst/>
                        </a:rPr>
                        <a:t>нитки ,ткань</a:t>
                      </a:r>
                      <a:endParaRPr lang="ru-RU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/>
                </a:tc>
              </a:tr>
              <a:tr h="50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6 ряд вяжем так же как предыдущий ряд, </a:t>
                      </a:r>
                      <a:r>
                        <a:rPr lang="ru-RU" sz="1200" dirty="0" smtClean="0">
                          <a:effectLst/>
                        </a:rPr>
                        <a:t>чередуя</a:t>
                      </a:r>
                      <a:r>
                        <a:rPr lang="ru-RU" sz="1200" baseline="0" dirty="0" smtClean="0">
                          <a:effectLst/>
                        </a:rPr>
                        <a:t> пустые клетки с заполненными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Крючок, </a:t>
                      </a:r>
                      <a:r>
                        <a:rPr lang="ru-RU" sz="1200" dirty="0" smtClean="0">
                          <a:effectLst/>
                        </a:rPr>
                        <a:t>нитки ,ткань</a:t>
                      </a:r>
                      <a:endParaRPr lang="ru-RU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/>
                </a:tc>
              </a:tr>
              <a:tr h="50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Нужно связать </a:t>
                      </a:r>
                      <a:r>
                        <a:rPr lang="ru-RU" sz="1200" dirty="0" smtClean="0">
                          <a:effectLst/>
                        </a:rPr>
                        <a:t>6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таких </a:t>
                      </a:r>
                      <a:r>
                        <a:rPr lang="ru-RU" sz="1200" dirty="0">
                          <a:effectLst/>
                        </a:rPr>
                        <a:t>мотивов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Крючок, </a:t>
                      </a:r>
                      <a:r>
                        <a:rPr lang="ru-RU" sz="1200" dirty="0" smtClean="0">
                          <a:effectLst/>
                        </a:rPr>
                        <a:t>нитки ,ткань</a:t>
                      </a:r>
                      <a:endParaRPr lang="ru-RU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/>
                </a:tc>
              </a:tr>
              <a:tr h="841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Вяжем квадратики, набираем 9 воздушных петель 1 петлю подъема, ряд вяжем столбиком без </a:t>
                      </a:r>
                      <a:r>
                        <a:rPr lang="ru-RU" sz="1200" dirty="0" err="1">
                          <a:effectLst/>
                        </a:rPr>
                        <a:t>накида</a:t>
                      </a:r>
                      <a:r>
                        <a:rPr lang="ru-RU" sz="1200" dirty="0">
                          <a:effectLst/>
                        </a:rPr>
                        <a:t>, затем снова петлю подъема ряд столбиком без </a:t>
                      </a:r>
                      <a:r>
                        <a:rPr lang="ru-RU" sz="1200" dirty="0" err="1">
                          <a:effectLst/>
                        </a:rPr>
                        <a:t>накида</a:t>
                      </a:r>
                      <a:r>
                        <a:rPr lang="ru-RU" sz="1200" dirty="0">
                          <a:effectLst/>
                        </a:rPr>
                        <a:t> и т.д. </a:t>
                      </a:r>
                      <a:r>
                        <a:rPr lang="ru-RU" sz="1200" dirty="0" smtClean="0">
                          <a:effectLst/>
                        </a:rPr>
                        <a:t>до</a:t>
                      </a:r>
                      <a:r>
                        <a:rPr lang="ru-RU" sz="1200" baseline="0" dirty="0" smtClean="0">
                          <a:effectLst/>
                        </a:rPr>
                        <a:t> 25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ряда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Крючок, </a:t>
                      </a:r>
                      <a:r>
                        <a:rPr lang="ru-RU" sz="1200" dirty="0" smtClean="0">
                          <a:effectLst/>
                        </a:rPr>
                        <a:t>нитки ,ткань</a:t>
                      </a:r>
                      <a:endParaRPr lang="ru-RU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/>
                </a:tc>
              </a:tr>
              <a:tr h="1104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Последним рядом каждого квадрата соединяем фрагменты скатерти , как показано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в схеме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Крючок, </a:t>
                      </a:r>
                      <a:r>
                        <a:rPr lang="ru-RU" sz="1200" dirty="0" smtClean="0">
                          <a:effectLst/>
                        </a:rPr>
                        <a:t>нитки , ткань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/>
                </a:tc>
              </a:tr>
              <a:tr h="33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Готовую </a:t>
                      </a:r>
                      <a:r>
                        <a:rPr lang="ru-RU" sz="1200" dirty="0" smtClean="0">
                          <a:effectLst/>
                        </a:rPr>
                        <a:t>скатерть </a:t>
                      </a:r>
                      <a:r>
                        <a:rPr lang="ru-RU" sz="1200" dirty="0">
                          <a:effectLst/>
                        </a:rPr>
                        <a:t>аккуратно отпариваем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Скатерть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утюг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352" marR="31352" marT="0" marB="0"/>
                </a:tc>
              </a:tr>
            </a:tbl>
          </a:graphicData>
        </a:graphic>
      </p:graphicFrame>
      <p:pic>
        <p:nvPicPr>
          <p:cNvPr id="10242" name="Picture 2" descr="Толстоброва 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t="3871" r="27148" b="71651"/>
          <a:stretch>
            <a:fillRect/>
          </a:stretch>
        </p:blipFill>
        <p:spPr bwMode="auto">
          <a:xfrm rot="5400000">
            <a:off x="5536041" y="1344085"/>
            <a:ext cx="914400" cy="12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Толстоброва 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t="62852" r="27148" b="16670"/>
          <a:stretch>
            <a:fillRect/>
          </a:stretch>
        </p:blipFill>
        <p:spPr bwMode="auto">
          <a:xfrm>
            <a:off x="5194920" y="620688"/>
            <a:ext cx="1249288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63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93624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                     Заключительный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этап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dirty="0">
                <a:latin typeface="Constantia" pitchFamily="18" charset="0"/>
              </a:rPr>
              <a:t>Некоторые считают, что проще купить какое-либо изделие, не напрягаясь сделать себе приятное. Они много теряют не только в финансовом плане, но и - в духовном. Выполнять работу, получать истинное удовольствие от полученного результата это и есть то непередаваемое душевное наслаждение. </a:t>
            </a:r>
          </a:p>
        </p:txBody>
      </p:sp>
    </p:spTree>
    <p:extLst>
      <p:ext uri="{BB962C8B-B14F-4D97-AF65-F5344CB8AC3E}">
        <p14:creationId xmlns:p14="http://schemas.microsoft.com/office/powerpoint/2010/main" val="1094184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  <a:latin typeface="Constantia" pitchFamily="18" charset="0"/>
              </a:rPr>
              <a:t>Экономический расчет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18246743"/>
              </p:ext>
            </p:extLst>
          </p:nvPr>
        </p:nvGraphicFramePr>
        <p:xfrm>
          <a:off x="1593056" y="1888331"/>
          <a:ext cx="6200775" cy="21485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7403"/>
                <a:gridCol w="2123875"/>
                <a:gridCol w="1215639"/>
                <a:gridCol w="1337584"/>
                <a:gridCol w="121627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Цена руб.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Кол-во затрач.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материала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Сумма в рублях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Нитки </a:t>
                      </a:r>
                      <a:r>
                        <a:rPr lang="ru-RU" sz="1600" dirty="0" smtClean="0">
                          <a:effectLst/>
                        </a:rPr>
                        <a:t>капроновые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9О </a:t>
                      </a:r>
                      <a:r>
                        <a:rPr lang="ru-RU" sz="1400" dirty="0">
                          <a:effectLst/>
                        </a:rPr>
                        <a:t>руб.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30000" dirty="0" smtClean="0">
                          <a:effectLst/>
                        </a:rPr>
                        <a:t>3 </a:t>
                      </a:r>
                      <a:r>
                        <a:rPr lang="ru-RU" sz="2000" baseline="30000" dirty="0">
                          <a:effectLst/>
                        </a:rPr>
                        <a:t>мотка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210 </a:t>
                      </a:r>
                      <a:r>
                        <a:rPr lang="ru-RU" sz="1400" dirty="0">
                          <a:effectLst/>
                        </a:rPr>
                        <a:t>руб.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крючок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 руб.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 крючок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 руб.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ткань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 руб.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 руб.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69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280 </a:t>
                      </a:r>
                      <a:r>
                        <a:rPr lang="ru-RU" sz="1400" dirty="0">
                          <a:effectLst/>
                        </a:rPr>
                        <a:t>руб.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157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488832" cy="604867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                 Экологическое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обоснование проблемы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dirty="0">
                <a:latin typeface="Constantia" pitchFamily="18" charset="0"/>
              </a:rPr>
              <a:t>Для изготовления </a:t>
            </a:r>
            <a:r>
              <a:rPr lang="ru-RU" dirty="0" smtClean="0">
                <a:latin typeface="Constantia" pitchFamily="18" charset="0"/>
              </a:rPr>
              <a:t>скатерти </a:t>
            </a:r>
            <a:r>
              <a:rPr lang="ru-RU" dirty="0">
                <a:latin typeface="Constantia" pitchFamily="18" charset="0"/>
              </a:rPr>
              <a:t>были использованы экологически чистые материалы. </a:t>
            </a:r>
            <a:r>
              <a:rPr lang="ru-RU" dirty="0" smtClean="0">
                <a:latin typeface="Constantia" pitchFamily="18" charset="0"/>
              </a:rPr>
              <a:t>Нитки и ткань  </a:t>
            </a:r>
            <a:r>
              <a:rPr lang="ru-RU" dirty="0">
                <a:latin typeface="Constantia" pitchFamily="18" charset="0"/>
              </a:rPr>
              <a:t>для окружающей среды не наносят никакого вреда, это экологически чистый продукт, так как создан самой природой. Поэтому работа совершенно не вредит экологической обстановке нашей природы. </a:t>
            </a:r>
          </a:p>
          <a:p>
            <a:pPr marL="45720" indent="0">
              <a:buNone/>
            </a:pPr>
            <a:r>
              <a:rPr lang="ru-RU" dirty="0">
                <a:latin typeface="Constantia" pitchFamily="18" charset="0"/>
              </a:rPr>
              <a:t> </a:t>
            </a:r>
          </a:p>
          <a:p>
            <a:pPr marL="45720" indent="0">
              <a:buNone/>
            </a:pPr>
            <a:r>
              <a:rPr lang="ru-RU" b="1" dirty="0" smtClean="0">
                <a:latin typeface="Constantia" pitchFamily="18" charset="0"/>
              </a:rPr>
              <a:t>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Самооценка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проделанной работы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dirty="0">
                <a:latin typeface="Constantia" pitchFamily="18" charset="0"/>
              </a:rPr>
              <a:t> Любая </a:t>
            </a:r>
            <a:r>
              <a:rPr lang="ru-RU" dirty="0" smtClean="0">
                <a:latin typeface="Constantia" pitchFamily="18" charset="0"/>
              </a:rPr>
              <a:t>скатерть, </a:t>
            </a:r>
            <a:r>
              <a:rPr lang="ru-RU" dirty="0">
                <a:latin typeface="Constantia" pitchFamily="18" charset="0"/>
              </a:rPr>
              <a:t>искусно связанная, всегда может служить не только для украшения, но и будет отличным подарком на любой праздник. Я довольна своей работой. В неё вложено много души и добра - результат на лицо. Конечно, можно было бы купить в магазине, но, эта намного красивее, и сделана своими руками. </a:t>
            </a:r>
          </a:p>
          <a:p>
            <a:r>
              <a:rPr lang="ru-RU" dirty="0">
                <a:latin typeface="Constantia" pitchFamily="18" charset="0"/>
              </a:rPr>
              <a:t>Большой выбор </a:t>
            </a:r>
            <a:r>
              <a:rPr lang="ru-RU" dirty="0" smtClean="0">
                <a:latin typeface="Constantia" pitchFamily="18" charset="0"/>
              </a:rPr>
              <a:t>скатертей, связанных </a:t>
            </a:r>
            <a:r>
              <a:rPr lang="ru-RU" dirty="0">
                <a:latin typeface="Constantia" pitchFamily="18" charset="0"/>
              </a:rPr>
              <a:t>крючком, можно увидеть на любой выставке декоративно-прикладного творчества. Их изящество и красота в очередной раз доказывают, что волшебные руки человека способны творить чудеса. И хотя иногда можно услышать разговор, что </a:t>
            </a:r>
            <a:r>
              <a:rPr lang="ru-RU" dirty="0" smtClean="0">
                <a:latin typeface="Constantia" pitchFamily="18" charset="0"/>
              </a:rPr>
              <a:t>скатерти </a:t>
            </a:r>
            <a:r>
              <a:rPr lang="ru-RU" dirty="0">
                <a:latin typeface="Constantia" pitchFamily="18" charset="0"/>
              </a:rPr>
              <a:t>– это пережитки прошлого, можно с уверенностью сказать, что эти чудесные изделия будут жить до тех пор, пока на свете есть люди, способные ценить красоту.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666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Список литературы 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1 Журнал «Валентина»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2 Журнал «Лена» вязание крючком</a:t>
            </a:r>
          </a:p>
          <a:p>
            <a:r>
              <a:rPr lang="ru-RU" u="sng" dirty="0">
                <a:solidFill>
                  <a:srgbClr val="FF0000"/>
                </a:solidFill>
                <a:hlinkClick r:id="rId2"/>
              </a:rPr>
              <a:t>https://www.pinterest.ru/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u="sng" dirty="0" smtClean="0">
                <a:solidFill>
                  <a:srgbClr val="FF0000"/>
                </a:solidFill>
                <a:hlinkClick r:id="rId3"/>
              </a:rPr>
              <a:t>https</a:t>
            </a:r>
            <a:r>
              <a:rPr lang="ru-RU" u="sng" dirty="0">
                <a:solidFill>
                  <a:srgbClr val="FF0000"/>
                </a:solidFill>
                <a:hlinkClick r:id="rId3"/>
              </a:rPr>
              <a:t>://www.pinterest.ru/lyubowcudinova/крючок-плюс-ткань/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http://www.myjulia.ru/</a:t>
            </a:r>
          </a:p>
          <a:p>
            <a:pPr marL="4572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40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Из истории вязания крючком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391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onstantia" pitchFamily="18" charset="0"/>
              </a:rPr>
              <a:t>       Вязание </a:t>
            </a:r>
            <a:r>
              <a:rPr lang="ru-RU" sz="2000" dirty="0">
                <a:latin typeface="Constantia" pitchFamily="18" charset="0"/>
              </a:rPr>
              <a:t>крючком – очень известное и старинное ремесло. Сперва этим занимались лишь мужчины, но постепенно вязание перешло в руки женщин.  Вязание крючком появилось в Англии и во Франции, оно было разработано в 16 веке. Но есть достоверные факты, свидетельствующие о том, что индейские племена тоже обладали всеми секретами этого искусства, образцы их древних работ были обнаружены учеными в начале 20 века. Точных данных о том, где и как именно появилось вязание крючком, нет. Но существует мнение, что берет это занятие свои корни из древней формы китайской вышивки. </a:t>
            </a:r>
          </a:p>
          <a:p>
            <a:pPr marL="0" indent="0">
              <a:buNone/>
            </a:pPr>
            <a:endParaRPr lang="ru-RU" sz="2800" dirty="0">
              <a:latin typeface="Constant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28446"/>
            <a:ext cx="2736800" cy="204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17254"/>
            <a:ext cx="2952452" cy="235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19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Constantia" pitchFamily="18" charset="0"/>
              </a:rPr>
              <a:t>В конце 19 века вязание крючком распространилось и на территории России. Рукоделием занимались женщины, собиравшиеся вечерами для совместных посиделок. В основном девушки создавали красивые кружева, состоящие из узоров народной тематики.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30238" y="188640"/>
            <a:ext cx="7905750" cy="2375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980729"/>
            <a:ext cx="8229600" cy="517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ru-RU" sz="2000" dirty="0" smtClean="0"/>
          </a:p>
          <a:p>
            <a:pPr>
              <a:buFontTx/>
              <a:buNone/>
            </a:pPr>
            <a:r>
              <a:rPr lang="ru-RU" sz="2000" dirty="0" smtClean="0"/>
              <a:t>           </a:t>
            </a:r>
            <a:endParaRPr lang="ru-RU" sz="2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5321"/>
            <a:ext cx="274700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72277"/>
            <a:ext cx="2194233" cy="225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68" y="3033203"/>
            <a:ext cx="3001616" cy="312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49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48871" cy="64807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Картина 15 века</a:t>
            </a:r>
            <a:br>
              <a:rPr lang="ru-RU" sz="3200" dirty="0"/>
            </a:br>
            <a:r>
              <a:rPr lang="ru-RU" sz="3200" dirty="0"/>
              <a:t>«Вязание по кругу»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16632"/>
            <a:ext cx="4788023" cy="67413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77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60839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Вязание крючком </a:t>
            </a:r>
            <a:br>
              <a:rPr lang="ru-RU" sz="2800" dirty="0"/>
            </a:br>
            <a:r>
              <a:rPr lang="ru-RU" sz="2800" dirty="0"/>
              <a:t>в современной </a:t>
            </a:r>
            <a:r>
              <a:rPr lang="ru-RU" sz="2800" dirty="0" smtClean="0"/>
              <a:t>моде и интерьере</a:t>
            </a:r>
            <a:endParaRPr lang="ru-RU" sz="28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1438"/>
            <a:ext cx="1944216" cy="34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" y="4354017"/>
            <a:ext cx="20732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39" y="4913235"/>
            <a:ext cx="2591990" cy="194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75" y="1341438"/>
            <a:ext cx="2160899" cy="28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ownloads\тех\фото кр\4_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73" y="4633941"/>
            <a:ext cx="2161083" cy="21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тех\фото кр\aa9b15c55bfa204874cbd458dc810c4e--lena-diari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7388"/>
            <a:ext cx="1929011" cy="25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58" y="1347388"/>
            <a:ext cx="2160240" cy="16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57" y="3536986"/>
            <a:ext cx="20351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38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/>
              <a:t>оформление интерьера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16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77694"/>
            <a:ext cx="2204870" cy="20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75" y="188641"/>
            <a:ext cx="1943337" cy="2313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69" y="2077693"/>
            <a:ext cx="1971516" cy="202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18" y="147791"/>
            <a:ext cx="2043718" cy="30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" y="4099540"/>
            <a:ext cx="2173288" cy="25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1627"/>
            <a:ext cx="2841422" cy="254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52" y="4508264"/>
            <a:ext cx="2882032" cy="216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 rot="10800000" flipV="1">
            <a:off x="755650" y="620713"/>
            <a:ext cx="7488238" cy="5545137"/>
          </a:xfrm>
        </p:spPr>
        <p:txBody>
          <a:bodyPr/>
          <a:lstStyle/>
          <a:p>
            <a:endParaRPr lang="ru-RU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259632" y="332656"/>
          <a:ext cx="68407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48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468313" y="476250"/>
            <a:ext cx="8207375" cy="60483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Поисково-исследовательский этап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latin typeface="Constantia" pitchFamily="18" charset="0"/>
              </a:rPr>
              <a:t>Цель:</a:t>
            </a:r>
            <a:endParaRPr lang="ru-RU" sz="2800" dirty="0">
              <a:latin typeface="Constantia" pitchFamily="18" charset="0"/>
            </a:endParaRPr>
          </a:p>
          <a:p>
            <a:pPr lvl="0"/>
            <a:r>
              <a:rPr lang="ru-RU" sz="2800" b="1" i="1" dirty="0">
                <a:latin typeface="Constantia" pitchFamily="18" charset="0"/>
              </a:rPr>
              <a:t>Разработка проекта и применение различных приемов вязания крючком при украшении интерьера комнаты;</a:t>
            </a:r>
            <a:endParaRPr lang="ru-RU" sz="2800" dirty="0">
              <a:latin typeface="Constantia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latin typeface="Constantia" pitchFamily="18" charset="0"/>
              </a:rPr>
              <a:t>Задачи:</a:t>
            </a:r>
            <a:endParaRPr lang="ru-RU" sz="2800" dirty="0">
              <a:latin typeface="Constantia" pitchFamily="18" charset="0"/>
            </a:endParaRPr>
          </a:p>
          <a:p>
            <a:pPr lvl="0"/>
            <a:r>
              <a:rPr lang="ru-RU" sz="2800" b="1" i="1" dirty="0">
                <a:latin typeface="Constantia" pitchFamily="18" charset="0"/>
              </a:rPr>
              <a:t>Изучение схемы вязания салфетки и соединение мотивов в одно целое;</a:t>
            </a:r>
            <a:endParaRPr lang="ru-RU" sz="2800" dirty="0">
              <a:latin typeface="Constantia" pitchFamily="18" charset="0"/>
            </a:endParaRPr>
          </a:p>
          <a:p>
            <a:pPr lvl="0"/>
            <a:r>
              <a:rPr lang="ru-RU" sz="2800" b="1" i="1" dirty="0">
                <a:latin typeface="Constantia" pitchFamily="18" charset="0"/>
              </a:rPr>
              <a:t>Разработать элементы дизайна;</a:t>
            </a:r>
            <a:endParaRPr lang="ru-RU" sz="2800" dirty="0">
              <a:latin typeface="Constantia" pitchFamily="18" charset="0"/>
            </a:endParaRPr>
          </a:p>
          <a:p>
            <a:pPr lvl="0"/>
            <a:r>
              <a:rPr lang="ru-RU" sz="2800" b="1" i="1" dirty="0">
                <a:latin typeface="Constantia" pitchFamily="18" charset="0"/>
              </a:rPr>
              <a:t> Совершенствовать свои возможности в области проектной деятельности.</a:t>
            </a:r>
            <a:endParaRPr lang="ru-RU" sz="2800" dirty="0">
              <a:latin typeface="Constantia" pitchFamily="18" charset="0"/>
            </a:endParaRP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85325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253</TotalTime>
  <Words>1191</Words>
  <Application>Microsoft Office PowerPoint</Application>
  <PresentationFormat>Экран (4:3)</PresentationFormat>
  <Paragraphs>203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Содержание:   </vt:lpstr>
      <vt:lpstr>Из истории вязания крючком </vt:lpstr>
      <vt:lpstr>В конце 19 века вязание крючком распространилось и на территории России. Рукоделием занимались женщины, собиравшиеся вечерами для совместных посиделок. В основном девушки создавали красивые кружева, состоящие из узоров народной тематики.</vt:lpstr>
      <vt:lpstr>Картина 15 века «Вязание по кругу» </vt:lpstr>
      <vt:lpstr>Вязание крючком  в современной моде и интерьере</vt:lpstr>
      <vt:lpstr>оформление интерьера</vt:lpstr>
      <vt:lpstr>Презентация PowerPoint</vt:lpstr>
      <vt:lpstr>Презентация PowerPoint</vt:lpstr>
      <vt:lpstr>Презентация PowerPoint</vt:lpstr>
      <vt:lpstr>Развитие и исследование идей  </vt:lpstr>
      <vt:lpstr>Что же такое вязание 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Экономический расчет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АМИНИСТРАЦИЯ ГОРОДА ПСКОВА МБОУ «Средняя общеобразовательная школа №1 им. Л. М . Поземского » города ПСКОВА</dc:title>
  <dc:creator>User</dc:creator>
  <cp:lastModifiedBy>User</cp:lastModifiedBy>
  <cp:revision>24</cp:revision>
  <dcterms:created xsi:type="dcterms:W3CDTF">2021-03-16T14:33:48Z</dcterms:created>
  <dcterms:modified xsi:type="dcterms:W3CDTF">2021-03-16T20:06:39Z</dcterms:modified>
</cp:coreProperties>
</file>