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2" r:id="rId5"/>
    <p:sldId id="264" r:id="rId6"/>
    <p:sldId id="263" r:id="rId7"/>
    <p:sldId id="261" r:id="rId8"/>
    <p:sldId id="262" r:id="rId9"/>
    <p:sldId id="257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62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49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7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9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83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8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32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03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0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46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1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7E1D8-615F-4DC7-B0BE-95895CC722E4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67FE-9689-47DF-9830-9BB375296D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35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54" y="2455143"/>
            <a:ext cx="11651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/>
              <a:t>Как определить качество меда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42118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9245"/>
            <a:ext cx="64394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  3</a:t>
            </a:r>
            <a:r>
              <a:rPr lang="ru-RU" sz="2800" b="1" dirty="0">
                <a:solidFill>
                  <a:prstClr val="black"/>
                </a:solidFill>
              </a:rPr>
              <a:t>. </a:t>
            </a:r>
            <a:r>
              <a:rPr lang="ru-RU" sz="2800" dirty="0">
                <a:solidFill>
                  <a:prstClr val="black"/>
                </a:solidFill>
              </a:rPr>
              <a:t>Определите, </a:t>
            </a:r>
            <a:r>
              <a:rPr lang="ru-RU" sz="2800" b="1" dirty="0">
                <a:solidFill>
                  <a:srgbClr val="FF3300"/>
                </a:solidFill>
              </a:rPr>
              <a:t>есть ли в меде крахмал</a:t>
            </a:r>
            <a:r>
              <a:rPr lang="ru-RU" sz="2800" dirty="0">
                <a:solidFill>
                  <a:prstClr val="black"/>
                </a:solidFill>
              </a:rPr>
              <a:t>. Для этого положите в стакан немного меда, залейте кипятком, размешайте и охладите. После этого капните туда несколько капель йода. Если состав посинеет, значит, в мед добавлен крахмал</a:t>
            </a:r>
            <a:r>
              <a:rPr lang="ru-RU" sz="2800" dirty="0" smtClean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055497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</a:rPr>
              <a:t>  4</a:t>
            </a:r>
            <a:r>
              <a:rPr lang="ru-RU" sz="2800" b="1" dirty="0">
                <a:solidFill>
                  <a:prstClr val="black"/>
                </a:solidFill>
              </a:rPr>
              <a:t>. </a:t>
            </a:r>
            <a:r>
              <a:rPr lang="ru-RU" sz="2800" b="1" dirty="0">
                <a:solidFill>
                  <a:srgbClr val="FF3300"/>
                </a:solidFill>
              </a:rPr>
              <a:t>Добавление крахмальной патоки </a:t>
            </a:r>
            <a:r>
              <a:rPr lang="ru-RU" sz="2800" dirty="0">
                <a:solidFill>
                  <a:prstClr val="black"/>
                </a:solidFill>
              </a:rPr>
              <a:t>можно определить нашатырным спиртом, который добавляют по каплям к пробе меда, предварительно растворенного в дистиллированной воде (1:2). Раствор окрашивается в белый цвет с бурым осадком.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46" t="6720" r="5516" b="16499"/>
          <a:stretch/>
        </p:blipFill>
        <p:spPr>
          <a:xfrm>
            <a:off x="6593984" y="169245"/>
            <a:ext cx="5228823" cy="314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900" y="141215"/>
            <a:ext cx="6503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ПРОДУКТЫ ПЧЕЛОВОДСТВА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4181" y="991673"/>
            <a:ext cx="264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ПРОПОЛИС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99" t="8872" r="2767" b="11051"/>
          <a:stretch/>
        </p:blipFill>
        <p:spPr>
          <a:xfrm>
            <a:off x="0" y="1780575"/>
            <a:ext cx="6761408" cy="4813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8783" y="1555788"/>
            <a:ext cx="518589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</a:t>
            </a:r>
            <a:r>
              <a:rPr lang="ru-RU" sz="2400" b="1" dirty="0" smtClean="0"/>
              <a:t>Прополис </a:t>
            </a:r>
            <a:r>
              <a:rPr lang="ru-RU" sz="2400" dirty="0" smtClean="0"/>
              <a:t>– это пчелиный клей, которым пчелы заделывают щели в улье. </a:t>
            </a:r>
          </a:p>
          <a:p>
            <a:r>
              <a:rPr lang="ru-RU" sz="2400" dirty="0" smtClean="0"/>
              <a:t> -У прополиса приятный аромат, горьковатый вкус. </a:t>
            </a:r>
          </a:p>
          <a:p>
            <a:r>
              <a:rPr lang="ru-RU" sz="2400" dirty="0" smtClean="0"/>
              <a:t> -Прополисом </a:t>
            </a:r>
            <a:r>
              <a:rPr lang="ru-RU" sz="2400" i="1" dirty="0" smtClean="0"/>
              <a:t>можно лечить</a:t>
            </a:r>
            <a:r>
              <a:rPr lang="ru-RU" sz="2400" dirty="0" smtClean="0"/>
              <a:t> многие заболевания кожи и слизистых оболочек. </a:t>
            </a:r>
          </a:p>
          <a:p>
            <a:r>
              <a:rPr lang="ru-RU" sz="2400" dirty="0" smtClean="0"/>
              <a:t>  </a:t>
            </a:r>
            <a:r>
              <a:rPr lang="ru-RU" sz="2400" b="1" dirty="0" smtClean="0"/>
              <a:t>Лечебные  свойства прополиса:</a:t>
            </a:r>
          </a:p>
          <a:p>
            <a:r>
              <a:rPr lang="ru-RU" sz="2400" dirty="0"/>
              <a:t>о</a:t>
            </a:r>
            <a:r>
              <a:rPr lang="ru-RU" sz="2400" dirty="0" smtClean="0"/>
              <a:t>безболивающее, </a:t>
            </a:r>
            <a:r>
              <a:rPr lang="ru-RU" sz="2400" dirty="0" err="1" smtClean="0"/>
              <a:t>противозудное</a:t>
            </a:r>
            <a:r>
              <a:rPr lang="ru-RU" sz="2400" dirty="0" smtClean="0"/>
              <a:t>, противомикробное, тонизирует организм, повышает иммунитет, укрепляет эмаль зубов, обезболивает и </a:t>
            </a:r>
            <a:r>
              <a:rPr lang="ru-RU" sz="2400" dirty="0" err="1" smtClean="0"/>
              <a:t>рязмягчает</a:t>
            </a:r>
            <a:r>
              <a:rPr lang="ru-RU" sz="2400" dirty="0"/>
              <a:t> </a:t>
            </a:r>
            <a:r>
              <a:rPr lang="ru-RU" sz="2400" dirty="0" smtClean="0"/>
              <a:t>мозоли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761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68225" y="386366"/>
            <a:ext cx="430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ВОСК ПЧЕЛИНЫЙ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47" t="17275"/>
          <a:stretch/>
        </p:blipFill>
        <p:spPr>
          <a:xfrm>
            <a:off x="5628069" y="1287887"/>
            <a:ext cx="6439436" cy="5280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911" y="1287887"/>
            <a:ext cx="55121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Этот продукт вырабатывается восковыми железами пчелы. Выделяют его только молодые пчелы. </a:t>
            </a:r>
          </a:p>
          <a:p>
            <a:r>
              <a:rPr lang="ru-RU" sz="2800" dirty="0"/>
              <a:t> </a:t>
            </a:r>
            <a:r>
              <a:rPr lang="ru-RU" sz="2800" b="1" dirty="0" smtClean="0"/>
              <a:t>Воск очень богат витамином А, </a:t>
            </a:r>
            <a:r>
              <a:rPr lang="ru-RU" sz="2800" dirty="0" smtClean="0"/>
              <a:t>необходимым для развития эпителия кожи, слизистой горла, носа, желудка и кишечника, для остроты зрения. </a:t>
            </a:r>
          </a:p>
          <a:p>
            <a:r>
              <a:rPr lang="ru-RU" sz="2800" dirty="0" smtClean="0"/>
              <a:t> -Пчелиный воск входит в состав некоторых пластырей, мазей, кремов.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7965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014" y="231819"/>
            <a:ext cx="373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ПЧЕЛИНЫЙ ЯД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794" t="16735" b="4326"/>
          <a:stretch/>
        </p:blipFill>
        <p:spPr>
          <a:xfrm>
            <a:off x="115910" y="1004552"/>
            <a:ext cx="7418232" cy="5750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7172" y="1004552"/>
            <a:ext cx="45548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Пчелиный яд весьма древнее целебное средство.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-Он прозрачен, имеет резкий запах, </a:t>
            </a:r>
            <a:r>
              <a:rPr lang="ru-RU" sz="2400" i="1" dirty="0" smtClean="0"/>
              <a:t>горький и жгучий вкус</a:t>
            </a:r>
            <a:r>
              <a:rPr lang="ru-RU" sz="2400" dirty="0" smtClean="0"/>
              <a:t>.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В медицинской практике применяют препараты пчелиного яда для </a:t>
            </a:r>
            <a:r>
              <a:rPr lang="ru-RU" sz="2400" i="1" dirty="0" smtClean="0"/>
              <a:t>подкожных инъекций</a:t>
            </a:r>
            <a:r>
              <a:rPr lang="ru-RU" sz="2400" dirty="0" smtClean="0"/>
              <a:t>, а также мази для </a:t>
            </a:r>
          </a:p>
          <a:p>
            <a:r>
              <a:rPr lang="ru-RU" sz="2400" dirty="0" smtClean="0"/>
              <a:t>втирания. </a:t>
            </a:r>
          </a:p>
          <a:p>
            <a:r>
              <a:rPr lang="ru-RU" sz="2400" dirty="0"/>
              <a:t> </a:t>
            </a:r>
            <a:r>
              <a:rPr lang="ru-RU" sz="2400" b="1" dirty="0" smtClean="0"/>
              <a:t>Лечебное действие:</a:t>
            </a:r>
          </a:p>
          <a:p>
            <a:r>
              <a:rPr lang="ru-RU" sz="2400" dirty="0" smtClean="0"/>
              <a:t>противовоспалительное, обезболивающее, противомикробное, повышает общую сопротивляемость организма и холестерин в крови.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20675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7768" y="218942"/>
            <a:ext cx="4881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МАТОЧНОЕ МОЛОЧКО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6" y="1120462"/>
            <a:ext cx="6654085" cy="5532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940" y="1210614"/>
            <a:ext cx="50485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Маточное молочко вырабатывается молодыми пчелами и </a:t>
            </a:r>
            <a:r>
              <a:rPr lang="ru-RU" sz="2400" i="1" dirty="0" smtClean="0"/>
              <a:t>предназначается для кормления личинки. </a:t>
            </a:r>
            <a:r>
              <a:rPr lang="ru-RU" sz="2400" dirty="0" smtClean="0"/>
              <a:t>В свежем виде оно представляет желеобразную массу.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-Маточное молочко содержит минеральные соли, микроэлементы, витамины. </a:t>
            </a:r>
          </a:p>
          <a:p>
            <a:r>
              <a:rPr lang="ru-RU" sz="2400" b="1" dirty="0" smtClean="0"/>
              <a:t> Лечебное действие: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овышает содержание эритроцитов и гемоглобина в крови, аппетит, стимулирует рост волос, улучшает память и зрение.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8307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8980" y="257577"/>
            <a:ext cx="2318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ПЫЛЬЦА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" y="1107584"/>
            <a:ext cx="6830096" cy="5550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1916" y="1249250"/>
            <a:ext cx="52588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2800" b="1" dirty="0" smtClean="0"/>
              <a:t>Пыльца</a:t>
            </a:r>
            <a:r>
              <a:rPr lang="ru-RU" sz="2800" dirty="0" smtClean="0"/>
              <a:t> – биологический стимулятор.  </a:t>
            </a:r>
          </a:p>
          <a:p>
            <a:r>
              <a:rPr lang="ru-RU" sz="2800" dirty="0"/>
              <a:t>-</a:t>
            </a:r>
            <a:r>
              <a:rPr lang="ru-RU" sz="2800" dirty="0" smtClean="0"/>
              <a:t>Используется в медицине для лечения малокровия у детей.       -Она повышает содержание эритроцитов и гемоглобина в крови.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8238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6519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Мед </a:t>
            </a:r>
            <a:r>
              <a:rPr lang="ru-RU" sz="2400" dirty="0"/>
              <a:t>— уникальный продукт, который содержит почти все химические элементы, входящие в состав крови человека. Благодаря таким свойствам, он является незаменимым помощником, поддерживающим 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иммунитет</a:t>
            </a:r>
            <a:r>
              <a:rPr lang="ru-RU" sz="2400" dirty="0"/>
              <a:t> и восстанавливающим силы ослабленного болезнями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394820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5062" y="2299062"/>
            <a:ext cx="11416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   Цель: </a:t>
            </a:r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изучение особенностей </a:t>
            </a:r>
            <a:endParaRPr lang="ru-RU" sz="5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натурального </a:t>
            </a:r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меда.</a:t>
            </a:r>
            <a:r>
              <a:rPr lang="ru-RU" sz="6000" b="1" dirty="0" smtClean="0">
                <a:solidFill>
                  <a:srgbClr val="FF0000"/>
                </a:solidFill>
              </a:rPr>
              <a:t> 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28034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                          Задачи:</a:t>
            </a:r>
            <a:endParaRPr lang="ru-RU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4800" dirty="0" smtClean="0">
                <a:solidFill>
                  <a:srgbClr val="FF0000"/>
                </a:solidFill>
              </a:rPr>
              <a:t> 1.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зучить состав натурального меда.</a:t>
            </a:r>
          </a:p>
          <a:p>
            <a:r>
              <a:rPr lang="ru-RU" sz="4800" dirty="0" smtClean="0">
                <a:solidFill>
                  <a:srgbClr val="FF0000"/>
                </a:solidFill>
              </a:rPr>
              <a:t> 2.</a:t>
            </a: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узнать различия натурального меда от искусственного. </a:t>
            </a:r>
          </a:p>
          <a:p>
            <a:pPr lvl="0"/>
            <a:r>
              <a:rPr lang="ru-RU" sz="4800" dirty="0" smtClean="0">
                <a:solidFill>
                  <a:srgbClr val="FF0000"/>
                </a:solidFill>
              </a:rPr>
              <a:t> 3</a:t>
            </a:r>
            <a:r>
              <a:rPr lang="ru-RU" sz="4800" dirty="0">
                <a:solidFill>
                  <a:srgbClr val="FF0000"/>
                </a:solidFill>
              </a:rPr>
              <a:t>. </a:t>
            </a:r>
            <a:r>
              <a:rPr lang="ru-RU" sz="4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узнать </a:t>
            </a:r>
            <a:r>
              <a:rPr lang="ru-RU" sz="4800" dirty="0">
                <a:solidFill>
                  <a:prstClr val="black">
                    <a:lumMod val="95000"/>
                    <a:lumOff val="5000"/>
                  </a:prstClr>
                </a:solidFill>
              </a:rPr>
              <a:t>способы определения  качества натурального меда. </a:t>
            </a:r>
          </a:p>
          <a:p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2870"/>
            <a:ext cx="452048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  </a:t>
            </a:r>
            <a:r>
              <a:rPr lang="ru-RU" sz="2800" b="1" dirty="0" smtClean="0">
                <a:solidFill>
                  <a:srgbClr val="FF0000"/>
                </a:solidFill>
              </a:rPr>
              <a:t>Мёд </a:t>
            </a:r>
            <a:r>
              <a:rPr lang="ru-RU" sz="2800" dirty="0">
                <a:solidFill>
                  <a:srgbClr val="000000"/>
                </a:solidFill>
              </a:rPr>
              <a:t>— это сладкий продукт с высокой степенью вязкости. Медовый продукт вырабатывают в основном пчёлы, а также некоторые другие насекомые. Медоносные пчёлы имеют специальную расширенную часть пищевода, которая называется зоб. Именно в зобе пчёлы и делают мёд, который представляет собой частично переваренный нектар.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986" t="12130" r="23504"/>
          <a:stretch/>
        </p:blipFill>
        <p:spPr>
          <a:xfrm>
            <a:off x="4872164" y="618186"/>
            <a:ext cx="7319836" cy="598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8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2540" y="0"/>
            <a:ext cx="83240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</a:rPr>
              <a:t>Как правильно выбрать </a:t>
            </a:r>
            <a:r>
              <a:rPr lang="ru-RU" sz="4400" b="1" dirty="0" smtClean="0">
                <a:solidFill>
                  <a:prstClr val="black"/>
                </a:solidFill>
              </a:rPr>
              <a:t>мед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68" y="606773"/>
            <a:ext cx="12065030" cy="853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0930"/>
            <a:ext cx="3313043" cy="2926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8057" y="1305811"/>
            <a:ext cx="2137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3300"/>
                </a:solidFill>
              </a:rPr>
              <a:t>Липовый –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янтарного. 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7601" y="1305812"/>
            <a:ext cx="3620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</a:t>
            </a:r>
            <a:r>
              <a:rPr lang="ru-RU" sz="2800" dirty="0" smtClean="0">
                <a:solidFill>
                  <a:srgbClr val="FF3300"/>
                </a:solidFill>
              </a:rPr>
              <a:t>Цветочный мед-</a:t>
            </a:r>
          </a:p>
          <a:p>
            <a:r>
              <a:rPr lang="ru-RU" sz="2800" dirty="0" smtClean="0"/>
              <a:t>светло-желтого цвета.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53944" y="1305260"/>
            <a:ext cx="2175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srgbClr val="FF3300"/>
                </a:solidFill>
              </a:rPr>
              <a:t>Ясеневый </a:t>
            </a:r>
            <a:r>
              <a:rPr lang="ru-RU" sz="2800" dirty="0">
                <a:solidFill>
                  <a:srgbClr val="FF3300"/>
                </a:solidFill>
              </a:rPr>
              <a:t>– </a:t>
            </a:r>
            <a:endParaRPr lang="ru-RU" sz="2800" dirty="0" smtClean="0">
              <a:solidFill>
                <a:srgbClr val="FF3300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прозрачный.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8582" t="-1456" r="10491"/>
          <a:stretch/>
        </p:blipFill>
        <p:spPr>
          <a:xfrm rot="10800000" flipV="1">
            <a:off x="3386957" y="2329857"/>
            <a:ext cx="2902226" cy="2857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1080" t="241" r="15108"/>
          <a:stretch/>
        </p:blipFill>
        <p:spPr>
          <a:xfrm>
            <a:off x="6425530" y="2353765"/>
            <a:ext cx="2617211" cy="280988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145448" y="1312532"/>
            <a:ext cx="3392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FF3300"/>
                </a:solidFill>
              </a:rPr>
              <a:t>       Гречишный- </a:t>
            </a:r>
          </a:p>
          <a:p>
            <a:pPr lvl="0"/>
            <a:r>
              <a:rPr lang="ru-RU" sz="2800" dirty="0">
                <a:solidFill>
                  <a:prstClr val="black"/>
                </a:solidFill>
              </a:rPr>
              <a:t>к</a:t>
            </a:r>
            <a:r>
              <a:rPr lang="ru-RU" sz="2800" dirty="0" smtClean="0">
                <a:solidFill>
                  <a:prstClr val="black"/>
                </a:solidFill>
              </a:rPr>
              <a:t>оричневого цвета.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23374" t="3990"/>
          <a:stretch/>
        </p:blipFill>
        <p:spPr>
          <a:xfrm>
            <a:off x="9179089" y="2377673"/>
            <a:ext cx="2994991" cy="28098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5305865"/>
            <a:ext cx="12174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prstClr val="black"/>
                </a:solidFill>
              </a:rPr>
              <a:t>    Чистый </a:t>
            </a:r>
            <a:r>
              <a:rPr lang="ru-RU" sz="2800" dirty="0">
                <a:solidFill>
                  <a:prstClr val="black"/>
                </a:solidFill>
              </a:rPr>
              <a:t>без примесей мед, как правило, прозрачен, какого бы цвета он ни был. Мед, имеющий в своем составе добавки (сахар, крахмал, </a:t>
            </a:r>
            <a:r>
              <a:rPr lang="ru-RU" sz="2800" dirty="0" smtClean="0">
                <a:solidFill>
                  <a:prstClr val="black"/>
                </a:solidFill>
              </a:rPr>
              <a:t>другие приме- си), </a:t>
            </a:r>
            <a:r>
              <a:rPr lang="ru-RU" sz="2800" dirty="0">
                <a:solidFill>
                  <a:prstClr val="black"/>
                </a:solidFill>
              </a:rPr>
              <a:t>мутноват, имеет осадок.</a:t>
            </a:r>
          </a:p>
        </p:txBody>
      </p:sp>
    </p:spTree>
    <p:extLst>
      <p:ext uri="{BB962C8B-B14F-4D97-AF65-F5344CB8AC3E}">
        <p14:creationId xmlns:p14="http://schemas.microsoft.com/office/powerpoint/2010/main" val="42047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33911"/>
            <a:ext cx="834551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  4. </a:t>
            </a:r>
            <a:r>
              <a:rPr lang="ru-RU" sz="2800" dirty="0">
                <a:solidFill>
                  <a:srgbClr val="C00000"/>
                </a:solidFill>
              </a:rPr>
              <a:t>По вязкости. </a:t>
            </a:r>
            <a:r>
              <a:rPr lang="ru-RU" sz="2800" dirty="0">
                <a:solidFill>
                  <a:prstClr val="black"/>
                </a:solidFill>
              </a:rPr>
              <a:t>Возьмите мед на пробу, опустив в емкость тонкую палочку. Если это настоящий мед, то он тянется вслед за палочкой длинной непрерывной нитью, а когда эта нить прервется, то она целиком опустится, образуя на поверхности меда башенку. Фальшивый же мед поведет себя, как клей: будет обильно стекать и капать с палочки вниз, образуя брызги</a:t>
            </a:r>
            <a:r>
              <a:rPr lang="ru-RU" sz="2800" dirty="0" smtClean="0">
                <a:solidFill>
                  <a:prstClr val="black"/>
                </a:solidFill>
              </a:rPr>
              <a:t>.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33034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  2</a:t>
            </a:r>
            <a:r>
              <a:rPr lang="ru-RU" sz="2800" b="1" dirty="0">
                <a:solidFill>
                  <a:prstClr val="black"/>
                </a:solidFill>
              </a:rPr>
              <a:t>.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</a:rPr>
              <a:t>По аромату. </a:t>
            </a:r>
            <a:r>
              <a:rPr lang="ru-RU" sz="2800" dirty="0">
                <a:solidFill>
                  <a:prstClr val="black"/>
                </a:solidFill>
              </a:rPr>
              <a:t>Настоящий мед отличается душистым ароматом. Этот запах ни с чем не сравним. Мед с примесью сахара не имеет аромата, а его вкус близок к вкусу подслащенной воды</a:t>
            </a:r>
            <a:r>
              <a:rPr lang="ru-RU" sz="2800" dirty="0" smtClean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518029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  3. </a:t>
            </a:r>
            <a:r>
              <a:rPr lang="ru-RU" sz="2800" dirty="0">
                <a:solidFill>
                  <a:srgbClr val="C00000"/>
                </a:solidFill>
              </a:rPr>
              <a:t>По консистенции. </a:t>
            </a:r>
            <a:r>
              <a:rPr lang="ru-RU" sz="2800" dirty="0">
                <a:solidFill>
                  <a:prstClr val="black"/>
                </a:solidFill>
              </a:rPr>
              <a:t>У настоящего меда она тонкая, нежная. Мед легко растирается между пальцами и впитывается в кожу, чего не скажешь о подделке. У фальсифицированного меда структура грубая, при растирании на пальцах остаются комочки</a:t>
            </a:r>
            <a:r>
              <a:rPr lang="ru-RU" sz="2800" dirty="0" smtClean="0">
                <a:solidFill>
                  <a:prstClr val="black"/>
                </a:solidFill>
              </a:rPr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9" t="-639" b="-1"/>
          <a:stretch/>
        </p:blipFill>
        <p:spPr>
          <a:xfrm>
            <a:off x="8225307" y="3333911"/>
            <a:ext cx="3966693" cy="35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" y="1149786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    </a:t>
            </a:r>
            <a:r>
              <a:rPr lang="ru-RU" sz="2800" dirty="0" smtClean="0"/>
              <a:t>Искусственный мед состоит из сахаросодержащего сырья (из продуктов пригодных только для переработки).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403226" y="652085"/>
            <a:ext cx="6323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Искусственный мед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031" y="-61121"/>
            <a:ext cx="12312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Отличие настоящего меда от искусственного.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" y="2147571"/>
            <a:ext cx="12191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  Искусственный </a:t>
            </a:r>
            <a:r>
              <a:rPr lang="ru-RU" sz="2800" dirty="0"/>
              <a:t>мёд производят преимущественно из свеклы и тростника. Здесь на помощь приходит кислотный гидролиз, для которого используют различные органические кислоты (например, лимонную). Производят его путём выпаривания сока свеклы, который должен приобрести жёлтый цвет и нужную консистенцию.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512" y="4336066"/>
            <a:ext cx="11473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800" dirty="0" smtClean="0"/>
              <a:t>   Химический </a:t>
            </a:r>
            <a:r>
              <a:rPr lang="ru-RU" sz="2800" dirty="0"/>
              <a:t>состав этого лакомства включает только воду, сахарозу, фруктозу и </a:t>
            </a:r>
            <a:r>
              <a:rPr lang="ru-RU" sz="2800" dirty="0" smtClean="0"/>
              <a:t>глюкозу</a:t>
            </a:r>
            <a:r>
              <a:rPr lang="en-US" sz="2800" dirty="0" smtClean="0"/>
              <a:t>.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0984" y="5352436"/>
            <a:ext cx="730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Ч</a:t>
            </a:r>
            <a:r>
              <a:rPr lang="ru-RU" sz="2800" dirty="0" smtClean="0"/>
              <a:t>астичная </a:t>
            </a:r>
            <a:r>
              <a:rPr lang="ru-RU" sz="2800" dirty="0"/>
              <a:t>кристаллизация либо её отсутствие.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0984" y="5937919"/>
            <a:ext cx="6761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Искусственный мёд не обладает ароматом</a:t>
            </a:r>
          </a:p>
        </p:txBody>
      </p:sp>
    </p:spTree>
    <p:extLst>
      <p:ext uri="{BB962C8B-B14F-4D97-AF65-F5344CB8AC3E}">
        <p14:creationId xmlns:p14="http://schemas.microsoft.com/office/powerpoint/2010/main" val="40913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6236" y="0"/>
            <a:ext cx="8912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000" b="1" dirty="0"/>
              <a:t>Натуральный мед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07886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/>
              <a:t>Углеводы. </a:t>
            </a:r>
            <a:r>
              <a:rPr lang="ru-RU" sz="2000" dirty="0"/>
              <a:t>Эти вещества формируют основу химического состава. Основа углеводов в меде — глюкоза, фруктоза, составляющие 90% всех сахаров продукта. Эти вещества определяют качества продукта: питательную ценность и физические характеристики.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/>
              <a:t>Витамины и минералы</a:t>
            </a:r>
            <a:r>
              <a:rPr lang="ru-RU" sz="2400" dirty="0"/>
              <a:t>. </a:t>
            </a:r>
            <a:r>
              <a:rPr lang="ru-RU" sz="2000" dirty="0"/>
              <a:t>Продукты пчеловодства считаются самыми доступными источниками минеральных элементов и витаминов, определяющих целебные свойства меда.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/>
              <a:t>Вода</a:t>
            </a:r>
            <a:r>
              <a:rPr lang="ru-RU" sz="2400" dirty="0"/>
              <a:t>.</a:t>
            </a:r>
            <a:r>
              <a:rPr lang="ru-RU" sz="2000" dirty="0"/>
              <a:t> Процент воды колеблется от 15 до 22%. Количество ее зависит от зрелости и сорта, а также от климата, погоды в момент сбора, условий хранения.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/>
              <a:t>Азотистые вещества</a:t>
            </a:r>
            <a:r>
              <a:rPr lang="ru-RU" sz="2400" dirty="0"/>
              <a:t>. </a:t>
            </a:r>
            <a:r>
              <a:rPr lang="ru-RU" sz="2000" dirty="0"/>
              <a:t>Это белковые и небелковые соединения. Основную часть белковых соединений формируется инвертазой, амилазой, каталазой и другими ферментами, являющиеся биологическими катализаторами, ускоряющими множественные реакции синтеза и распада. Небелковые азотистые соединения определяют аминокислоты. Содержание их в продукте – от 0,6 до 500 мг в 100 г меда.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/>
              <a:t>Кислоты</a:t>
            </a:r>
            <a:r>
              <a:rPr lang="ru-RU" sz="2000" dirty="0"/>
              <a:t>. Продукт имеет около 0,3% органических и 0,03 % неорганических кислот, находящихся в свободном состоянии, а также в составе эфиров и солей. Лидирующие место по количеству занимает яблочная, молочная, лимонная кислоты. Еще характеризуется содержанием винной, молочной и лимонной органическими кислотами. Они попадают в готовый продукт с нектаром, пыльцевыми зернами, падью, выделениями желез пчел, синтезируются в момент разложения и окисления сахаров.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/>
              <a:t>Ароматические вещества</a:t>
            </a:r>
            <a:r>
              <a:rPr lang="ru-RU" sz="2400" dirty="0"/>
              <a:t>. </a:t>
            </a:r>
            <a:r>
              <a:rPr lang="ru-RU" sz="2000" dirty="0"/>
              <a:t>В составе примерно 200 ароматических веществ </a:t>
            </a:r>
            <a:r>
              <a:rPr lang="ru-RU" sz="2000" dirty="0" smtClean="0"/>
              <a:t>— </a:t>
            </a:r>
            <a:r>
              <a:rPr lang="ru-RU" sz="2000" dirty="0"/>
              <a:t>эфирные спирты с органическими кислотами. Благодаря им готовый продукт обладает приятным ароматом.</a:t>
            </a:r>
          </a:p>
        </p:txBody>
      </p:sp>
    </p:spTree>
    <p:extLst>
      <p:ext uri="{BB962C8B-B14F-4D97-AF65-F5344CB8AC3E}">
        <p14:creationId xmlns:p14="http://schemas.microsoft.com/office/powerpoint/2010/main" val="27267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243" y="94149"/>
            <a:ext cx="1080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      </a:t>
            </a:r>
            <a:r>
              <a:rPr lang="ru-RU" sz="3600" b="1" dirty="0" smtClean="0">
                <a:solidFill>
                  <a:srgbClr val="C00000"/>
                </a:solidFill>
              </a:rPr>
              <a:t>Как отличить натуральный мед от искусственного: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12157" y="4121178"/>
            <a:ext cx="62000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2. </a:t>
            </a:r>
            <a:r>
              <a:rPr lang="ru-RU" sz="2800" b="1" dirty="0" err="1" smtClean="0">
                <a:solidFill>
                  <a:srgbClr val="FF3300"/>
                </a:solidFill>
              </a:rPr>
              <a:t>Kачественный</a:t>
            </a:r>
            <a:r>
              <a:rPr lang="ru-RU" sz="2800" b="1" dirty="0" smtClean="0">
                <a:solidFill>
                  <a:srgbClr val="FF3300"/>
                </a:solidFill>
              </a:rPr>
              <a:t> мед не должен пенится.</a:t>
            </a:r>
            <a:r>
              <a:rPr lang="ru-RU" sz="2800" dirty="0" smtClean="0">
                <a:solidFill>
                  <a:srgbClr val="FF3300"/>
                </a:solidFill>
              </a:rPr>
              <a:t> </a:t>
            </a:r>
            <a:r>
              <a:rPr lang="ru-RU" sz="2800" dirty="0" smtClean="0"/>
              <a:t>Пенистость свидетельствует о брожении, т.е. порче меда. Натуральный мед не может бродить.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740480"/>
            <a:ext cx="82811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1.</a:t>
            </a:r>
            <a:r>
              <a:rPr lang="ru-RU" sz="2800" dirty="0" smtClean="0"/>
              <a:t> </a:t>
            </a:r>
            <a:r>
              <a:rPr lang="ru-RU" sz="2800" b="1" dirty="0">
                <a:solidFill>
                  <a:srgbClr val="FF3300"/>
                </a:solidFill>
              </a:rPr>
              <a:t>Н</a:t>
            </a:r>
            <a:r>
              <a:rPr lang="ru-RU" sz="2800" b="1" dirty="0" smtClean="0">
                <a:solidFill>
                  <a:srgbClr val="FF3300"/>
                </a:solidFill>
              </a:rPr>
              <a:t>еобходимо капнуть мед на бумагу и поджечь. </a:t>
            </a:r>
            <a:r>
              <a:rPr lang="ru-RU" sz="2800" dirty="0" smtClean="0"/>
              <a:t>Бумага вокруг обгорает, но настоящий качественный мед при этом не горит, не плавится и не </a:t>
            </a:r>
            <a:r>
              <a:rPr lang="ru-RU" sz="2800" dirty="0" err="1" smtClean="0"/>
              <a:t>коричневеет</a:t>
            </a:r>
            <a:r>
              <a:rPr lang="ru-RU" sz="2800" dirty="0" smtClean="0"/>
              <a:t>. Если мед начал плавиться – значит пчел кормили сахарным сиропом, а если </a:t>
            </a:r>
            <a:r>
              <a:rPr lang="ru-RU" sz="2800" dirty="0" err="1" smtClean="0"/>
              <a:t>коричневеет</a:t>
            </a:r>
            <a:r>
              <a:rPr lang="ru-RU" sz="2800" dirty="0" smtClean="0"/>
              <a:t> – значит разбавленный сахаром.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915" t="3992" r="7750" b="27537"/>
          <a:stretch/>
        </p:blipFill>
        <p:spPr>
          <a:xfrm>
            <a:off x="8281115" y="740480"/>
            <a:ext cx="3910885" cy="2942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9578" t="2042" r="1056" b="3310"/>
          <a:stretch/>
        </p:blipFill>
        <p:spPr>
          <a:xfrm>
            <a:off x="489395" y="3418136"/>
            <a:ext cx="4361647" cy="32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1103</Words>
  <Application>Microsoft Office PowerPoint</Application>
  <PresentationFormat>Широкоэкранный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</dc:creator>
  <cp:lastModifiedBy>PC</cp:lastModifiedBy>
  <cp:revision>44</cp:revision>
  <dcterms:created xsi:type="dcterms:W3CDTF">2019-12-22T16:54:37Z</dcterms:created>
  <dcterms:modified xsi:type="dcterms:W3CDTF">2020-11-21T03:50:44Z</dcterms:modified>
</cp:coreProperties>
</file>