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65" r:id="rId3"/>
    <p:sldId id="266" r:id="rId4"/>
    <p:sldId id="281" r:id="rId5"/>
    <p:sldId id="273" r:id="rId6"/>
    <p:sldId id="267" r:id="rId7"/>
    <p:sldId id="268" r:id="rId8"/>
    <p:sldId id="261" r:id="rId9"/>
    <p:sldId id="269" r:id="rId10"/>
    <p:sldId id="270" r:id="rId11"/>
    <p:sldId id="271" r:id="rId12"/>
    <p:sldId id="272" r:id="rId13"/>
    <p:sldId id="274" r:id="rId14"/>
    <p:sldId id="276" r:id="rId15"/>
    <p:sldId id="277" r:id="rId16"/>
    <p:sldId id="278" r:id="rId17"/>
    <p:sldId id="279" r:id="rId18"/>
    <p:sldId id="280" r:id="rId19"/>
    <p:sldId id="275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  <a:srgbClr val="FF9933"/>
    <a:srgbClr val="B129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E195-A402-45AF-B672-C48B1BD1C0C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B43E-02E7-48C7-BDD5-CDDC8721F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50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головного мозга ребенка начинается внутриутробно и активно продолжается после рождения.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исследованиям физиологов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правое полушарие головного мозга – гуманитарное, образное, творческое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отвечает за тело, координацию движений, пространственное зрительное и кинестетическое восприятие.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Левое полушарие головного мозга – математическое, знаковое, речевое, логическое, аналитическое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отвечает за восприятие – слуховой информации, постановку целей и построений программ. Единство мозга складывается из деятельности двух полушарий, тесно связанных между собой системой нервных волокон (мозолистое тело).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Мозолистое тело (межполушарные связи) находится между полушариями головного мозга в теменно-затылочной части и состоит из двухсот миллионов нервных волокон.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Оно необходимо для координации работы мозга и передачи информации из одного полушария в другое.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B43E-02E7-48C7-BDD5-CDDC8721F7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7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5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40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825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72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1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81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02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16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22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4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5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2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6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1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3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89000">
              <a:srgbClr val="B12949">
                <a:alpha val="45000"/>
                <a:lumMod val="50000"/>
                <a:lumOff val="50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9E66DF-9AA3-4AF0-AE82-10C24D0AB74B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6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conet.ru/articles/tagged?tag=%D0%BA%D0%B8%D0%BD%D0%B5%D0%B7%D0%B8%D0%BE%D0%BB%D0%BE%D0%B3%D0%B8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460" y="675810"/>
            <a:ext cx="10972800" cy="3206662"/>
          </a:xfrm>
        </p:spPr>
        <p:txBody>
          <a:bodyPr/>
          <a:lstStyle/>
          <a:p>
            <a:pPr algn="ctr"/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Кинезиологические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 упражнения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04903" cy="149816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Подготовила </a:t>
            </a:r>
            <a:r>
              <a:rPr lang="ru-RU" sz="74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Латина</a:t>
            </a:r>
            <a:r>
              <a:rPr lang="ru-RU" sz="7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 Е.В. </a:t>
            </a:r>
          </a:p>
          <a:p>
            <a:pPr algn="r"/>
            <a:r>
              <a:rPr lang="ru-RU" sz="7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7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МБДОУ «Детский сад № 47»</a:t>
            </a:r>
          </a:p>
          <a:p>
            <a:pPr algn="r"/>
            <a:r>
              <a:rPr lang="ru-RU" sz="7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Арзамас 2018г</a:t>
            </a:r>
            <a:r>
              <a:rPr lang="ru-RU" sz="7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584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8459" cy="7247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«Зайчик-колечко-цепочка»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3" t="36462" b="35476"/>
          <a:stretch/>
        </p:blipFill>
        <p:spPr bwMode="auto">
          <a:xfrm>
            <a:off x="3490379" y="2949859"/>
            <a:ext cx="3074708" cy="2280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ownloads\content_5.jpg"/>
          <p:cNvPicPr/>
          <p:nvPr/>
        </p:nvPicPr>
        <p:blipFill rotWithShape="1">
          <a:blip r:embed="rId2" cstate="print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9"/>
          <a:stretch/>
        </p:blipFill>
        <p:spPr bwMode="auto">
          <a:xfrm>
            <a:off x="7013064" y="3809641"/>
            <a:ext cx="4811506" cy="2780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ownloads\content_5.jpg"/>
          <p:cNvPicPr/>
          <p:nvPr/>
        </p:nvPicPr>
        <p:blipFill rotWithShape="1">
          <a:blip r:embed="rId4" cstate="print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97000"/>
                    </a14:imgEffect>
                    <a14:imgEffect>
                      <a14:colorTemperature colorTemp="3183"/>
                    </a14:imgEffect>
                    <a14:imgEffect>
                      <a14:saturation sat="34000"/>
                    </a14:imgEffect>
                    <a14:imgEffect>
                      <a14:brightnessContrast bright="1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0" t="4219" r="33738" b="58208"/>
          <a:stretch/>
        </p:blipFill>
        <p:spPr bwMode="auto">
          <a:xfrm>
            <a:off x="512146" y="1484530"/>
            <a:ext cx="2530257" cy="2605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9646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1" y="452718"/>
            <a:ext cx="11824138" cy="840054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«Ножницы-собака-лошадка»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91" b="39955"/>
          <a:stretch/>
        </p:blipFill>
        <p:spPr bwMode="auto">
          <a:xfrm>
            <a:off x="3642857" y="2364829"/>
            <a:ext cx="3766935" cy="272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ownloads\content_6.jpg"/>
          <p:cNvPicPr/>
          <p:nvPr/>
        </p:nvPicPr>
        <p:blipFill rotWithShape="1"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4" t="71013"/>
          <a:stretch/>
        </p:blipFill>
        <p:spPr bwMode="auto">
          <a:xfrm>
            <a:off x="7567448" y="3820789"/>
            <a:ext cx="4430111" cy="273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ownloads\content_6.jpg"/>
          <p:cNvPicPr/>
          <p:nvPr/>
        </p:nvPicPr>
        <p:blipFill rotWithShape="1">
          <a:blip r:embed="rId4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" t="5558" r="45878" b="74014"/>
          <a:stretch/>
        </p:blipFill>
        <p:spPr bwMode="auto">
          <a:xfrm>
            <a:off x="173421" y="1576552"/>
            <a:ext cx="2963917" cy="224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384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91" y="515780"/>
            <a:ext cx="10941544" cy="761227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«Зайчик-коза-вилка»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13" t="36528" r="6910" b="31917"/>
          <a:stretch/>
        </p:blipFill>
        <p:spPr bwMode="auto">
          <a:xfrm>
            <a:off x="4265370" y="2582917"/>
            <a:ext cx="3462786" cy="236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ownloads\content_7.jpg"/>
          <p:cNvPicPr/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66" t="3664" b="63986"/>
          <a:stretch/>
        </p:blipFill>
        <p:spPr bwMode="auto">
          <a:xfrm>
            <a:off x="379921" y="1432034"/>
            <a:ext cx="3677443" cy="230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ownloads\content_7.jpg"/>
          <p:cNvPicPr/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2" t="68649"/>
          <a:stretch/>
        </p:blipFill>
        <p:spPr bwMode="auto">
          <a:xfrm>
            <a:off x="7936162" y="4099034"/>
            <a:ext cx="3947385" cy="2230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75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93792" cy="85582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«Флажок-рыбка-лодочка»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9" t="42125" r="14825" b="31120"/>
          <a:stretch/>
        </p:blipFill>
        <p:spPr bwMode="auto">
          <a:xfrm>
            <a:off x="4294745" y="3146020"/>
            <a:ext cx="2774731" cy="22071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C:\Users\user\Downloads\content_9.jpg"/>
          <p:cNvPicPr/>
          <p:nvPr/>
        </p:nvPicPr>
        <p:blipFill rotWithShape="1">
          <a:blip r:embed="rId2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6" t="7321" b="58705"/>
          <a:stretch/>
        </p:blipFill>
        <p:spPr bwMode="auto">
          <a:xfrm>
            <a:off x="696597" y="1853248"/>
            <a:ext cx="2832163" cy="2585545"/>
          </a:xfrm>
          <a:prstGeom prst="rect">
            <a:avLst/>
          </a:prstGeom>
          <a:gradFill>
            <a:gsLst>
              <a:gs pos="11000">
                <a:schemeClr val="accent2">
                  <a:lumMod val="40000"/>
                  <a:lumOff val="60000"/>
                  <a:alpha val="72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89000">
                <a:srgbClr val="B12949">
                  <a:alpha val="45000"/>
                  <a:lumMod val="50000"/>
                  <a:lumOff val="50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 descr="C:\Users\user\Downloads\content_9.jpg"/>
          <p:cNvPicPr/>
          <p:nvPr/>
        </p:nvPicPr>
        <p:blipFill rotWithShape="1">
          <a:blip r:embed="rId2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t="68983"/>
          <a:stretch/>
        </p:blipFill>
        <p:spPr bwMode="auto">
          <a:xfrm>
            <a:off x="7835462" y="3783723"/>
            <a:ext cx="3099426" cy="23605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228721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696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«Ухо-нос»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ds04.infourok.ru/uploads/ex/11e3/000457a2-1aa939cc/img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90" t="57998" r="22740" b="2869"/>
          <a:stretch/>
        </p:blipFill>
        <p:spPr bwMode="auto">
          <a:xfrm>
            <a:off x="535965" y="2254469"/>
            <a:ext cx="4792719" cy="249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43976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Левой рукой взяться за кончик носа, правой - за противоположное ухо, затем одновременно опустить руки, хлопнуть в ладоши и поменять их положение. </a:t>
            </a:r>
          </a:p>
        </p:txBody>
      </p:sp>
    </p:spTree>
    <p:extLst>
      <p:ext uri="{BB962C8B-B14F-4D97-AF65-F5344CB8AC3E}">
        <p14:creationId xmlns:p14="http://schemas.microsoft.com/office/powerpoint/2010/main" xmlns="" val="362124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73986" cy="792758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«Перекрестные шаги»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ages.myshared.ru/33/1326375/slide_1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77" t="55371" r="24616" b="5417"/>
          <a:stretch/>
        </p:blipFill>
        <p:spPr bwMode="auto">
          <a:xfrm>
            <a:off x="1213944" y="1921588"/>
            <a:ext cx="3568881" cy="42309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027755" cy="42002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rgbClr val="0070C0"/>
                </a:solidFill>
              </a:rPr>
              <a:t>Стоя. Поднять и согнуть левую ногу в колене, локтем правой руки дотронуться до колена левой ноги, затем тоже с правой ногой и левой рукой.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Повторить </a:t>
            </a:r>
            <a:r>
              <a:rPr lang="ru-RU" sz="2800" dirty="0">
                <a:solidFill>
                  <a:srgbClr val="0070C0"/>
                </a:solidFill>
              </a:rPr>
              <a:t>упражнение 8–10 раз. 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2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2758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«Лезгинка»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mages.myshared.ru/33/1326375/slide_1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96" t="58241" r="23601" b="1591"/>
          <a:stretch/>
        </p:blipFill>
        <p:spPr bwMode="auto">
          <a:xfrm>
            <a:off x="268016" y="1831863"/>
            <a:ext cx="4284740" cy="310274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3922" y="1563360"/>
            <a:ext cx="7003851" cy="5294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Любим ручками играть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И </a:t>
            </a:r>
            <a:r>
              <a:rPr lang="ru-RU" sz="2800" b="1" i="1" dirty="0">
                <a:solidFill>
                  <a:srgbClr val="0070C0"/>
                </a:solidFill>
              </a:rPr>
              <a:t>лезгинку танцевать.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Левая </a:t>
            </a:r>
            <a:r>
              <a:rPr lang="ru-RU" sz="2800" dirty="0">
                <a:solidFill>
                  <a:srgbClr val="0070C0"/>
                </a:solidFill>
              </a:rPr>
              <a:t>рука сложена в кулак, большой палец отставлен в сторону, кулак развернут пальцами к себе.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Правая </a:t>
            </a:r>
            <a:r>
              <a:rPr lang="ru-RU" sz="2800" dirty="0">
                <a:solidFill>
                  <a:srgbClr val="0070C0"/>
                </a:solidFill>
              </a:rPr>
              <a:t>рука прямой ладонью в горизонтальном положении прикасается к мизинцу левой.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После </a:t>
            </a:r>
            <a:r>
              <a:rPr lang="ru-RU" sz="2800" dirty="0">
                <a:solidFill>
                  <a:srgbClr val="0070C0"/>
                </a:solidFill>
              </a:rPr>
              <a:t>этого одновременно происходит смена правой и левой рук в течении 6-8 раз. </a:t>
            </a:r>
          </a:p>
        </p:txBody>
      </p:sp>
    </p:spTree>
    <p:extLst>
      <p:ext uri="{BB962C8B-B14F-4D97-AF65-F5344CB8AC3E}">
        <p14:creationId xmlns:p14="http://schemas.microsoft.com/office/powerpoint/2010/main" xmlns="" val="392467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4952"/>
            <a:ext cx="9404723" cy="1648296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Глазодвигательные упражнения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ds03.infourok.ru/uploads/ex/077d/00059944-d0111074/img32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41" t="24766" r="2083" b="13068"/>
          <a:stretch/>
        </p:blipFill>
        <p:spPr bwMode="auto">
          <a:xfrm>
            <a:off x="2475186" y="1095164"/>
            <a:ext cx="6369269" cy="5578304"/>
          </a:xfrm>
          <a:prstGeom prst="rect">
            <a:avLst/>
          </a:prstGeom>
          <a:ln w="38100" cap="sq">
            <a:solidFill>
              <a:srgbClr val="FF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50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9917" cy="729696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«Симметричные рисунки»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arhivurokov.ru/kopilka/uploads/user_file_57b3f39483837/img_user_file_57b3f39483837_1_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6" t="19027" r="4235" b="38891"/>
          <a:stretch/>
        </p:blipFill>
        <p:spPr bwMode="auto">
          <a:xfrm>
            <a:off x="646111" y="2506717"/>
            <a:ext cx="4918846" cy="208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311535" cy="42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Рисовать в воздухе обеими руками зеркально симметричные рисунки (начинать лучше с круглого предмета: яблоко, арбуз и т. д. Главное, чтобы ребенок смотрел во время "рисования" на свою руку). 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Затем повторить это движение одновременно двумя руками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6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604"/>
            <a:ext cx="10515600" cy="533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Афонькин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С.Ю.,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Рузина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М.С. Страна пальчиковых игр. - СПб., 1997.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Рузина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М.С. Пальчиковые и телесные игры для малышей – СПб.: Речь, 2003.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Сиротюк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А.Л. Обучение детей с учетом психофизиологии: Практическое руководство для учителей и родителей. – М.: Сфера, 2001.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Стамбулова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Н.Б. Опыт использования специальных физических упражнений для развития некоторых психических процессов у младших школьников – М.,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1977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Хризман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Т.П. Развитие функций детского мозга – Л., 1978.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Цвынтарный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В.В. Играем пальчиками и развиваем речь. СПб., 1996.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Шанина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Г.Е Упражнения специального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кинезиологического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комплекса для восстановления межполушарного взаимодействия у детей и подростков: Учебное пособие – М., 1999.</a:t>
            </a: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6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2079"/>
          </a:xfrm>
        </p:spPr>
        <p:txBody>
          <a:bodyPr>
            <a:prstTxWarp prst="textSlantUp">
              <a:avLst>
                <a:gd name="adj" fmla="val 32747"/>
              </a:avLst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«Ум ребенка </a:t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находится на кончиках его</a:t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пальцев»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В. А. Сухомлинский</a:t>
            </a:r>
            <a:endParaRPr lang="ru-RU" sz="2400" i="1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74571"/>
            <a:ext cx="10515600" cy="2802391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Значительную часть коры больших полушарий мозга человека занимают клетки, связанные с деятельностью кисти рук, в особенности ее большого пальца, который, у человека противопоставлен всем остальным пальцам.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cdn2.arhivurokov.ru/multiurok/html/2017/10/29/s_59f588cc11a19/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1" t="68174" r="11605" b="7757"/>
          <a:stretch/>
        </p:blipFill>
        <p:spPr bwMode="auto">
          <a:xfrm>
            <a:off x="8997644" y="1981892"/>
            <a:ext cx="2760528" cy="148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40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FadeRight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Спасибо за внимание!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54955" y="5593080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76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3192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2"/>
              </a:rPr>
              <a:t>Кинезиология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–</a:t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 </a:t>
            </a:r>
            <a:r>
              <a:rPr lang="ru-RU" sz="3200" b="1" dirty="0">
                <a:latin typeface="Georgia" panose="02040502050405020303" pitchFamily="18" charset="0"/>
              </a:rPr>
              <a:t>наука о развитии головного мозга через </a:t>
            </a:r>
            <a:r>
              <a:rPr lang="ru-RU" sz="3200" b="1" dirty="0" smtClean="0">
                <a:latin typeface="Georgia" panose="02040502050405020303" pitchFamily="18" charset="0"/>
              </a:rPr>
              <a:t>движение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03" y="1787122"/>
            <a:ext cx="10515600" cy="435133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Развивающая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 должна быть направлена от движений к мышлению, а не наоборот. 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Кинезиологические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упражнение – это комплекс движений позволяющих активизировать межполушарное воздействие. 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Кинезиологическими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движениями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пользовались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Гиппократ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               и Аристотель  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://images.myshared.ru/26/1285786/slid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90" t="41095" r="15642" b="15453"/>
          <a:stretch/>
        </p:blipFill>
        <p:spPr bwMode="auto">
          <a:xfrm>
            <a:off x="8899162" y="4284659"/>
            <a:ext cx="2011876" cy="185380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26/1285786/slid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9" t="42255" r="60102" b="15783"/>
          <a:stretch/>
        </p:blipFill>
        <p:spPr bwMode="auto">
          <a:xfrm>
            <a:off x="3699129" y="4284659"/>
            <a:ext cx="1549135" cy="185238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48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885" y="1576928"/>
            <a:ext cx="8946541" cy="41954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стволовых отделов мозга;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Успокоение и релаксации;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межполушарного взаимодействия;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Синхронизация работы полушарий;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мелкой моторики;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психических процессов;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Устранение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дислексии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дисграфии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мыслительной деятельности;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 эмоционального состояния и повышение настроения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34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«Колечко»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 b="17156"/>
          <a:stretch/>
        </p:blipFill>
        <p:spPr bwMode="auto">
          <a:xfrm>
            <a:off x="646111" y="1853248"/>
            <a:ext cx="2482700" cy="305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24462" y="1568918"/>
            <a:ext cx="7122695" cy="4687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Поочередно и как можно быстрее перебирай­те пальцы рук, соединяя в кольцо с большим пальцем по­следовательно указательный, средний и т.д. Проба выпол­няется в прямом (от указательного пальца к мизинцу) и в обратном (от мизинца к указательному пальцу) порядке. Вначале упражнение выполняется каждой рукой отдельно, затем вместе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7834" cy="140053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«Кулак-ребро Ладонь»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Объект 9" descr="C:\Users\user\Downloads\content_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" t="39858" r="-843" b="24813"/>
          <a:stretch/>
        </p:blipFill>
        <p:spPr bwMode="auto">
          <a:xfrm>
            <a:off x="2127183" y="3060895"/>
            <a:ext cx="2404920" cy="191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ownloads\content_1.jpg"/>
          <p:cNvPicPr/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7" t="4985" r="1252" b="60836"/>
          <a:stretch/>
        </p:blipFill>
        <p:spPr bwMode="auto">
          <a:xfrm>
            <a:off x="510139" y="1309101"/>
            <a:ext cx="2416551" cy="175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ownloads\content_1.jpg"/>
          <p:cNvPicPr/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3" t="70839"/>
          <a:stretch/>
        </p:blipFill>
        <p:spPr bwMode="auto">
          <a:xfrm>
            <a:off x="3686475" y="4745255"/>
            <a:ext cx="2303837" cy="1785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37517" y="2109193"/>
            <a:ext cx="5480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Ребенку показывают три поло­жения руки на плоскости стола, последовательно сменяю­щих друг друга. Ладонь на плоскости, ладонь сжатая в ку­лак, ладонь ребром на плоскости стола, распрямленная ла­донь на плоскости стола. Ребенок выполняет пробу вместе с педагогом, затем по памяти в течение 8—10 повторений моторной программы. Проба выполняется сначала правой рукой, потом — левой, затем — двумя руками вместе. При усвоении программы или при затруднениях в выполнении педагог предлагает ребенку помогать себе командами («ку­лак—ребро—ладонь»), произносимыми вслух или про себя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89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«Фонарики»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user\Downloads\content_2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13" r="-723" b="49441"/>
          <a:stretch/>
        </p:blipFill>
        <p:spPr bwMode="auto">
          <a:xfrm>
            <a:off x="646111" y="1434164"/>
            <a:ext cx="3271371" cy="207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03318" cy="4200245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70C0"/>
                </a:solidFill>
              </a:rPr>
              <a:t>Читать стихотворение и на каждую фразу делать одновременно обеими кистями рук соответствующие движения: сжимаем и разжимаем </a:t>
            </a:r>
            <a:r>
              <a:rPr lang="ru-RU" dirty="0" smtClean="0">
                <a:solidFill>
                  <a:srgbClr val="0070C0"/>
                </a:solidFill>
              </a:rPr>
              <a:t>пальцы</a:t>
            </a:r>
          </a:p>
          <a:p>
            <a:pPr lvl="0"/>
            <a:endParaRPr lang="ru-RU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Мы фонарики зажжем,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А потом гулять пойдем.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Вот фонарики сияют,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Нам дорогу освещают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user\Downloads\content_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363" b="1"/>
          <a:stretch/>
        </p:blipFill>
        <p:spPr bwMode="auto">
          <a:xfrm>
            <a:off x="1601710" y="3625607"/>
            <a:ext cx="3846970" cy="286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1270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11661732" cy="1400175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«Дом-ежик-замок»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C:\Users\user\Downloads\content_3.jpg"/>
          <p:cNvPicPr>
            <a:picLocks noGrp="1"/>
          </p:cNvPicPr>
          <p:nvPr>
            <p:ph sz="half" idx="4294967295"/>
          </p:nvPr>
        </p:nvPicPr>
        <p:blipFill rotWithShape="1"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brightnessContrast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1" t="6715" r="4322" b="55072"/>
          <a:stretch/>
        </p:blipFill>
        <p:spPr bwMode="auto">
          <a:xfrm>
            <a:off x="694183" y="1542338"/>
            <a:ext cx="2870286" cy="231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 descr="C:\Users\user\Downloads\content_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 t="42720" r="3242" b="26932"/>
          <a:stretch/>
        </p:blipFill>
        <p:spPr bwMode="auto">
          <a:xfrm>
            <a:off x="3781049" y="2701213"/>
            <a:ext cx="4384109" cy="217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7" name="Рисунок 6" descr="C:\Users\user\Downloads\content_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1" t="71686" r="31251"/>
          <a:stretch/>
        </p:blipFill>
        <p:spPr bwMode="auto">
          <a:xfrm>
            <a:off x="8499709" y="4376533"/>
            <a:ext cx="3162023" cy="2033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7209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6244" cy="884089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«Гусь-курица-петух»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87" r="18330" b="43434"/>
          <a:stretch/>
        </p:blipFill>
        <p:spPr bwMode="auto">
          <a:xfrm>
            <a:off x="4506169" y="2453363"/>
            <a:ext cx="3596127" cy="203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C:\Users\user\Downloads\content_4.jpg"/>
          <p:cNvPicPr/>
          <p:nvPr/>
        </p:nvPicPr>
        <p:blipFill rotWithShape="1"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" t="72204" r="18998" b="344"/>
          <a:stretch/>
        </p:blipFill>
        <p:spPr bwMode="auto">
          <a:xfrm>
            <a:off x="8129391" y="3908121"/>
            <a:ext cx="3832964" cy="225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 descr="C:\Users\user\Downloads\content_4.jpg"/>
          <p:cNvPicPr/>
          <p:nvPr/>
        </p:nvPicPr>
        <p:blipFill rotWithShape="1">
          <a:blip r:embed="rId4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3942"/>
                    </a14:imgEffect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10" t="3698" r="-226" b="71207"/>
          <a:stretch/>
        </p:blipFill>
        <p:spPr bwMode="auto">
          <a:xfrm>
            <a:off x="395630" y="1236599"/>
            <a:ext cx="3962270" cy="223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xmlns="" val="2471082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E0CAA2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C0BABA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</TotalTime>
  <Words>575</Words>
  <Application>Microsoft Office PowerPoint</Application>
  <PresentationFormat>Произвольный</PresentationFormat>
  <Paragraphs>73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Кинезиологические упражнения</vt:lpstr>
      <vt:lpstr>«Ум ребенка  находится на кончиках его пальцев» В. А. Сухомлинский</vt:lpstr>
      <vt:lpstr>Кинезиология –  наука о развитии головного мозга через движение</vt:lpstr>
      <vt:lpstr>Возможности кинезиологии</vt:lpstr>
      <vt:lpstr>Упражнение «Колечко»</vt:lpstr>
      <vt:lpstr>Упражнение «Кулак-ребро Ладонь»</vt:lpstr>
      <vt:lpstr>Упражнение «Фонарики»</vt:lpstr>
      <vt:lpstr>Упражнение «Дом-ежик-замок»</vt:lpstr>
      <vt:lpstr>Упражнение «Гусь-курица-петух»</vt:lpstr>
      <vt:lpstr>Упражнение «Зайчик-колечко-цепочка»</vt:lpstr>
      <vt:lpstr>Упражнение «Ножницы-собака-лошадка»</vt:lpstr>
      <vt:lpstr>Упражнение «Зайчик-коза-вилка»</vt:lpstr>
      <vt:lpstr>Упражнение «Флажок-рыбка-лодочка»</vt:lpstr>
      <vt:lpstr>Упражнение «Ухо-нос»</vt:lpstr>
      <vt:lpstr>«Перекрестные шаги»</vt:lpstr>
      <vt:lpstr>«Лезгинка»</vt:lpstr>
      <vt:lpstr>Глазодвигательные упражнения</vt:lpstr>
      <vt:lpstr>Упражнение «Симметричные рисунки»</vt:lpstr>
      <vt:lpstr>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PEIIEP</cp:lastModifiedBy>
  <cp:revision>26</cp:revision>
  <dcterms:created xsi:type="dcterms:W3CDTF">2018-04-08T10:25:34Z</dcterms:created>
  <dcterms:modified xsi:type="dcterms:W3CDTF">2018-11-01T11:35:24Z</dcterms:modified>
</cp:coreProperties>
</file>