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9" r:id="rId3"/>
    <p:sldId id="264" r:id="rId4"/>
    <p:sldId id="270" r:id="rId5"/>
    <p:sldId id="299" r:id="rId6"/>
    <p:sldId id="267" r:id="rId7"/>
    <p:sldId id="275" r:id="rId8"/>
    <p:sldId id="266" r:id="rId9"/>
    <p:sldId id="290" r:id="rId10"/>
    <p:sldId id="257" r:id="rId11"/>
    <p:sldId id="258" r:id="rId12"/>
    <p:sldId id="256" r:id="rId13"/>
    <p:sldId id="288" r:id="rId14"/>
    <p:sldId id="300" r:id="rId15"/>
    <p:sldId id="296" r:id="rId16"/>
    <p:sldId id="295" r:id="rId17"/>
    <p:sldId id="29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1F3F"/>
    <a:srgbClr val="CCF0F2"/>
    <a:srgbClr val="D3D0CE"/>
    <a:srgbClr val="8F9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92D050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5601/nechet5.2c/0_4d92e_6ed4baf8_XL" TargetMode="External"/><Relationship Id="rId13" Type="http://schemas.openxmlformats.org/officeDocument/2006/relationships/hyperlink" Target="http://f1.s.qip.ru/mqQ2h73y.jpg" TargetMode="External"/><Relationship Id="rId18" Type="http://schemas.openxmlformats.org/officeDocument/2006/relationships/hyperlink" Target="http://crosti.ru/patterns/00/02/56/cfb0cb4599/picture_mirror.jpg" TargetMode="External"/><Relationship Id="rId3" Type="http://schemas.openxmlformats.org/officeDocument/2006/relationships/hyperlink" Target="http://stat17.privet.ru/lr/0a0cc1961a9f205c7fbb81b03c183685" TargetMode="External"/><Relationship Id="rId7" Type="http://schemas.openxmlformats.org/officeDocument/2006/relationships/hyperlink" Target="http://www.nenasilnicin.com/wp-content/uploads/2010/08/florea3-300x207.jpg" TargetMode="External"/><Relationship Id="rId12" Type="http://schemas.openxmlformats.org/officeDocument/2006/relationships/hyperlink" Target="http://macroid.ru/_data/37/IMG_6443_.jpg" TargetMode="External"/><Relationship Id="rId17" Type="http://schemas.openxmlformats.org/officeDocument/2006/relationships/hyperlink" Target="http://shkola.ostriv.in.ua/images/publications/4/5507/content/pythagoras.gif" TargetMode="External"/><Relationship Id="rId2" Type="http://schemas.openxmlformats.org/officeDocument/2006/relationships/hyperlink" Target="http://img1.liveinternet.ru/images/attach/c/6/90/408/90408899_ya09.jpg" TargetMode="External"/><Relationship Id="rId16" Type="http://schemas.openxmlformats.org/officeDocument/2006/relationships/hyperlink" Target="http://beebazar.ru/wp-content/uploads/2011/02/img_2636.jpg" TargetMode="External"/><Relationship Id="rId20" Type="http://schemas.openxmlformats.org/officeDocument/2006/relationships/hyperlink" Target="http://fictionbook.ru/static/bookimages/01/27/65/01276515.bin.dir/h/i_01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ropolis-jurnal.ru/wp-content/uploads/2010/02/ukrainskaya-pchela.jpg" TargetMode="External"/><Relationship Id="rId11" Type="http://schemas.openxmlformats.org/officeDocument/2006/relationships/hyperlink" Target="http://images.cdn.fotopedia.com/flickr-2328582449-image.jpg" TargetMode="External"/><Relationship Id="rId5" Type="http://schemas.openxmlformats.org/officeDocument/2006/relationships/hyperlink" Target="http://biotropics.files.wordpress.com/2008/10/bee1.jpg" TargetMode="External"/><Relationship Id="rId15" Type="http://schemas.openxmlformats.org/officeDocument/2006/relationships/hyperlink" Target="http://my.topic.lt/foto/xata_2141943.jpg" TargetMode="External"/><Relationship Id="rId10" Type="http://schemas.openxmlformats.org/officeDocument/2006/relationships/hyperlink" Target="http://macroid.ru/_data/54/MG_6723_800.jpg" TargetMode="External"/><Relationship Id="rId19" Type="http://schemas.openxmlformats.org/officeDocument/2006/relationships/hyperlink" Target="http://www.ugipn.org/pict/kl_arc2.jpg" TargetMode="External"/><Relationship Id="rId4" Type="http://schemas.openxmlformats.org/officeDocument/2006/relationships/hyperlink" Target="http://www.castanet.net/clients/img/522/large/1700864-2-4.jpg" TargetMode="External"/><Relationship Id="rId9" Type="http://schemas.openxmlformats.org/officeDocument/2006/relationships/hyperlink" Target="http://macroid.ru/_data/58/DSC08595.jpg" TargetMode="External"/><Relationship Id="rId14" Type="http://schemas.openxmlformats.org/officeDocument/2006/relationships/hyperlink" Target="http://www.bumblebee.org/images/XylocopaViolacea.jpg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geometry2006.narod.ru/Lecture/Parkety/7.gif" TargetMode="External"/><Relationship Id="rId3" Type="http://schemas.openxmlformats.org/officeDocument/2006/relationships/hyperlink" Target="http://im3-tub-ru.yandex.net/i?id=104879939-47-72&amp;n=21" TargetMode="External"/><Relationship Id="rId7" Type="http://schemas.openxmlformats.org/officeDocument/2006/relationships/hyperlink" Target="http://geometry2006.narod.ru/Lecture/Parkety/5.gif" TargetMode="External"/><Relationship Id="rId2" Type="http://schemas.openxmlformats.org/officeDocument/2006/relationships/hyperlink" Target="http://geometry2006.narod.ru/Lecture/Parkety/11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eometry2006.narod.ru/Lecture/Parkety/10.gif" TargetMode="External"/><Relationship Id="rId5" Type="http://schemas.openxmlformats.org/officeDocument/2006/relationships/hyperlink" Target="http://geometry2006.narod.ru/Lecture/Parkety/6.gif" TargetMode="External"/><Relationship Id="rId10" Type="http://schemas.openxmlformats.org/officeDocument/2006/relationships/hyperlink" Target="http://www.youtube.com/watch?v=qsjUDe_sMmc" TargetMode="External"/><Relationship Id="rId4" Type="http://schemas.openxmlformats.org/officeDocument/2006/relationships/hyperlink" Target="http://geometry2006.narod.ru/Lecture/Parkety/4.gif" TargetMode="External"/><Relationship Id="rId9" Type="http://schemas.openxmlformats.org/officeDocument/2006/relationships/hyperlink" Target="http://geometry2006.narod.ru/Lecture/Parkety/8.gi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85794"/>
            <a:ext cx="7772400" cy="235745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2C1F3F"/>
                </a:solidFill>
              </a:rPr>
              <a:t>Проект </a:t>
            </a:r>
            <a:r>
              <a:rPr lang="ru-RU" b="1" smtClean="0">
                <a:solidFill>
                  <a:srgbClr val="2C1F3F"/>
                </a:solidFill>
              </a:rPr>
              <a:t>по </a:t>
            </a:r>
            <a:r>
              <a:rPr lang="ru-RU" b="1" smtClean="0">
                <a:solidFill>
                  <a:srgbClr val="2C1F3F"/>
                </a:solidFill>
              </a:rPr>
              <a:t> </a:t>
            </a:r>
            <a:r>
              <a:rPr lang="ru-RU" b="1" dirty="0" smtClean="0">
                <a:solidFill>
                  <a:srgbClr val="2C1F3F"/>
                </a:solidFill>
              </a:rPr>
              <a:t>геометрии </a:t>
            </a:r>
            <a:r>
              <a:rPr lang="en-US" b="1" dirty="0" smtClean="0">
                <a:solidFill>
                  <a:srgbClr val="2C1F3F"/>
                </a:solidFill>
              </a:rPr>
              <a:t/>
            </a:r>
            <a:br>
              <a:rPr lang="en-US" b="1" dirty="0" smtClean="0">
                <a:solidFill>
                  <a:srgbClr val="2C1F3F"/>
                </a:solidFill>
              </a:rPr>
            </a:br>
            <a:r>
              <a:rPr lang="ru-RU" b="1" dirty="0">
                <a:solidFill>
                  <a:srgbClr val="2C1F3F"/>
                </a:solidFill>
              </a:rPr>
              <a:t>З</a:t>
            </a:r>
            <a:r>
              <a:rPr lang="ru-RU" b="1" dirty="0" smtClean="0">
                <a:solidFill>
                  <a:srgbClr val="2C1F3F"/>
                </a:solidFill>
              </a:rPr>
              <a:t>а 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страницами учебника геометрии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221088"/>
            <a:ext cx="6400800" cy="225744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2C1F3F"/>
                </a:solidFill>
              </a:rPr>
              <a:t>Выполнила: ученица </a:t>
            </a:r>
            <a:r>
              <a:rPr lang="ru-RU" sz="2000" b="1" dirty="0" smtClean="0">
                <a:solidFill>
                  <a:srgbClr val="2C1F3F"/>
                </a:solidFill>
              </a:rPr>
              <a:t>9 </a:t>
            </a:r>
            <a:r>
              <a:rPr lang="ru-RU" sz="2000" b="1" dirty="0" smtClean="0">
                <a:solidFill>
                  <a:srgbClr val="2C1F3F"/>
                </a:solidFill>
              </a:rPr>
              <a:t>«Б» </a:t>
            </a:r>
            <a:r>
              <a:rPr lang="ru-RU" sz="2000" b="1" dirty="0" smtClean="0">
                <a:solidFill>
                  <a:srgbClr val="2C1F3F"/>
                </a:solidFill>
              </a:rPr>
              <a:t>класса</a:t>
            </a:r>
          </a:p>
          <a:p>
            <a:r>
              <a:rPr lang="ru-RU" sz="2000" b="1" dirty="0" smtClean="0">
                <a:solidFill>
                  <a:srgbClr val="2C1F3F"/>
                </a:solidFill>
              </a:rPr>
              <a:t>Романенко Яна</a:t>
            </a:r>
            <a:endParaRPr lang="ru-RU" sz="2000" b="1" dirty="0" smtClean="0">
              <a:solidFill>
                <a:srgbClr val="2C1F3F"/>
              </a:solidFill>
            </a:endParaRPr>
          </a:p>
          <a:p>
            <a:r>
              <a:rPr lang="ru-RU" sz="2000" b="1" dirty="0" smtClean="0">
                <a:solidFill>
                  <a:srgbClr val="2C1F3F"/>
                </a:solidFill>
              </a:rPr>
              <a:t>руководитель: </a:t>
            </a:r>
            <a:r>
              <a:rPr lang="ru-RU" sz="2000" b="1" dirty="0" err="1" smtClean="0">
                <a:solidFill>
                  <a:srgbClr val="2C1F3F"/>
                </a:solidFill>
              </a:rPr>
              <a:t>Пучкова</a:t>
            </a:r>
            <a:r>
              <a:rPr lang="ru-RU" sz="2000" b="1" dirty="0" smtClean="0">
                <a:solidFill>
                  <a:srgbClr val="2C1F3F"/>
                </a:solidFill>
              </a:rPr>
              <a:t> Н.Н.</a:t>
            </a:r>
          </a:p>
          <a:p>
            <a:r>
              <a:rPr lang="ru-RU" sz="2000" b="1" dirty="0" smtClean="0">
                <a:solidFill>
                  <a:srgbClr val="2C1F3F"/>
                </a:solidFill>
              </a:rPr>
              <a:t>2021 </a:t>
            </a:r>
            <a:r>
              <a:rPr lang="ru-RU" sz="2000" b="1" dirty="0" smtClean="0">
                <a:solidFill>
                  <a:srgbClr val="2C1F3F"/>
                </a:solidFill>
              </a:rPr>
              <a:t>год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357818" y="2285992"/>
            <a:ext cx="3071834" cy="2643206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2214554"/>
            <a:ext cx="3214710" cy="2643206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авильный пятиугольник 11"/>
          <p:cNvSpPr/>
          <p:nvPr/>
        </p:nvSpPr>
        <p:spPr>
          <a:xfrm rot="21405814">
            <a:off x="5357818" y="2285992"/>
            <a:ext cx="1000132" cy="1000132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авильный пятиугольник 12"/>
          <p:cNvSpPr/>
          <p:nvPr/>
        </p:nvSpPr>
        <p:spPr>
          <a:xfrm rot="2182992">
            <a:off x="5414093" y="3199524"/>
            <a:ext cx="1000132" cy="1000132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авильный пятиугольник 13"/>
          <p:cNvSpPr/>
          <p:nvPr/>
        </p:nvSpPr>
        <p:spPr>
          <a:xfrm rot="19428760">
            <a:off x="7342553" y="3199157"/>
            <a:ext cx="1000132" cy="1000132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авильный пятиугольник 14"/>
          <p:cNvSpPr/>
          <p:nvPr/>
        </p:nvSpPr>
        <p:spPr>
          <a:xfrm rot="2222311">
            <a:off x="6410573" y="3195871"/>
            <a:ext cx="1000132" cy="1000132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авильный пятиугольник 15"/>
          <p:cNvSpPr/>
          <p:nvPr/>
        </p:nvSpPr>
        <p:spPr>
          <a:xfrm>
            <a:off x="6357950" y="2285992"/>
            <a:ext cx="1000132" cy="1000132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авильный пятиугольник 16"/>
          <p:cNvSpPr/>
          <p:nvPr/>
        </p:nvSpPr>
        <p:spPr>
          <a:xfrm>
            <a:off x="7358082" y="2285992"/>
            <a:ext cx="1000132" cy="1000132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авильный пятиугольник 17"/>
          <p:cNvSpPr/>
          <p:nvPr/>
        </p:nvSpPr>
        <p:spPr>
          <a:xfrm>
            <a:off x="6858016" y="3929066"/>
            <a:ext cx="1000132" cy="1000132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авильный пятиугольник 18"/>
          <p:cNvSpPr/>
          <p:nvPr/>
        </p:nvSpPr>
        <p:spPr>
          <a:xfrm>
            <a:off x="5857884" y="3929066"/>
            <a:ext cx="1000132" cy="1000132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Блок-схема: узел 19"/>
          <p:cNvSpPr/>
          <p:nvPr/>
        </p:nvSpPr>
        <p:spPr>
          <a:xfrm>
            <a:off x="2214546" y="3500438"/>
            <a:ext cx="642942" cy="71438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Блок-схема: узел 20"/>
          <p:cNvSpPr/>
          <p:nvPr/>
        </p:nvSpPr>
        <p:spPr>
          <a:xfrm>
            <a:off x="1571604" y="3500438"/>
            <a:ext cx="642942" cy="71438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Блок-схема: узел 23"/>
          <p:cNvSpPr/>
          <p:nvPr/>
        </p:nvSpPr>
        <p:spPr>
          <a:xfrm>
            <a:off x="2857488" y="3500438"/>
            <a:ext cx="642942" cy="71438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Блок-схема: узел 25"/>
          <p:cNvSpPr/>
          <p:nvPr/>
        </p:nvSpPr>
        <p:spPr>
          <a:xfrm>
            <a:off x="3500430" y="3500438"/>
            <a:ext cx="642942" cy="71438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Блок-схема: узел 26"/>
          <p:cNvSpPr/>
          <p:nvPr/>
        </p:nvSpPr>
        <p:spPr>
          <a:xfrm>
            <a:off x="3214678" y="4143380"/>
            <a:ext cx="642942" cy="71438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Блок-схема: узел 27"/>
          <p:cNvSpPr/>
          <p:nvPr/>
        </p:nvSpPr>
        <p:spPr>
          <a:xfrm>
            <a:off x="1285852" y="4143380"/>
            <a:ext cx="642942" cy="71438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Блок-схема: узел 28"/>
          <p:cNvSpPr/>
          <p:nvPr/>
        </p:nvSpPr>
        <p:spPr>
          <a:xfrm>
            <a:off x="928662" y="3500438"/>
            <a:ext cx="648000" cy="71438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Блок-схема: узел 29"/>
          <p:cNvSpPr/>
          <p:nvPr/>
        </p:nvSpPr>
        <p:spPr>
          <a:xfrm>
            <a:off x="1928794" y="4143380"/>
            <a:ext cx="642942" cy="71438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Блок-схема: узел 30"/>
          <p:cNvSpPr/>
          <p:nvPr/>
        </p:nvSpPr>
        <p:spPr>
          <a:xfrm>
            <a:off x="2571736" y="4143380"/>
            <a:ext cx="642942" cy="71438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475656" y="692696"/>
            <a:ext cx="680128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Правильные многоугольники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Блок-схема: узел 1"/>
          <p:cNvSpPr/>
          <p:nvPr/>
        </p:nvSpPr>
        <p:spPr>
          <a:xfrm>
            <a:off x="928662" y="2214554"/>
            <a:ext cx="642942" cy="71438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Блок-схема: узел 3"/>
          <p:cNvSpPr/>
          <p:nvPr/>
        </p:nvSpPr>
        <p:spPr>
          <a:xfrm>
            <a:off x="1571604" y="2214554"/>
            <a:ext cx="642942" cy="71438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Блок-схема: узел 2"/>
          <p:cNvSpPr/>
          <p:nvPr/>
        </p:nvSpPr>
        <p:spPr>
          <a:xfrm>
            <a:off x="2214546" y="2214554"/>
            <a:ext cx="642942" cy="71438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Блок-схема: узел 4"/>
          <p:cNvSpPr/>
          <p:nvPr/>
        </p:nvSpPr>
        <p:spPr>
          <a:xfrm>
            <a:off x="2857488" y="2214554"/>
            <a:ext cx="642942" cy="71438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Блок-схема: узел 6"/>
          <p:cNvSpPr/>
          <p:nvPr/>
        </p:nvSpPr>
        <p:spPr>
          <a:xfrm>
            <a:off x="3500430" y="2214554"/>
            <a:ext cx="642942" cy="71438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Блок-схема: узел 7"/>
          <p:cNvSpPr/>
          <p:nvPr/>
        </p:nvSpPr>
        <p:spPr>
          <a:xfrm>
            <a:off x="1214414" y="2857496"/>
            <a:ext cx="642942" cy="71438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Блок-схема: узел 5"/>
          <p:cNvSpPr/>
          <p:nvPr/>
        </p:nvSpPr>
        <p:spPr>
          <a:xfrm>
            <a:off x="1857356" y="2857496"/>
            <a:ext cx="642942" cy="71438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Блок-схема: узел 21"/>
          <p:cNvSpPr/>
          <p:nvPr/>
        </p:nvSpPr>
        <p:spPr>
          <a:xfrm rot="855509">
            <a:off x="2506991" y="2859201"/>
            <a:ext cx="684000" cy="7200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Блок-схема: узел 32"/>
          <p:cNvSpPr/>
          <p:nvPr/>
        </p:nvSpPr>
        <p:spPr>
          <a:xfrm rot="855509">
            <a:off x="3209972" y="2854071"/>
            <a:ext cx="684000" cy="7200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2" grpId="0" animBg="1"/>
      <p:bldP spid="4" grpId="0" animBg="1"/>
      <p:bldP spid="3" grpId="0" animBg="1"/>
      <p:bldP spid="5" grpId="0" animBg="1"/>
      <p:bldP spid="7" grpId="0" animBg="1"/>
      <p:bldP spid="8" grpId="0" animBg="1"/>
      <p:bldP spid="6" grpId="0" animBg="1"/>
      <p:bldP spid="2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286124"/>
            <a:ext cx="3429024" cy="1928826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5143504" y="3500438"/>
            <a:ext cx="3143272" cy="17145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321439" y="4250537"/>
            <a:ext cx="192882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892943" y="4250537"/>
            <a:ext cx="192882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2" idx="0"/>
            <a:endCxn id="2" idx="2"/>
          </p:cNvCxnSpPr>
          <p:nvPr/>
        </p:nvCxnSpPr>
        <p:spPr>
          <a:xfrm rot="16200000" flipH="1">
            <a:off x="1464447" y="4250537"/>
            <a:ext cx="192882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14348" y="3929066"/>
            <a:ext cx="342902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14348" y="4572008"/>
            <a:ext cx="342902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2035951" y="4250537"/>
            <a:ext cx="192882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2607455" y="4250537"/>
            <a:ext cx="192882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Равнобедренный треугольник 20"/>
          <p:cNvSpPr/>
          <p:nvPr/>
        </p:nvSpPr>
        <p:spPr>
          <a:xfrm rot="10963901">
            <a:off x="5156798" y="3513732"/>
            <a:ext cx="571504" cy="571504"/>
          </a:xfrm>
          <a:prstGeom prst="triangle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5429256" y="3500438"/>
            <a:ext cx="571504" cy="571504"/>
          </a:xfrm>
          <a:prstGeom prst="triangle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10800000">
            <a:off x="5715008" y="3500438"/>
            <a:ext cx="571504" cy="571504"/>
          </a:xfrm>
          <a:prstGeom prst="triangle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10800000">
            <a:off x="7429520" y="3500438"/>
            <a:ext cx="571504" cy="571504"/>
          </a:xfrm>
          <a:prstGeom prst="triangle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0800000">
            <a:off x="6300839" y="3514765"/>
            <a:ext cx="571504" cy="571504"/>
          </a:xfrm>
          <a:prstGeom prst="triangle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10800000">
            <a:off x="6858016" y="3500438"/>
            <a:ext cx="571504" cy="571504"/>
          </a:xfrm>
          <a:prstGeom prst="triangle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6000760" y="3500438"/>
            <a:ext cx="571504" cy="571504"/>
          </a:xfrm>
          <a:prstGeom prst="triangle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6572264" y="3500438"/>
            <a:ext cx="571504" cy="571504"/>
          </a:xfrm>
          <a:prstGeom prst="triangle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7143768" y="3500438"/>
            <a:ext cx="571504" cy="571504"/>
          </a:xfrm>
          <a:prstGeom prst="triangle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7715272" y="3500438"/>
            <a:ext cx="571504" cy="571504"/>
          </a:xfrm>
          <a:prstGeom prst="triangle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Равнобедренный треугольник 30"/>
          <p:cNvSpPr/>
          <p:nvPr/>
        </p:nvSpPr>
        <p:spPr>
          <a:xfrm rot="10800000">
            <a:off x="7143768" y="4071942"/>
            <a:ext cx="571504" cy="571504"/>
          </a:xfrm>
          <a:prstGeom prst="triangle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Равнобедренный треугольник 32"/>
          <p:cNvSpPr/>
          <p:nvPr/>
        </p:nvSpPr>
        <p:spPr>
          <a:xfrm rot="10800000">
            <a:off x="6000760" y="4071942"/>
            <a:ext cx="571504" cy="571504"/>
          </a:xfrm>
          <a:prstGeom prst="triangle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Равнобедренный треугольник 33"/>
          <p:cNvSpPr/>
          <p:nvPr/>
        </p:nvSpPr>
        <p:spPr>
          <a:xfrm rot="10800000">
            <a:off x="6572264" y="4071942"/>
            <a:ext cx="571504" cy="571504"/>
          </a:xfrm>
          <a:prstGeom prst="triangle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Равнобедренный треугольник 34"/>
          <p:cNvSpPr/>
          <p:nvPr/>
        </p:nvSpPr>
        <p:spPr>
          <a:xfrm>
            <a:off x="6286512" y="4071942"/>
            <a:ext cx="571504" cy="571504"/>
          </a:xfrm>
          <a:prstGeom prst="triangle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Равнобедренный треугольник 35"/>
          <p:cNvSpPr/>
          <p:nvPr/>
        </p:nvSpPr>
        <p:spPr>
          <a:xfrm>
            <a:off x="5715008" y="4071942"/>
            <a:ext cx="571504" cy="571504"/>
          </a:xfrm>
          <a:prstGeom prst="triangle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Равнобедренный треугольник 37"/>
          <p:cNvSpPr/>
          <p:nvPr/>
        </p:nvSpPr>
        <p:spPr>
          <a:xfrm>
            <a:off x="7429520" y="4071942"/>
            <a:ext cx="571504" cy="571504"/>
          </a:xfrm>
          <a:prstGeom prst="triangle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Равнобедренный треугольник 38"/>
          <p:cNvSpPr/>
          <p:nvPr/>
        </p:nvSpPr>
        <p:spPr>
          <a:xfrm>
            <a:off x="6858016" y="4071942"/>
            <a:ext cx="571504" cy="571504"/>
          </a:xfrm>
          <a:prstGeom prst="triangle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Равнобедренный треугольник 40"/>
          <p:cNvSpPr/>
          <p:nvPr/>
        </p:nvSpPr>
        <p:spPr>
          <a:xfrm rot="10800000">
            <a:off x="7715272" y="4071942"/>
            <a:ext cx="571504" cy="571504"/>
          </a:xfrm>
          <a:prstGeom prst="triangle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Равнобедренный треугольник 41"/>
          <p:cNvSpPr/>
          <p:nvPr/>
        </p:nvSpPr>
        <p:spPr>
          <a:xfrm rot="10800000">
            <a:off x="5429256" y="4071942"/>
            <a:ext cx="571504" cy="571504"/>
          </a:xfrm>
          <a:prstGeom prst="triangle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Равнобедренный треугольник 42"/>
          <p:cNvSpPr/>
          <p:nvPr/>
        </p:nvSpPr>
        <p:spPr>
          <a:xfrm>
            <a:off x="5143504" y="4071942"/>
            <a:ext cx="571504" cy="571504"/>
          </a:xfrm>
          <a:prstGeom prst="triangle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Равнобедренный треугольник 44"/>
          <p:cNvSpPr/>
          <p:nvPr/>
        </p:nvSpPr>
        <p:spPr>
          <a:xfrm rot="10800000">
            <a:off x="6286512" y="4643446"/>
            <a:ext cx="571504" cy="571504"/>
          </a:xfrm>
          <a:prstGeom prst="triangle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Равнобедренный треугольник 45"/>
          <p:cNvSpPr/>
          <p:nvPr/>
        </p:nvSpPr>
        <p:spPr>
          <a:xfrm rot="10800000">
            <a:off x="5715008" y="4643446"/>
            <a:ext cx="571504" cy="571504"/>
          </a:xfrm>
          <a:prstGeom prst="triangle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Равнобедренный треугольник 46"/>
          <p:cNvSpPr/>
          <p:nvPr/>
        </p:nvSpPr>
        <p:spPr>
          <a:xfrm rot="10800000">
            <a:off x="7429520" y="4643446"/>
            <a:ext cx="571504" cy="571504"/>
          </a:xfrm>
          <a:prstGeom prst="triangle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Равнобедренный треугольник 48"/>
          <p:cNvSpPr/>
          <p:nvPr/>
        </p:nvSpPr>
        <p:spPr>
          <a:xfrm rot="10800000">
            <a:off x="6858016" y="4643446"/>
            <a:ext cx="571504" cy="571504"/>
          </a:xfrm>
          <a:prstGeom prst="triangle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Равнобедренный треугольник 50"/>
          <p:cNvSpPr/>
          <p:nvPr/>
        </p:nvSpPr>
        <p:spPr>
          <a:xfrm rot="10800000">
            <a:off x="5143504" y="4643446"/>
            <a:ext cx="571504" cy="571504"/>
          </a:xfrm>
          <a:prstGeom prst="triangle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Равнобедренный треугольник 51"/>
          <p:cNvSpPr/>
          <p:nvPr/>
        </p:nvSpPr>
        <p:spPr>
          <a:xfrm>
            <a:off x="6572264" y="4643446"/>
            <a:ext cx="571504" cy="571504"/>
          </a:xfrm>
          <a:prstGeom prst="triangle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Равнобедренный треугольник 52"/>
          <p:cNvSpPr/>
          <p:nvPr/>
        </p:nvSpPr>
        <p:spPr>
          <a:xfrm>
            <a:off x="7143768" y="4643446"/>
            <a:ext cx="571504" cy="571504"/>
          </a:xfrm>
          <a:prstGeom prst="triangle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Равнобедренный треугольник 53"/>
          <p:cNvSpPr/>
          <p:nvPr/>
        </p:nvSpPr>
        <p:spPr>
          <a:xfrm>
            <a:off x="7715272" y="4643446"/>
            <a:ext cx="571504" cy="571504"/>
          </a:xfrm>
          <a:prstGeom prst="triangle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Равнобедренный треугольник 54"/>
          <p:cNvSpPr/>
          <p:nvPr/>
        </p:nvSpPr>
        <p:spPr>
          <a:xfrm>
            <a:off x="5429256" y="4643446"/>
            <a:ext cx="571504" cy="571504"/>
          </a:xfrm>
          <a:prstGeom prst="triangle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Равнобедренный треугольник 55"/>
          <p:cNvSpPr/>
          <p:nvPr/>
        </p:nvSpPr>
        <p:spPr>
          <a:xfrm>
            <a:off x="6000760" y="4643446"/>
            <a:ext cx="571504" cy="571504"/>
          </a:xfrm>
          <a:prstGeom prst="triangle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357158" y="500042"/>
            <a:ext cx="8786842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Правильные треугольники </a:t>
            </a:r>
            <a:endParaRPr lang="en-US" sz="5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квадраты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5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0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5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500166" y="285728"/>
            <a:ext cx="5853847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Правильные</a:t>
            </a:r>
          </a:p>
          <a:p>
            <a:pPr algn="ctr"/>
            <a:r>
              <a:rPr lang="ru-RU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шестиугольники</a:t>
            </a:r>
            <a:endParaRPr lang="en-US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F:\img_2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643182"/>
            <a:ext cx="4500594" cy="3375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1.gif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 l="25666" r="12727" b="32482"/>
          <a:stretch>
            <a:fillRect/>
          </a:stretch>
        </p:blipFill>
        <p:spPr bwMode="auto">
          <a:xfrm>
            <a:off x="1000100" y="1357298"/>
            <a:ext cx="6915998" cy="4214842"/>
          </a:xfrm>
          <a:prstGeom prst="rect">
            <a:avLst/>
          </a:prstGeom>
          <a:noFill/>
        </p:spPr>
      </p:pic>
      <p:sp>
        <p:nvSpPr>
          <p:cNvPr id="4" name="Стрелка вправо 3">
            <a:hlinkClick r:id="" action="ppaction://noaction"/>
          </p:cNvPr>
          <p:cNvSpPr/>
          <p:nvPr/>
        </p:nvSpPr>
        <p:spPr>
          <a:xfrm>
            <a:off x="7858148" y="5643578"/>
            <a:ext cx="928694" cy="785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743092"/>
            <a:ext cx="3672408" cy="8624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1"/>
                </a:solidFill>
              </a:rPr>
              <a:t>Вывод:</a:t>
            </a:r>
            <a:endParaRPr lang="ru-RU" sz="4400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132856"/>
            <a:ext cx="7128792" cy="40324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Пчёлы – удивительное творение природы. Свои геометрические способности ни проявляют при построении сот. Строя шестиугольные ячейки пчелы наиболее экономно используют площадь внутри небольшого улья и воск для изготовления ячеек.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Итак, благодаря пчёлам, мы ближе познакомились с правильными многоугольниками.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93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0298" y="500042"/>
            <a:ext cx="36047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indent="447675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0000"/>
                </a:solidFill>
                <a:latin typeface="+mj-lt"/>
                <a:ea typeface="Times New Roman" pitchFamily="18" charset="0"/>
              </a:rPr>
              <a:t>Литература.</a:t>
            </a:r>
            <a:endParaRPr lang="ru-RU" sz="4400" b="1" dirty="0" smtClean="0">
              <a:latin typeface="+mj-lt"/>
              <a:ea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500175"/>
            <a:ext cx="864399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</a:rPr>
              <a:t>1. </a:t>
            </a: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</a:rPr>
              <a:t>Азевич </a:t>
            </a: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</a:rPr>
              <a:t>А.И. Геометрические вариации на «пчелиную» тему. Математика в школе №1.</a:t>
            </a: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</a:rPr>
              <a:t>1991.</a:t>
            </a:r>
            <a:endParaRPr lang="en-US" sz="2400" dirty="0" smtClean="0">
              <a:solidFill>
                <a:srgbClr val="000000"/>
              </a:solidFill>
              <a:ea typeface="Times New Roman" pitchFamily="18" charset="0"/>
            </a:endParaRPr>
          </a:p>
          <a:p>
            <a:pPr lvl="0" indent="4476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</a:rPr>
              <a:t>2. Еленьский Щ. По следам Пифагора. М.: Просвещение. 1985.</a:t>
            </a:r>
            <a:endParaRPr lang="ru-RU" sz="2400" dirty="0" smtClean="0">
              <a:ea typeface="Times New Roman" pitchFamily="18" charset="0"/>
            </a:endParaRPr>
          </a:p>
          <a:p>
            <a:pPr lvl="0" indent="4476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</a:rPr>
              <a:t>3. Зив Б.Г. Дидактические материалы по геометрии для 9 класса.</a:t>
            </a: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</a:rPr>
              <a:t>М.: Просвещение. 2002.</a:t>
            </a:r>
            <a:endParaRPr lang="ru-RU" sz="2400" dirty="0" smtClean="0">
              <a:ea typeface="Times New Roman" pitchFamily="18" charset="0"/>
            </a:endParaRPr>
          </a:p>
          <a:p>
            <a:pPr lvl="0" indent="4476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</a:rPr>
              <a:t>4. Колгоморов А.Н. Паркеты из правильных  многоугольников. Квант. 1970.№3</a:t>
            </a:r>
            <a:endParaRPr lang="ru-RU" sz="2400" dirty="0" smtClean="0">
              <a:ea typeface="Times New Roman" pitchFamily="18" charset="0"/>
            </a:endParaRPr>
          </a:p>
          <a:p>
            <a:pPr lvl="0" indent="4476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</a:rPr>
              <a:t>5. Михайлов О. Одиннадцать правильных паркетов. Квант. 1979. №2</a:t>
            </a:r>
            <a:endParaRPr lang="ru-RU" sz="2400" dirty="0" smtClean="0">
              <a:ea typeface="Times New Roman" pitchFamily="18" charset="0"/>
            </a:endParaRPr>
          </a:p>
          <a:p>
            <a:pPr lvl="0" indent="4476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</a:rPr>
              <a:t>6. Штейнгауз Г. Математический калейдоскоп. М. Наука. 1981</a:t>
            </a: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</a:rPr>
              <a:t>.</a:t>
            </a:r>
            <a:endParaRPr lang="ru-RU" sz="2400" dirty="0" smtClean="0">
              <a:ea typeface="Times New Roman" pitchFamily="18" charset="0"/>
            </a:endParaRPr>
          </a:p>
          <a:p>
            <a:pPr lvl="0" indent="44767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4744" y="500042"/>
            <a:ext cx="2007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+mj-lt"/>
              </a:rPr>
              <a:t>Ссылки на сайты</a:t>
            </a:r>
            <a:endParaRPr lang="en-US" sz="2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948690"/>
            <a:ext cx="87154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Пчела </a:t>
            </a:r>
            <a:r>
              <a:rPr lang="ru-RU" u="sng" dirty="0" smtClean="0">
                <a:hlinkClick r:id="rId2"/>
              </a:rPr>
              <a:t>http://img1.liveinternet.ru/images/attach/c/6/90/408/90408899_ya09.jpg</a:t>
            </a:r>
            <a:endParaRPr lang="en-US" dirty="0" smtClean="0"/>
          </a:p>
          <a:p>
            <a:r>
              <a:rPr lang="ru-RU" dirty="0" smtClean="0"/>
              <a:t>           </a:t>
            </a:r>
            <a:r>
              <a:rPr lang="ru-RU" u="sng" dirty="0" smtClean="0">
                <a:hlinkClick r:id="rId3"/>
              </a:rPr>
              <a:t>http://stat17.privet.ru/lr/0a0cc1961a9f205c7fbb81b03c183685</a:t>
            </a:r>
            <a:endParaRPr lang="en-US" dirty="0" smtClean="0"/>
          </a:p>
          <a:p>
            <a:r>
              <a:rPr lang="ru-RU" dirty="0" smtClean="0"/>
              <a:t>           </a:t>
            </a:r>
            <a:r>
              <a:rPr lang="ru-RU" u="sng" dirty="0" smtClean="0">
                <a:hlinkClick r:id="rId4"/>
              </a:rPr>
              <a:t>http://www.castanet.net/clients/img/522/large/1700864-2-4.jpg</a:t>
            </a:r>
            <a:endParaRPr lang="en-US" dirty="0" smtClean="0"/>
          </a:p>
          <a:p>
            <a:r>
              <a:rPr lang="ru-RU" dirty="0" smtClean="0"/>
              <a:t>Индийская пчела  </a:t>
            </a:r>
            <a:r>
              <a:rPr lang="ru-RU" u="sng" dirty="0" smtClean="0">
                <a:hlinkClick r:id="rId5"/>
              </a:rPr>
              <a:t>http://biotropics.files.wordpress.com/2008/10/bee1.jpg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ru-RU" dirty="0" smtClean="0"/>
              <a:t>Украинская </a:t>
            </a:r>
            <a:r>
              <a:rPr lang="ru-RU" u="sng" dirty="0" smtClean="0">
                <a:hlinkClick r:id="rId6"/>
              </a:rPr>
              <a:t>http://propolis-jurnal.ru/wp-content/uploads/2010/02/ukrainskaya-pchela.jpg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ru-RU" dirty="0" smtClean="0"/>
              <a:t> Индийская карликовая </a:t>
            </a:r>
            <a:r>
              <a:rPr lang="ru-RU" u="sng" dirty="0" smtClean="0">
                <a:hlinkClick r:id="rId7"/>
              </a:rPr>
              <a:t>http://www.nenasilnicin.com/wp-content/uploads/2010/08/florea3-300x207.jpg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ru-RU" dirty="0" smtClean="0"/>
              <a:t>Индийская пчела </a:t>
            </a:r>
            <a:r>
              <a:rPr lang="ru-RU" u="sng" dirty="0" smtClean="0">
                <a:hlinkClick r:id="rId8"/>
              </a:rPr>
              <a:t>http://img-fotki.yandex.ru/get/5601/nechet5.2c/0_4d92e_6ed4baf8_XL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ru-RU" dirty="0" smtClean="0"/>
              <a:t>Карликовая  </a:t>
            </a:r>
            <a:r>
              <a:rPr lang="ru-RU" u="sng" dirty="0" smtClean="0">
                <a:hlinkClick r:id="rId9"/>
              </a:rPr>
              <a:t>http://macroid.ru/_data/58/DSC08595.jpg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ru-RU" dirty="0" smtClean="0"/>
              <a:t>Шершень </a:t>
            </a:r>
            <a:r>
              <a:rPr lang="ru-RU" u="sng" dirty="0" smtClean="0">
                <a:hlinkClick r:id="rId10"/>
              </a:rPr>
              <a:t>http://macroid.ru/_data/54/MG_6723_800.jpg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ru-RU" dirty="0" smtClean="0"/>
              <a:t>Австралийская пчела </a:t>
            </a:r>
            <a:r>
              <a:rPr lang="ru-RU" u="sng" dirty="0" smtClean="0">
                <a:hlinkClick r:id="rId11"/>
              </a:rPr>
              <a:t>http://images.cdn.fotopedia.com/flickr-2328582449-image.jpg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ru-RU" dirty="0" smtClean="0"/>
              <a:t>пчела-кукушка  </a:t>
            </a:r>
            <a:r>
              <a:rPr lang="ru-RU" u="sng" dirty="0" smtClean="0">
                <a:hlinkClick r:id="rId12"/>
              </a:rPr>
              <a:t>http://macroid.ru/_data/37/IMG_6443_.jpg</a:t>
            </a:r>
            <a:endParaRPr lang="en-US" dirty="0" smtClean="0"/>
          </a:p>
          <a:p>
            <a:r>
              <a:rPr lang="ru-RU" dirty="0" smtClean="0"/>
              <a:t>пчела странник </a:t>
            </a:r>
            <a:r>
              <a:rPr lang="ru-RU" u="sng" dirty="0" smtClean="0">
                <a:hlinkClick r:id="rId13"/>
              </a:rPr>
              <a:t>http://f1.s.qip.ru/mqQ2h73y.jpg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ru-RU" dirty="0" smtClean="0"/>
              <a:t>фиолетовая пчела плотник </a:t>
            </a:r>
            <a:r>
              <a:rPr lang="ru-RU" u="sng" dirty="0" smtClean="0">
                <a:hlinkClick r:id="rId14"/>
              </a:rPr>
              <a:t>http://www.bumblebee.org/images/XylocopaViolacea.jpg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ru-RU" dirty="0" smtClean="0"/>
              <a:t>пчела плотник </a:t>
            </a:r>
            <a:r>
              <a:rPr lang="ru-RU" u="sng" dirty="0" smtClean="0">
                <a:hlinkClick r:id="rId15"/>
              </a:rPr>
              <a:t>http://my.topic.lt/foto/xata_2141943.jpg</a:t>
            </a:r>
            <a:r>
              <a:rPr lang="ru-RU" dirty="0" smtClean="0"/>
              <a:t>  </a:t>
            </a:r>
            <a:endParaRPr lang="en-US" dirty="0" smtClean="0"/>
          </a:p>
          <a:p>
            <a:r>
              <a:rPr lang="ru-RU" dirty="0" smtClean="0"/>
              <a:t>соты </a:t>
            </a:r>
            <a:r>
              <a:rPr lang="en-US" u="sng" dirty="0" smtClean="0">
                <a:hlinkClick r:id="rId16"/>
              </a:rPr>
              <a:t>http</a:t>
            </a:r>
            <a:r>
              <a:rPr lang="ru-RU" u="sng" dirty="0" smtClean="0">
                <a:hlinkClick r:id="rId16"/>
              </a:rPr>
              <a:t>://</a:t>
            </a:r>
            <a:r>
              <a:rPr lang="en-US" u="sng" dirty="0" err="1" smtClean="0">
                <a:hlinkClick r:id="rId16"/>
              </a:rPr>
              <a:t>beebazar</a:t>
            </a:r>
            <a:r>
              <a:rPr lang="ru-RU" u="sng" dirty="0" smtClean="0">
                <a:hlinkClick r:id="rId16"/>
              </a:rPr>
              <a:t>.</a:t>
            </a:r>
            <a:r>
              <a:rPr lang="en-US" u="sng" dirty="0" err="1" smtClean="0">
                <a:hlinkClick r:id="rId16"/>
              </a:rPr>
              <a:t>ru</a:t>
            </a:r>
            <a:r>
              <a:rPr lang="ru-RU" u="sng" dirty="0" smtClean="0">
                <a:hlinkClick r:id="rId16"/>
              </a:rPr>
              <a:t>/</a:t>
            </a:r>
            <a:r>
              <a:rPr lang="en-US" u="sng" dirty="0" err="1" smtClean="0">
                <a:hlinkClick r:id="rId16"/>
              </a:rPr>
              <a:t>wp</a:t>
            </a:r>
            <a:r>
              <a:rPr lang="ru-RU" u="sng" dirty="0" smtClean="0">
                <a:hlinkClick r:id="rId16"/>
              </a:rPr>
              <a:t>-</a:t>
            </a:r>
            <a:r>
              <a:rPr lang="en-US" u="sng" dirty="0" smtClean="0">
                <a:hlinkClick r:id="rId16"/>
              </a:rPr>
              <a:t>content</a:t>
            </a:r>
            <a:r>
              <a:rPr lang="ru-RU" u="sng" dirty="0" smtClean="0">
                <a:hlinkClick r:id="rId16"/>
              </a:rPr>
              <a:t>/</a:t>
            </a:r>
            <a:r>
              <a:rPr lang="en-US" u="sng" dirty="0" smtClean="0">
                <a:hlinkClick r:id="rId16"/>
              </a:rPr>
              <a:t>uploads</a:t>
            </a:r>
            <a:r>
              <a:rPr lang="ru-RU" u="sng" dirty="0" smtClean="0">
                <a:hlinkClick r:id="rId16"/>
              </a:rPr>
              <a:t>/2011/02/</a:t>
            </a:r>
            <a:r>
              <a:rPr lang="en-US" u="sng" dirty="0" err="1" smtClean="0">
                <a:hlinkClick r:id="rId16"/>
              </a:rPr>
              <a:t>img</a:t>
            </a:r>
            <a:r>
              <a:rPr lang="ru-RU" u="sng" dirty="0" smtClean="0">
                <a:hlinkClick r:id="rId16"/>
              </a:rPr>
              <a:t>_2636.</a:t>
            </a:r>
            <a:r>
              <a:rPr lang="en-US" u="sng" dirty="0" smtClean="0">
                <a:hlinkClick r:id="rId16"/>
              </a:rPr>
              <a:t>jpg</a:t>
            </a:r>
            <a:endParaRPr lang="en-US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 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Пифагор 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  <a:hlinkClick r:id="rId17"/>
              </a:rPr>
              <a:t>http://shkola.ostriv.in.ua/images/publications/4/5507/content/pythagoras.gif</a:t>
            </a:r>
            <a:endParaRPr lang="en-US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Плиний старший 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  <a:hlinkClick r:id="rId18"/>
              </a:rPr>
              <a:t>http://crosti.ru/patterns/00/02/56/cfb0cb4599/picture_mirror.jpg</a:t>
            </a:r>
            <a:endParaRPr lang="en-US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Папп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Александрийский 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  <a:hlinkClick r:id="rId19"/>
              </a:rPr>
              <a:t>http://www.ugipn.org/pict/kl_arc2.jpg</a:t>
            </a:r>
            <a:endParaRPr lang="ru-RU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Аристотель 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Calibri" pitchFamily="34" charset="0"/>
                <a:hlinkClick r:id="rId20"/>
              </a:rPr>
              <a:t>http://fictionbook.ru/static/bookimages/01/27/65/01276515.bin.dir/h/i_013</a:t>
            </a:r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97795"/>
            <a:ext cx="43152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  <a:hlinkClick r:id="rId20"/>
              </a:rPr>
              <a:t>.jpg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785926"/>
            <a:ext cx="83582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Паркет </a:t>
            </a:r>
            <a:r>
              <a:rPr lang="en-US" u="sng" dirty="0" smtClean="0">
                <a:hlinkClick r:id="rId2"/>
              </a:rPr>
              <a:t>http</a:t>
            </a:r>
            <a:r>
              <a:rPr lang="ru-RU" u="sng" dirty="0" smtClean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geometry</a:t>
            </a:r>
            <a:r>
              <a:rPr lang="ru-RU" u="sng" dirty="0" smtClean="0">
                <a:hlinkClick r:id="rId2"/>
              </a:rPr>
              <a:t>2006.</a:t>
            </a:r>
            <a:r>
              <a:rPr lang="en-US" u="sng" dirty="0" err="1" smtClean="0">
                <a:hlinkClick r:id="rId2"/>
              </a:rPr>
              <a:t>narod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ru</a:t>
            </a:r>
            <a:r>
              <a:rPr lang="ru-RU" u="sng" dirty="0" smtClean="0">
                <a:hlinkClick r:id="rId2"/>
              </a:rPr>
              <a:t>/</a:t>
            </a:r>
            <a:r>
              <a:rPr lang="en-US" u="sng" dirty="0" smtClean="0">
                <a:hlinkClick r:id="rId2"/>
              </a:rPr>
              <a:t>Lecture</a:t>
            </a:r>
            <a:r>
              <a:rPr lang="ru-RU" u="sng" dirty="0" smtClean="0">
                <a:hlinkClick r:id="rId2"/>
              </a:rPr>
              <a:t>/</a:t>
            </a:r>
            <a:r>
              <a:rPr lang="en-US" u="sng" dirty="0" err="1" smtClean="0">
                <a:hlinkClick r:id="rId2"/>
              </a:rPr>
              <a:t>Parkety</a:t>
            </a:r>
            <a:r>
              <a:rPr lang="ru-RU" u="sng" dirty="0" smtClean="0">
                <a:hlinkClick r:id="rId2"/>
              </a:rPr>
              <a:t>/11.</a:t>
            </a:r>
            <a:r>
              <a:rPr lang="en-US" u="sng" dirty="0" smtClean="0">
                <a:hlinkClick r:id="rId2"/>
              </a:rPr>
              <a:t>gif</a:t>
            </a:r>
            <a:endParaRPr lang="en-US" dirty="0" smtClean="0"/>
          </a:p>
          <a:p>
            <a:r>
              <a:rPr lang="ru-RU" dirty="0" smtClean="0"/>
              <a:t>               </a:t>
            </a:r>
            <a:r>
              <a:rPr lang="ru-RU" u="sng" dirty="0" smtClean="0">
                <a:hlinkClick r:id="rId3"/>
              </a:rPr>
              <a:t>http://im3-tub-ru.yandex.net/i?id=104879939-47-72&amp;n=21</a:t>
            </a:r>
            <a:endParaRPr lang="en-US" dirty="0" smtClean="0"/>
          </a:p>
          <a:p>
            <a:r>
              <a:rPr lang="ru-RU" dirty="0" smtClean="0"/>
              <a:t>             </a:t>
            </a:r>
            <a:r>
              <a:rPr lang="ru-RU" u="sng" dirty="0" smtClean="0">
                <a:hlinkClick r:id="rId4"/>
              </a:rPr>
              <a:t>http://geometry2006.narod.ru/Lecture/Parkety/4.gif</a:t>
            </a:r>
            <a:r>
              <a:rPr lang="ru-RU" dirty="0" smtClean="0"/>
              <a:t>                        </a:t>
            </a:r>
            <a:r>
              <a:rPr lang="ru-RU" u="sng" dirty="0" smtClean="0">
                <a:hlinkClick r:id="rId5"/>
              </a:rPr>
              <a:t>http://geometry2006.narod.ru/Lecture/Parkety/6.gif</a:t>
            </a:r>
            <a:endParaRPr lang="en-US" dirty="0" smtClean="0"/>
          </a:p>
          <a:p>
            <a:r>
              <a:rPr lang="ru-RU" dirty="0" smtClean="0"/>
              <a:t>            </a:t>
            </a:r>
            <a:r>
              <a:rPr lang="ru-RU" u="sng" dirty="0" smtClean="0">
                <a:hlinkClick r:id="rId6"/>
              </a:rPr>
              <a:t>http://geometry2006.narod.ru/Lecture/Parkety/10.gif</a:t>
            </a:r>
            <a:endParaRPr lang="en-US" dirty="0" smtClean="0"/>
          </a:p>
          <a:p>
            <a:r>
              <a:rPr lang="ru-RU" u="sng" dirty="0" smtClean="0">
                <a:hlinkClick r:id="rId7"/>
              </a:rPr>
              <a:t>http://geometry2006.narod.ru/Lecture/Parkety/5.gif</a:t>
            </a:r>
            <a:endParaRPr lang="en-US" dirty="0" smtClean="0"/>
          </a:p>
          <a:p>
            <a:r>
              <a:rPr lang="ru-RU" u="sng" dirty="0" smtClean="0">
                <a:hlinkClick r:id="rId8"/>
              </a:rPr>
              <a:t>http://geometry2006.narod.ru/Lecture/Parkety/7.gif</a:t>
            </a:r>
            <a:endParaRPr lang="en-US" dirty="0" smtClean="0"/>
          </a:p>
          <a:p>
            <a:r>
              <a:rPr lang="ru-RU" dirty="0" smtClean="0">
                <a:hlinkClick r:id="rId9"/>
              </a:rPr>
              <a:t>http://geometry2006.narod.ru/Lecture/Parkety/8.gif</a:t>
            </a:r>
            <a:endParaRPr lang="ru-RU" dirty="0" smtClean="0"/>
          </a:p>
          <a:p>
            <a:endParaRPr lang="en-US" dirty="0" smtClean="0"/>
          </a:p>
          <a:p>
            <a:r>
              <a:rPr lang="ru-RU" dirty="0" smtClean="0"/>
              <a:t>архитекторы в природе  пчелы  </a:t>
            </a:r>
            <a:r>
              <a:rPr lang="ru-RU" u="sng" dirty="0" smtClean="0">
                <a:hlinkClick r:id="rId10"/>
              </a:rPr>
              <a:t>http://www.youtube.com/watch?v=qsjUDe_sMmc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43306" y="857232"/>
            <a:ext cx="2367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+mj-lt"/>
              </a:rPr>
              <a:t>Ссылки на сайты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428625"/>
            <a:ext cx="9144000" cy="1776413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проекта: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J:\90408899_ya09.jpg"/>
          <p:cNvPicPr>
            <a:picLocks noChangeAspect="1" noChangeArrowheads="1"/>
          </p:cNvPicPr>
          <p:nvPr/>
        </p:nvPicPr>
        <p:blipFill>
          <a:blip r:embed="rId2" cstate="print"/>
          <a:srcRect l="4500" t="4572" r="16751" b="2430"/>
          <a:stretch>
            <a:fillRect/>
          </a:stretch>
        </p:blipFill>
        <p:spPr bwMode="auto">
          <a:xfrm>
            <a:off x="6516216" y="3645024"/>
            <a:ext cx="2427397" cy="21499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1988840"/>
            <a:ext cx="5544616" cy="38061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arenR"/>
            </a:pPr>
            <a:r>
              <a:rPr lang="ru-RU" sz="2400" dirty="0" smtClean="0"/>
              <a:t>обобщение и систематизация материала по теме «Правильные многоугольники;</a:t>
            </a:r>
          </a:p>
          <a:p>
            <a:pPr marL="342900" indent="-342900">
              <a:buFont typeface="+mj-lt"/>
              <a:buAutoNum type="arabicParenR"/>
            </a:pPr>
            <a:endParaRPr lang="ru-RU" sz="2400" dirty="0"/>
          </a:p>
          <a:p>
            <a:pPr marL="342900" indent="-342900">
              <a:buFont typeface="+mj-lt"/>
              <a:buAutoNum type="arabicParenR"/>
            </a:pPr>
            <a:r>
              <a:rPr lang="ru-RU" sz="2400" dirty="0" smtClean="0"/>
              <a:t>научиться видеть связь между математикой и окружающей жизнью;</a:t>
            </a:r>
          </a:p>
          <a:p>
            <a:pPr marL="342900" indent="-342900">
              <a:buFont typeface="+mj-lt"/>
              <a:buAutoNum type="arabicParenR"/>
            </a:pPr>
            <a:endParaRPr lang="ru-RU" sz="2400" dirty="0" smtClean="0"/>
          </a:p>
          <a:p>
            <a:pPr marL="342900" indent="-342900">
              <a:buFont typeface="+mj-lt"/>
              <a:buAutoNum type="arabicParenR"/>
            </a:pPr>
            <a:r>
              <a:rPr lang="ru-RU" sz="2400" dirty="0" smtClean="0"/>
              <a:t>формирование интереса к математике.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1324555853996_bullet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643050"/>
            <a:ext cx="6638548" cy="44291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299986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Миллионы лет пчелы строят соты правильной 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шестиугольной формы.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DSC08595.jpg"/>
          <p:cNvPicPr>
            <a:picLocks noChangeAspect="1" noChangeArrowheads="1"/>
          </p:cNvPicPr>
          <p:nvPr/>
        </p:nvPicPr>
        <p:blipFill>
          <a:blip r:embed="rId2" cstate="print"/>
          <a:srcRect l="29210" t="30143" r="13146" b="6030"/>
          <a:stretch>
            <a:fillRect/>
          </a:stretch>
        </p:blipFill>
        <p:spPr bwMode="auto">
          <a:xfrm>
            <a:off x="395536" y="4797153"/>
            <a:ext cx="2309436" cy="1703682"/>
          </a:xfrm>
          <a:prstGeom prst="rect">
            <a:avLst/>
          </a:prstGeom>
          <a:noFill/>
        </p:spPr>
      </p:pic>
      <p:pic>
        <p:nvPicPr>
          <p:cNvPr id="1026" name="Picture 2" descr="F:\florea3-300x207.jpg"/>
          <p:cNvPicPr>
            <a:picLocks noChangeAspect="1" noChangeArrowheads="1"/>
          </p:cNvPicPr>
          <p:nvPr/>
        </p:nvPicPr>
        <p:blipFill>
          <a:blip r:embed="rId3" cstate="print"/>
          <a:srcRect l="6564" b="7253"/>
          <a:stretch>
            <a:fillRect/>
          </a:stretch>
        </p:blipFill>
        <p:spPr bwMode="auto">
          <a:xfrm>
            <a:off x="6228184" y="188640"/>
            <a:ext cx="2627553" cy="1799630"/>
          </a:xfrm>
          <a:prstGeom prst="rect">
            <a:avLst/>
          </a:prstGeom>
          <a:noFill/>
        </p:spPr>
      </p:pic>
      <p:sp>
        <p:nvSpPr>
          <p:cNvPr id="2" name="Выноска-облако 1"/>
          <p:cNvSpPr/>
          <p:nvPr/>
        </p:nvSpPr>
        <p:spPr>
          <a:xfrm>
            <a:off x="611560" y="476672"/>
            <a:ext cx="4320480" cy="2736304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Почему пчёлами была выбрана именно шестиугольная форма?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3933056"/>
            <a:ext cx="4320480" cy="24482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Математики утверждают, что шестиугольник самая оптимальная геометрическая форма для максимальна полезного использования единицы площади и минимального расхода строительного материала.</a:t>
            </a:r>
            <a:endParaRPr lang="ru-RU" dirty="0"/>
          </a:p>
        </p:txBody>
      </p:sp>
      <p:pic>
        <p:nvPicPr>
          <p:cNvPr id="5" name="Picture 2" descr="https://im3-tub-ru.yandex.net/i?id=76c5a45b42603c7f2e933f6d44dedf0d&amp;n=33&amp;h=215&amp;w=4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92896"/>
            <a:ext cx="3382582" cy="174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051720" y="2060848"/>
            <a:ext cx="6840760" cy="446449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 Мой дом построен по законам </a:t>
            </a:r>
          </a:p>
          <a:p>
            <a:pPr algn="ctr"/>
            <a:r>
              <a:rPr lang="ru-RU" dirty="0" smtClean="0"/>
              <a:t>Самой строгой архитектуры.</a:t>
            </a:r>
          </a:p>
          <a:p>
            <a:pPr algn="ctr"/>
            <a:r>
              <a:rPr lang="ru-RU" dirty="0" smtClean="0"/>
              <a:t>Сам Евклид мог ы поучиться, </a:t>
            </a:r>
          </a:p>
          <a:p>
            <a:pPr algn="ctr"/>
            <a:r>
              <a:rPr lang="ru-RU" dirty="0" smtClean="0"/>
              <a:t>Познавая геометрию моих сот»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- мнение Пчелы из сказки « Тысяча и одна ночь»</a:t>
            </a:r>
            <a:endParaRPr lang="ru-RU" dirty="0"/>
          </a:p>
        </p:txBody>
      </p:sp>
      <p:pic>
        <p:nvPicPr>
          <p:cNvPr id="3" name="Picture 3" descr="J:\mqQ2h73y.jpg"/>
          <p:cNvPicPr>
            <a:picLocks noChangeAspect="1" noChangeArrowheads="1"/>
          </p:cNvPicPr>
          <p:nvPr/>
        </p:nvPicPr>
        <p:blipFill>
          <a:blip r:embed="rId2" cstate="print"/>
          <a:srcRect t="7451" r="4320"/>
          <a:stretch>
            <a:fillRect/>
          </a:stretch>
        </p:blipFill>
        <p:spPr bwMode="auto">
          <a:xfrm>
            <a:off x="107504" y="188640"/>
            <a:ext cx="2426239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565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MG_6723_800.jpg"/>
          <p:cNvPicPr>
            <a:picLocks noChangeAspect="1" noChangeArrowheads="1"/>
          </p:cNvPicPr>
          <p:nvPr/>
        </p:nvPicPr>
        <p:blipFill>
          <a:blip r:embed="rId2" cstate="print"/>
          <a:srcRect t="2985" r="3125" b="9701"/>
          <a:stretch>
            <a:fillRect/>
          </a:stretch>
        </p:blipFill>
        <p:spPr bwMode="auto">
          <a:xfrm>
            <a:off x="611560" y="1056580"/>
            <a:ext cx="7381900" cy="557216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02110" y="120476"/>
            <a:ext cx="7200800" cy="1872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Земле существует около 20 тысяч видов пчел. </a:t>
            </a:r>
          </a:p>
          <a:p>
            <a:pPr algn="ctr"/>
            <a:r>
              <a:rPr lang="ru-RU" dirty="0" smtClean="0"/>
              <a:t>Их размеры сильно варьируют: длина некоторых шмелей и пчелы плотника превышает 4,5 см, длина карликовой пчелы до 0,21 см.</a:t>
            </a:r>
          </a:p>
          <a:p>
            <a:pPr algn="ctr"/>
            <a:r>
              <a:rPr lang="ru-RU" dirty="0" smtClean="0"/>
              <a:t>Пчелы близки к осам и муравьям, вместе с которыми входят в отряд перепончатокрылых.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0_4d92e_6ed4baf8_XL.jpg"/>
          <p:cNvPicPr>
            <a:picLocks noChangeAspect="1" noChangeArrowheads="1"/>
          </p:cNvPicPr>
          <p:nvPr/>
        </p:nvPicPr>
        <p:blipFill>
          <a:blip r:embed="rId2" cstate="print"/>
          <a:srcRect l="7812" t="8750" r="6875" b="3750"/>
          <a:stretch>
            <a:fillRect/>
          </a:stretch>
        </p:blipFill>
        <p:spPr bwMode="auto">
          <a:xfrm>
            <a:off x="1357290" y="1500174"/>
            <a:ext cx="6500858" cy="50006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5984" y="357166"/>
            <a:ext cx="405072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Индийская пчела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IMG_6443_.jpg"/>
          <p:cNvPicPr>
            <a:picLocks noChangeAspect="1" noChangeArrowheads="1"/>
          </p:cNvPicPr>
          <p:nvPr/>
        </p:nvPicPr>
        <p:blipFill>
          <a:blip r:embed="rId2" cstate="print"/>
          <a:srcRect l="4166" t="15438" r="5000" b="3917"/>
          <a:stretch>
            <a:fillRect/>
          </a:stretch>
        </p:blipFill>
        <p:spPr bwMode="auto">
          <a:xfrm>
            <a:off x="642910" y="1428736"/>
            <a:ext cx="7786742" cy="50006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57422" y="214290"/>
            <a:ext cx="453348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Пчела - кукушка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642918"/>
            <a:ext cx="586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Пчела медоносная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F:\0a0cc1961a9f205c7fbb81b03c1836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071678"/>
            <a:ext cx="6107949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2824</TotalTime>
  <Words>453</Words>
  <Application>Microsoft Office PowerPoint</Application>
  <PresentationFormat>Экран (4:3)</PresentationFormat>
  <Paragraphs>73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Проект по  геометрии  За страницами учебника геометрии</vt:lpstr>
      <vt:lpstr>Цель проекта: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Алина</cp:lastModifiedBy>
  <cp:revision>302</cp:revision>
  <dcterms:modified xsi:type="dcterms:W3CDTF">2021-03-10T15:44:35Z</dcterms:modified>
</cp:coreProperties>
</file>