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сб 13.03.21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13.03.21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13.03.21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13.03.21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13.03.21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13.03.21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13.03.21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13.03.21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13.03.21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13.03.21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13.03.21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сб 13.03.21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sdelke.ru/slovar-forex/kreditnoe-plecho.html" TargetMode="External"/><Relationship Id="rId2" Type="http://schemas.openxmlformats.org/officeDocument/2006/relationships/hyperlink" Target="https://vsdelke.ru/brokery/birzhevoj-broker-kto-eto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sdelke.ru/investicii/marzhinalnaya-torgovlya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708476"/>
            <a:ext cx="8136904" cy="10805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Великая Американская депрессия — причины, последствия, факты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Работу выполнила студентка группы ЭК-21п </a:t>
            </a:r>
          </a:p>
          <a:p>
            <a:r>
              <a:rPr lang="ru-RU" dirty="0" smtClean="0"/>
              <a:t>Грачева Дарья</a:t>
            </a:r>
          </a:p>
          <a:p>
            <a:r>
              <a:rPr lang="ru-RU" dirty="0" smtClean="0"/>
              <a:t>Преподаватель </a:t>
            </a:r>
            <a:r>
              <a:rPr lang="ru-RU" dirty="0" err="1" smtClean="0"/>
              <a:t>Будасова</a:t>
            </a:r>
            <a:r>
              <a:rPr lang="ru-RU" dirty="0" smtClean="0"/>
              <a:t> Светлана Анатольевна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47667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ГБПОУ РО </a:t>
            </a:r>
          </a:p>
          <a:p>
            <a:r>
              <a:rPr lang="ru-RU" dirty="0" smtClean="0"/>
              <a:t>«РКРИПТ»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48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556792"/>
            <a:ext cx="59401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Впервые в США случилась эмиграции людей в другие страны.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Фондовый индекс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Jones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39 лет (в 1954) превысил максимальное значение 3 сентября 1929 г.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Промышленное производство снизилось на 45% в период с 1929 по 1932 год (этот уровень соответствовал уровню 1911 г).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Число безработных в пике достигло 17 млн человек и около 2,5 млн стали бездомными. Уровень безработицы в Толедо штате Огайо достигал 80%.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Обанкротилось 11 тыс. банков, 135 тыс. компаний и почти 900 тыс. фермерских хозяйств.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Строительство домов упало на 80%.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Доход средней американской семьи упал на 40%.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4998" y="836712"/>
            <a:ext cx="4761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депрессии</a:t>
            </a:r>
            <a:endParaRPr lang="ru-RU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93" y="4581128"/>
            <a:ext cx="216967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69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48680"/>
            <a:ext cx="7024744" cy="11430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Интернет-Источники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https://vsdelke.ru/raznoe/velikaya-amerikanskaya-depressiya.html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60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702474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0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921" y="476672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Великая Американская депрессия </a:t>
            </a:r>
            <a:r>
              <a:rPr lang="ru-RU" sz="1400" dirty="0"/>
              <a:t>(от англ. "</a:t>
            </a:r>
            <a:r>
              <a:rPr lang="ru-RU" sz="1400" dirty="0" err="1"/>
              <a:t>Great</a:t>
            </a:r>
            <a:r>
              <a:rPr lang="ru-RU" sz="1400" dirty="0"/>
              <a:t> </a:t>
            </a:r>
            <a:r>
              <a:rPr lang="ru-RU" sz="1400" dirty="0" err="1"/>
              <a:t>American</a:t>
            </a:r>
            <a:r>
              <a:rPr lang="ru-RU" sz="1400" dirty="0"/>
              <a:t> </a:t>
            </a:r>
            <a:r>
              <a:rPr lang="ru-RU" sz="1400" dirty="0" err="1"/>
              <a:t>Depression</a:t>
            </a:r>
            <a:r>
              <a:rPr lang="ru-RU" sz="1400" dirty="0"/>
              <a:t>") — это экономический кризис в период 1929-1939 </a:t>
            </a:r>
            <a:r>
              <a:rPr lang="ru-RU" sz="1400" dirty="0" err="1"/>
              <a:t>гг</a:t>
            </a:r>
            <a:r>
              <a:rPr lang="ru-RU" sz="1400" dirty="0"/>
              <a:t>, который начался в США и перетёк на весь мир. Его масштабы были настолько большие, что фактически государство стояло на грани рецессии.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9437" y="1495819"/>
            <a:ext cx="838243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Официальной датой начала считается 24 октября 1929 г. Этот день прозвали «чёрный четверг». Рынки покрылись красным цветом и начался обвал фондовой биржи. За один день было продано 12,9 млн акций, биржевой индекс упал на 11%.</a:t>
            </a:r>
          </a:p>
          <a:p>
            <a:endParaRPr lang="ru-RU" sz="1400" dirty="0"/>
          </a:p>
          <a:p>
            <a:r>
              <a:rPr lang="ru-RU" sz="1400" dirty="0"/>
              <a:t>Это был первый сильный звоночек, что долгосрочное бычье ралли начавшееся с 1921 г. подошло к концу. Но тогда не было интернета и мало, кто знал, что вообще происходит. Фондовые биржи падали и в пятницу 25 октября и в понедельник 28 октября.</a:t>
            </a:r>
          </a:p>
          <a:p>
            <a:endParaRPr lang="ru-RU" sz="1400" dirty="0"/>
          </a:p>
          <a:p>
            <a:r>
              <a:rPr lang="ru-RU" sz="1400" dirty="0"/>
              <a:t>29 октября прозвали "черным вторником". В тот день падение было ещё сильнее (16,4 млн акций было продано на сумму $10 млрд). Всего за эти дни было продано рекордные 30 млн штук.</a:t>
            </a:r>
          </a:p>
          <a:p>
            <a:endParaRPr lang="ru-RU" sz="1400" dirty="0"/>
          </a:p>
          <a:p>
            <a:r>
              <a:rPr lang="ru-RU" sz="1400" dirty="0"/>
              <a:t>В целом 1920-1929 гг. в США царила эйфория. Это можно </a:t>
            </a:r>
            <a:r>
              <a:rPr lang="ru-RU" sz="1400" dirty="0" err="1"/>
              <a:t>лёгко</a:t>
            </a:r>
            <a:r>
              <a:rPr lang="ru-RU" sz="1400" dirty="0"/>
              <a:t> отследить по динамике курса фондового индекса Доу Джонс. Так, он в 1921 был — 63, в пике 1929 — 381, а после октябрьского обвала — 198. Спустя 3 года он упал ниже 1921 — 41.</a:t>
            </a:r>
          </a:p>
          <a:p>
            <a:endParaRPr lang="ru-RU" sz="1400" dirty="0"/>
          </a:p>
          <a:p>
            <a:r>
              <a:rPr lang="ru-RU" sz="1400" dirty="0"/>
              <a:t>В ту эйфорию было привлечено огромное число обычных обывателей, которые вкладывали все заработанные деньги на биржу. И это работало отлично. Рынок рос, деньги увеличивались день за днем.</a:t>
            </a:r>
          </a:p>
          <a:p>
            <a:endParaRPr lang="ru-RU" sz="1400" dirty="0"/>
          </a:p>
          <a:p>
            <a:r>
              <a:rPr lang="ru-RU" sz="1400" dirty="0"/>
              <a:t>Но проблема была не в падении фондового рынка, а в том, что началось стремительное падение производства, кризиса банковской системы. Это привели к стремительному росту уровня безработных. Впервые свободный рынок нуждался в помощи государства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2969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u="sng" dirty="0">
                <a:solidFill>
                  <a:srgbClr val="FF0000"/>
                </a:solidFill>
              </a:rPr>
              <a:t>История развития Великой Американской депрессии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340768"/>
            <a:ext cx="7470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03030"/>
                </a:solidFill>
                <a:latin typeface="Tahoma"/>
              </a:rPr>
              <a:t>Первым сигналом к началу кризиса стало падение цен на недвижимость в марте 1929 г.</a:t>
            </a:r>
          </a:p>
          <a:p>
            <a:r>
              <a:rPr lang="ru-RU" dirty="0">
                <a:solidFill>
                  <a:srgbClr val="303030"/>
                </a:solidFill>
                <a:latin typeface="Tahoma"/>
              </a:rPr>
              <a:t>В октябре 1929 г. многие </a:t>
            </a:r>
            <a:r>
              <a:rPr lang="ru-RU" dirty="0">
                <a:solidFill>
                  <a:srgbClr val="EE3333"/>
                </a:solidFill>
                <a:latin typeface="Tahoma"/>
                <a:hlinkClick r:id="rId2"/>
              </a:rPr>
              <a:t>фондовые брокеры</a:t>
            </a:r>
            <a:r>
              <a:rPr lang="ru-RU" dirty="0">
                <a:solidFill>
                  <a:srgbClr val="303030"/>
                </a:solidFill>
                <a:latin typeface="Tahoma"/>
              </a:rPr>
              <a:t> запретили брать долгосрочные кредиты и использование </a:t>
            </a:r>
            <a:r>
              <a:rPr lang="ru-RU" dirty="0">
                <a:solidFill>
                  <a:srgbClr val="EE3333"/>
                </a:solidFill>
                <a:latin typeface="Tahoma"/>
                <a:hlinkClick r:id="rId3"/>
              </a:rPr>
              <a:t>кредитных плеч</a:t>
            </a:r>
            <a:r>
              <a:rPr lang="ru-RU" dirty="0">
                <a:solidFill>
                  <a:srgbClr val="303030"/>
                </a:solidFill>
                <a:latin typeface="Tahoma"/>
              </a:rPr>
              <a:t>.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EE3333"/>
                </a:solidFill>
                <a:latin typeface="Tahoma"/>
                <a:hlinkClick r:id="rId4"/>
              </a:rPr>
              <a:t>Маржинальная торговля</a:t>
            </a:r>
            <a:r>
              <a:rPr lang="ru-RU" dirty="0">
                <a:solidFill>
                  <a:srgbClr val="303030"/>
                </a:solidFill>
                <a:latin typeface="Tahoma"/>
              </a:rPr>
              <a:t>;</a:t>
            </a:r>
          </a:p>
          <a:p>
            <a:r>
              <a:rPr lang="ru-RU" dirty="0">
                <a:solidFill>
                  <a:srgbClr val="303030"/>
                </a:solidFill>
                <a:latin typeface="Tahoma"/>
              </a:rPr>
              <a:t>Первые три года Великой депрессии президентом в США был Гувер. Он не предпринимал никаких решительных действий и поэтому население запомнило его как далеко не лучшего президентства.</a:t>
            </a:r>
          </a:p>
          <a:p>
            <a:r>
              <a:rPr lang="ru-RU" dirty="0">
                <a:solidFill>
                  <a:srgbClr val="303030"/>
                </a:solidFill>
                <a:latin typeface="Tahoma"/>
              </a:rPr>
              <a:t>Появились поселения, которые стали именовать "</a:t>
            </a:r>
            <a:r>
              <a:rPr lang="ru-RU" dirty="0" err="1">
                <a:solidFill>
                  <a:srgbClr val="303030"/>
                </a:solidFill>
                <a:latin typeface="Tahoma"/>
              </a:rPr>
              <a:t>Гувервиллями</a:t>
            </a:r>
            <a:r>
              <a:rPr lang="ru-RU" dirty="0">
                <a:solidFill>
                  <a:srgbClr val="303030"/>
                </a:solidFill>
                <a:latin typeface="Tahoma"/>
              </a:rPr>
              <a:t>". Они состояли из хилых строений. Жители этих поселений питались в бесплатных столовых.</a:t>
            </a:r>
          </a:p>
          <a:p>
            <a:r>
              <a:rPr lang="ru-RU" dirty="0">
                <a:solidFill>
                  <a:srgbClr val="303030"/>
                </a:solidFill>
                <a:latin typeface="Tahoma"/>
              </a:rPr>
              <a:t>В 1932-1933 гг. уровень безработицы достиг 25%. При этом распределение среди населения и штатов было крайне не равномерным. Где-то уровень достигал 30-80%. При этом большинство безработных были женщины.</a:t>
            </a:r>
            <a:endParaRPr lang="ru-RU" b="0" i="0" dirty="0">
              <a:solidFill>
                <a:srgbClr val="303030"/>
              </a:solidFill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0441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69273" y="4263009"/>
            <a:ext cx="48140" cy="5173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610" tIns="0" rIns="0" bIns="23805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71691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1932 г. выборы выиграл Франклину Делано Рузвельту, который предложил ряд жестких и решительных реформ для выхода страны из великой депрессии: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Девальвация доллара. Из-за разразившейся дефляции цен, необходимо было мотивировать людей совершать покупки, а не хранить сбережения.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Временное закрытие всех банков. Из-за массового изъятия средств, у банков просто не хватало резервов.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Создал экономический план для крупных предприятий. Это позволило оживить производство.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Отмена «сухого» закона.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Поддержка сельского хозяйства. Большинство фермеров не могли собирать урожай из-за нехватки денег на бензин.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Продолжение трудовой мобилизации безработных. Создание рабочих мест в виде общественных работ.</a:t>
            </a:r>
          </a:p>
          <a:p>
            <a:r>
              <a:rPr lang="ru-RU" dirty="0" smtClean="0"/>
              <a:t>Лозунг </a:t>
            </a:r>
            <a:r>
              <a:rPr lang="ru-RU" dirty="0"/>
              <a:t>Рузвельта был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«Страна с удовлетворением смотрит в настоящее, и с оптимизмом — в будущее».</a:t>
            </a:r>
          </a:p>
          <a:p>
            <a:r>
              <a:rPr lang="ru-RU" dirty="0"/>
              <a:t>Лишь с началом полномасштабной военной мобилизации летом 1940 г. экономика уже перестала </a:t>
            </a:r>
            <a:r>
              <a:rPr lang="ru-RU" dirty="0" err="1"/>
              <a:t>стагнировать</a:t>
            </a:r>
            <a:r>
              <a:rPr lang="ru-RU" dirty="0"/>
              <a:t> и перешла в рост.</a:t>
            </a:r>
          </a:p>
        </p:txBody>
      </p:sp>
    </p:spTree>
    <p:extLst>
      <p:ext uri="{BB962C8B-B14F-4D97-AF65-F5344CB8AC3E}">
        <p14:creationId xmlns:p14="http://schemas.microsoft.com/office/powerpoint/2010/main" val="206934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35" y="412113"/>
            <a:ext cx="3841917" cy="298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3.bp.blogspot.com/-JH1pDIUs5h8/Wk1WTP-g-QI/AAAAAAAACrQ/DnZYjvedoloJC7567XozpM0W-T9ax3a3wCLcBGAs/s1600/AAK-0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01312"/>
            <a:ext cx="350246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transcend.org/tms/wp-content/uploads/2019/11/demonstration-during-the-great-depression-in-philadelphia-1929-C467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113"/>
            <a:ext cx="3635896" cy="287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35" y="3790748"/>
            <a:ext cx="3740315" cy="195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02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8999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Причины </a:t>
            </a:r>
            <a:r>
              <a:rPr lang="ru-RU" dirty="0"/>
              <a:t>разразившегося кризиса в США 1929-1939 гг. стали ряд факторов, каждый из которых сыграл свою роль.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789889"/>
            <a:ext cx="5144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Великой Американской депрессии</a:t>
            </a:r>
            <a:endParaRPr lang="ru-RU" sz="2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0728" y="2060848"/>
            <a:ext cx="71825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1. Кризис перепроизводства товаров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Стремительный рост промышленного производства за счет автоматизации многих процессов, появления новых станков, применение конвейерных технологий привели к тому, что на прилавках появилось множество товаров.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денежной массы был строго привязан к золоту, поскольку США поддерживали золотой стандарт. Рост товарной массы без увеличения денежной массы приводил к падению цен и дефляцию. В итоге товара было много, а денег у населения просто не было денег для покупки товаров.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Также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наблюдалось сокращались зарплаты, а рабочий день увеличивался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2. Окончание Первой мировой войны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Оборонные заказы составляли большую долю денежной выручки. После снижения заказов наступил резкий спад, который привел к застою производства оборонных предприятий, а в США их было много. В итоге кризис в военно-промышленном комплексе также внёс свой вклад в падение производства.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9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758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Денежная политика ФРС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резервная система (ФРС) США не имела большого опыта в управлении денежными потоками. Вместо того, чтобы увеличивать денежную массу, они наоборот лишь изымали её. Это привело к повышение ключевых процентных ставок (ставка рефинансирования).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деньги уходили на фондовый рынок, поскольку там можно было быстро заработать. Об этом знал в то время каждый житель США. Все несли деньги для покупки акций, которые уже в тот момент были явно перегреты. Но никто не догадывался к чему это все может привести. Финансовый пузырь раздувался всё больше.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тех пор ФРС ведёт грамотную политику, поддерживая умеренную инфляцию и тем самым стимулируя экономику к росту. Хотя с другой стороны сейчас в мире денежная масса наоборот, в избытке.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4. Повышение импортных таможенных пошлин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высоких пошлин (40%) на импорт привело к ответным мерам со стороны других стран. Теперь продукция США стала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неконкурентно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способной из-за дороговизны.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20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17116"/>
            <a:ext cx="813690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1-Правление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Герберта Гувера президента США в начале кризиса остался крайне негативным в воспоминаниях тогдашних жителей. Это были самые тяжелые времена, когда царил голод и безработица.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Гувервиль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города построенные специально для бездомных;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Гуверовской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похлебкой» бесплатная еда в столовых;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Гуверовскими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одеялами» газеты, которыми укрывались обнищавшие американцы;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Гуверовы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свиньи» зайцы, которых ловили для еды;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Гуверовы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повозки» поломанные автомобили, в которые впрягали лошадей;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2-Гангстер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Капоне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открыл бесплатную столовую. Так он налаживал связь с народом.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«черную неделю» инвесторы потеряли $30 млрд, что больше все военных расходов США в Первую мировую войну.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дни начала депрессии было множества самоубийств. Вероятно это связано с потерей накоплений.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время начался развиваться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голливуд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Часто появлялись новые фильмы. Таким образом, пытались отвлечь население от бедственного положения в США.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6-Около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50 000 получили травмы или погибли, перепрыгивая с крыши на крышу поезда, поскольку не было денег на билеты.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7-Игра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«Монополия» появилась в 1935 г. для напоминания людей о возможности разбогатеть.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8-Диснеевский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«Три поросенка» снят в 1933 г. учил население объединятся в трудные минуты для борьбы с проблемой.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сокращении с работы в первую очередь увольняли чернокожих.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крахе 1929 г. есть и те, кто хорошо заработал. Совладелец компании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Merrill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Lynch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Чарльз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Меррит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советовал продавать акции.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Джозеф Патрик Кеннеди продал акции перед началом «Черного Вторника».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7093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фактов о Великой депрессии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2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35292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Банковские реформы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закрытие банков США на полгода с ноября 1932 по март 1933. Это позволило заморозить отток денег из банков.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приняты запреты коммерческим банкам работать с ценными бумагами. В начале 2000-ых годов этот запрет сняли.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увеличено кредитование сельскохозяйственных предприятий. Их долги реструктуризировали на льготных условиях.</a:t>
            </a:r>
          </a:p>
          <a:p>
            <a:endParaRPr lang="ru-RU" sz="1400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Изъятие золота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указу №6102 осуществлялся принудительный обмен всего золота, находящегося во владении частных лиц и организаций, на бумажные деньги по фиксированной цене $20,66 за 1 унцию. Тем, кто не хотел обменивать грозило уголовный срок.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золото резко повысили в цене до $35. По сути провели девальвацию доллара на 75%.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— подробное описание;</a:t>
            </a:r>
          </a:p>
          <a:p>
            <a:endParaRPr lang="ru-RU" sz="1400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для безработных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общественных работ по строительству дорог, мостов, аэропортов и других важных для страны инфраструктурных объектов.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 году права профсоюзов были значительно расширены. К 1937 г. безработица в частном секторе нормализовалась.</a:t>
            </a:r>
          </a:p>
          <a:p>
            <a:endParaRPr lang="ru-RU" sz="1400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Военные заказы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началом второй мировой войны у США появились новые заказы. Экономика активизировалась. Плюс к тому же сюда сбегал капитал с Европы вместе с выдающимися людьми. Все это сказалось на дальнейшем восстановлении и признание доллара.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313492"/>
            <a:ext cx="3513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Реформы и действия для выхода из кризиса</a:t>
            </a:r>
            <a:endParaRPr lang="ru-RU" sz="1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74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</TotalTime>
  <Words>1449</Words>
  <Application>Microsoft Office PowerPoint</Application>
  <PresentationFormat>Экран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Великая Американская депрессия — причины, последствия, факты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Интернет-Источники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Американская депрессия — причины, последствия, факты</dc:title>
  <dc:creator>Пользователь</dc:creator>
  <cp:lastModifiedBy>Пользователь</cp:lastModifiedBy>
  <cp:revision>4</cp:revision>
  <dcterms:created xsi:type="dcterms:W3CDTF">2021-03-13T11:33:30Z</dcterms:created>
  <dcterms:modified xsi:type="dcterms:W3CDTF">2021-03-13T12:07:22Z</dcterms:modified>
</cp:coreProperties>
</file>