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7" r:id="rId3"/>
    <p:sldId id="263" r:id="rId4"/>
    <p:sldId id="258" r:id="rId5"/>
    <p:sldId id="259" r:id="rId6"/>
    <p:sldId id="268" r:id="rId7"/>
    <p:sldId id="260" r:id="rId8"/>
    <p:sldId id="265" r:id="rId9"/>
    <p:sldId id="261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DE97"/>
    <a:srgbClr val="99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118" autoAdjust="0"/>
  </p:normalViewPr>
  <p:slideViewPr>
    <p:cSldViewPr>
      <p:cViewPr>
        <p:scale>
          <a:sx n="59" d="100"/>
          <a:sy n="59" d="100"/>
        </p:scale>
        <p:origin x="-1872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E69A-60B2-47CD-93FC-62715E248D74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0AA109B-E183-4202-9307-BB92C7E718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E69A-60B2-47CD-93FC-62715E248D74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109B-E183-4202-9307-BB92C7E718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E69A-60B2-47CD-93FC-62715E248D74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109B-E183-4202-9307-BB92C7E718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E69A-60B2-47CD-93FC-62715E248D74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0AA109B-E183-4202-9307-BB92C7E718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E69A-60B2-47CD-93FC-62715E248D74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109B-E183-4202-9307-BB92C7E718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E69A-60B2-47CD-93FC-62715E248D74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109B-E183-4202-9307-BB92C7E718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E69A-60B2-47CD-93FC-62715E248D74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0AA109B-E183-4202-9307-BB92C7E718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E69A-60B2-47CD-93FC-62715E248D74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109B-E183-4202-9307-BB92C7E718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E69A-60B2-47CD-93FC-62715E248D74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109B-E183-4202-9307-BB92C7E718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E69A-60B2-47CD-93FC-62715E248D74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109B-E183-4202-9307-BB92C7E718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E69A-60B2-47CD-93FC-62715E248D74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109B-E183-4202-9307-BB92C7E718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326E69A-60B2-47CD-93FC-62715E248D74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0AA109B-E183-4202-9307-BB92C7E718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57356" y="428604"/>
            <a:ext cx="558056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Краевое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государственное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бюджетное</a:t>
            </a:r>
          </a:p>
          <a:p>
            <a:pPr algn="ctr"/>
            <a:r>
              <a:rPr lang="ru-RU" smtClean="0">
                <a:latin typeface="Times New Roman" pitchFamily="18" charset="0"/>
                <a:cs typeface="Times New Roman" pitchFamily="18" charset="0"/>
              </a:rPr>
              <a:t> профессиональное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учреждение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Егорьевский лицей профессионального образования»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142976" y="1643050"/>
            <a:ext cx="6786610" cy="313932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Cambria Math" pitchFamily="18" charset="0"/>
                <a:ea typeface="Cambria Math" pitchFamily="18" charset="0"/>
              </a:rPr>
              <a:t>Итоговая аттестация как форма определения сформированности профессиональных  компетенций</a:t>
            </a:r>
            <a:endParaRPr lang="ru-RU" sz="3600" dirty="0" smtClean="0">
              <a:latin typeface="Cambria Math" pitchFamily="18" charset="0"/>
              <a:ea typeface="Cambria Math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187624" y="5661248"/>
            <a:ext cx="735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Е.А.Белобаба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мастер производственного обучения, 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Высшая квалификационная категория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1357298"/>
            <a:ext cx="728667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4400" dirty="0" smtClean="0">
                <a:solidFill>
                  <a:srgbClr val="00B050"/>
                </a:solidFill>
                <a:latin typeface="Monotype Corsiva" pitchFamily="66" charset="0"/>
                <a:cs typeface="Times New Roman" pitchFamily="18" charset="0"/>
              </a:rPr>
              <a:t>Вывод </a:t>
            </a:r>
            <a:r>
              <a:rPr lang="ru-RU" sz="3200" dirty="0" smtClean="0">
                <a:solidFill>
                  <a:srgbClr val="00B050"/>
                </a:solidFill>
                <a:latin typeface="Monotype Corsiva" pitchFamily="66" charset="0"/>
                <a:cs typeface="Times New Roman" pitchFamily="18" charset="0"/>
              </a:rPr>
              <a:t>- </a:t>
            </a:r>
            <a:r>
              <a:rPr lang="ru-RU" sz="32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применение оценочных листов с использованием критериев оценок подготовленного продукта или осуществлённого процесса даёт полную картину сформированности профессиональных компетенций.</a:t>
            </a:r>
            <a:endParaRPr lang="ru-RU" sz="3200" i="1" dirty="0" smtClean="0">
              <a:latin typeface="Arial" pitchFamily="34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193906" y="428604"/>
            <a:ext cx="2423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1714488"/>
            <a:ext cx="664373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00B050"/>
                </a:solidFill>
                <a:latin typeface="Monotype Corsiva" pitchFamily="66" charset="0"/>
              </a:rPr>
              <a:t>Цель:</a:t>
            </a:r>
            <a:r>
              <a:rPr lang="ru-RU" sz="4400" dirty="0" smtClean="0"/>
              <a:t> 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Показать роль итоговой аттестации в оценке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профессиональных компетенций</a:t>
            </a:r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400" b="1" dirty="0" smtClean="0">
              <a:solidFill>
                <a:srgbClr val="00B05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88640"/>
            <a:ext cx="835824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Результаты освоения модуля, подлежащие проверке на квалификационном экзамене</a:t>
            </a:r>
          </a:p>
          <a:p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857496"/>
            <a:ext cx="807249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79512" y="1397000"/>
          <a:ext cx="8640960" cy="5294957"/>
        </p:xfrm>
        <a:graphic>
          <a:graphicData uri="http://schemas.openxmlformats.org/drawingml/2006/table">
            <a:tbl>
              <a:tblPr/>
              <a:tblGrid>
                <a:gridCol w="3600400"/>
                <a:gridCol w="5040560"/>
              </a:tblGrid>
              <a:tr h="1209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Профессиональные компетенции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416" marR="26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Показатели оценки результата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416" marR="26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200">
                <a:tc>
                  <a:txBody>
                    <a:bodyPr/>
                    <a:lstStyle/>
                    <a:p>
                      <a:pPr marL="615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ПК </a:t>
                      </a: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Выполнять операции вручную или на машинах автоматическом или полуавтоматическом оборудовании по пошиву деталей узлов изделий из текстильных материалов</a:t>
                      </a:r>
                    </a:p>
                  </a:txBody>
                  <a:tcPr marL="26416" marR="26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соответствие</a:t>
                      </a: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выполняемой работы требованиям технологических условий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 соблюдение</a:t>
                      </a: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последовательности выполнения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обоснование</a:t>
                      </a: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выполнения приёмов работы в соответствие с требованиями технологического процесса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рациональное</a:t>
                      </a: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распределение</a:t>
                      </a: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времени на всех этапах выполнения работы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точное чтение</a:t>
                      </a: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инструкций по выполнению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выполнение работы в соответствии с требованиями</a:t>
                      </a: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инструкций и правил техники безопасности</a:t>
                      </a:r>
                    </a:p>
                  </a:txBody>
                  <a:tcPr marL="26416" marR="26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2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ПК </a:t>
                      </a: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Контролировать соответствие цвета деталей, изделий, ниток, прикладных материалов</a:t>
                      </a:r>
                    </a:p>
                  </a:txBody>
                  <a:tcPr marL="26416" marR="26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соответствие</a:t>
                      </a: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выполняемой работы требованиям технологических условий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 соблюдение</a:t>
                      </a: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последовательности выполнения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рациональное</a:t>
                      </a: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распределение</a:t>
                      </a: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времени на всех этапах выполнения работы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точное выполнение</a:t>
                      </a: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соответствия цвета деталей, изделий, ниток, прикладных материалов</a:t>
                      </a: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выполнение работы в соответствии с требованиями</a:t>
                      </a: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инструкций и правил техники безопасности</a:t>
                      </a:r>
                    </a:p>
                  </a:txBody>
                  <a:tcPr marL="26416" marR="26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5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ПК3</a:t>
                      </a: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Контролировать качество кроя и качество выполненных операций</a:t>
                      </a:r>
                    </a:p>
                  </a:txBody>
                  <a:tcPr marL="26416" marR="26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соответствие</a:t>
                      </a: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выполняемой работы требованиям технологических условий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 соблюдение</a:t>
                      </a: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последовательности выполнения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выполнение работы в соответствии с требованиями</a:t>
                      </a: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инструкций и правил техники безопасности</a:t>
                      </a:r>
                    </a:p>
                  </a:txBody>
                  <a:tcPr marL="26416" marR="26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5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ПК </a:t>
                      </a: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 Устранять мелкие неполадки в работе оборудования</a:t>
                      </a:r>
                    </a:p>
                  </a:txBody>
                  <a:tcPr marL="26416" marR="26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выполнение работы в соответствии с требованиями</a:t>
                      </a: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инструкций и правил техники безопасности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соответствие</a:t>
                      </a: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выполняемой работы требованиям технологических условий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рациональное</a:t>
                      </a: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распределение</a:t>
                      </a: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времени на всех этапах выполнения работы</a:t>
                      </a:r>
                    </a:p>
                  </a:txBody>
                  <a:tcPr marL="26416" marR="26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ПК5</a:t>
                      </a: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Соблюдать правила безопасного труда</a:t>
                      </a:r>
                    </a:p>
                  </a:txBody>
                  <a:tcPr marL="26416" marR="26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выполнение работы в соответствии с требованиями</a:t>
                      </a: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инструкций и правил техники безопасности</a:t>
                      </a:r>
                    </a:p>
                  </a:txBody>
                  <a:tcPr marL="26416" marR="26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1520" y="253872"/>
          <a:ext cx="8640960" cy="6157434"/>
        </p:xfrm>
        <a:graphic>
          <a:graphicData uri="http://schemas.openxmlformats.org/drawingml/2006/table">
            <a:tbl>
              <a:tblPr/>
              <a:tblGrid>
                <a:gridCol w="2952328"/>
                <a:gridCol w="5688632"/>
              </a:tblGrid>
              <a:tr h="1382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Общие компетенции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647" marR="2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Показатели оценки результата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647" marR="2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0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ОК2. Организовывать собственную деятельность исходя из цели и способов ее достижения, определенных руководителем.</a:t>
                      </a:r>
                    </a:p>
                  </a:txBody>
                  <a:tcPr marL="24647" marR="246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- рациональность</a:t>
                      </a: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планирования и организации деятельности по эксплуатации и техническому обслуживанию оборудования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- </a:t>
                      </a: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обоснованность</a:t>
                      </a: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выбора приёмов и методов выполнения профессиональной деятельности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- </a:t>
                      </a: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своевременность</a:t>
                      </a: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сдачи заданий, отчетов и проч.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- </a:t>
                      </a: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качество</a:t>
                      </a: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выполненной работы в соответствии с поставленной целью и обозначенным результатом</a:t>
                      </a:r>
                    </a:p>
                  </a:txBody>
                  <a:tcPr marL="24647" marR="2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ОК3. Анализировать рабочую ситуацию, осуществлять текущий и  итоговый контроль, оценку и коррекцию собственной деятельности, нести ответственность за результаты своей работы.</a:t>
                      </a:r>
                    </a:p>
                  </a:txBody>
                  <a:tcPr marL="24647" marR="246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адекватный выбор</a:t>
                      </a: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материалов и инструментов для оценки рабочей </a:t>
                      </a: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ситуации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 </a:t>
                      </a:r>
                      <a:r>
                        <a:rPr lang="ru-RU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точность</a:t>
                      </a: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контроля и своевременность коррекции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обоснованность</a:t>
                      </a: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выбора приёмов контроля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точность и аргументированность</a:t>
                      </a: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анализа и оценивания собственной деятельности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ясность</a:t>
                      </a: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изложения собственного мнения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обоснованность</a:t>
                      </a: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выбора решения в различных ситуациях</a:t>
                      </a:r>
                    </a:p>
                  </a:txBody>
                  <a:tcPr marL="24647" marR="2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2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ОК4. Осуществлять поиск информации необходимой для эффективного выполнения профессиональных задач.</a:t>
                      </a:r>
                    </a:p>
                  </a:txBody>
                  <a:tcPr marL="24647" marR="246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обоснованность</a:t>
                      </a: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выбора методов поиска информации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своевременность</a:t>
                      </a: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поиска информации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результативность</a:t>
                      </a: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использования полученной информации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самостоятельность</a:t>
                      </a: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 поиске информации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- </a:t>
                      </a: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обоснованность</a:t>
                      </a: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выбора достоверной, полноценной  и своевременной информации</a:t>
                      </a:r>
                    </a:p>
                  </a:txBody>
                  <a:tcPr marL="24647" marR="2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7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ОК5. Использовать информационно-коммуникационные технологии в профессиональной деятельности.</a:t>
                      </a:r>
                    </a:p>
                  </a:txBody>
                  <a:tcPr marL="24647" marR="246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обоснованность</a:t>
                      </a: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выбора информационно-коммуникационных технологий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- </a:t>
                      </a: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рациональность</a:t>
                      </a: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использования в профессиональной деятельности</a:t>
                      </a:r>
                    </a:p>
                  </a:txBody>
                  <a:tcPr marL="24647" marR="2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45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ОК6. Работать в команде, эффективно общаться с коллегами, руководством, клиентами.</a:t>
                      </a:r>
                    </a:p>
                  </a:txBody>
                  <a:tcPr marL="24647" marR="246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рациональность использования</a:t>
                      </a: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времени при работе в команде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обоснованность</a:t>
                      </a: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выбора методов и вида общения в коллективе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аргументированность</a:t>
                      </a: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своего мнения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умение</a:t>
                      </a: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поддержать коллег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- </a:t>
                      </a: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соблюдение</a:t>
                      </a: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профессиональной этики</a:t>
                      </a:r>
                    </a:p>
                  </a:txBody>
                  <a:tcPr marL="24647" marR="2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9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ОК 7. Организовывать собственную деятельность с соблюдением  требований охраны труда и экологической безопасности</a:t>
                      </a:r>
                    </a:p>
                  </a:txBody>
                  <a:tcPr marL="24647" marR="2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обоснованность</a:t>
                      </a: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выбора методов планирования и организации деятельности в соответствии с требованиями охраны труда и экологической безопасности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соблюдение  </a:t>
                      </a: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требований по охране труда и окружающей среды при выполнении работ</a:t>
                      </a:r>
                    </a:p>
                  </a:txBody>
                  <a:tcPr marL="24647" marR="2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95536" y="620688"/>
            <a:ext cx="7956376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050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     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Задания для экзаменующегося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05000" algn="l"/>
              </a:tabLst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(из перечня квалификационных работ)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05000" algn="l"/>
              </a:tabLs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1.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050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используя оборудование и детали кроя, выполнить обработку накладного кармана настрачиваемого по краю более 0,5см, с соблюдением правил ТБ, эксплуатации оборудования, проверки качества, кроя и прикладных материалов.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19050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защитить выполненную практическую работу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190500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050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Инструкция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9050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Внимательно прочитайте задание.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9050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Подготовьте рабочее место и инструмент.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9050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Выполните обработку кармана,  соблюдая ТУ по пошиву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9050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окончании работы уберите рабочее место.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90500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05000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Время выполнения </a:t>
            </a: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30 минут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95536" y="620688"/>
            <a:ext cx="7956376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 Критерии оценки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ходе выполнения задания проверяется: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обращение в ходе задания к информационным источникам;</a:t>
            </a:r>
          </a:p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рациональное распределение времени на выполнение задания (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обязательно наличие следующих этапов выполнения задания):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1.  ознакомление с заданием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2. планирование работы;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3. получение информации;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4. подготовка материала;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5. рефлексия выполнения задания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6. коррекция подготовленного продукта перед сдачей.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05000" algn="l"/>
              </a:tabLst>
            </a:pP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0"/>
            <a:ext cx="82868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Подготовленный продукт/осуществленный процесс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Карман настрачиваемый более0,5см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4" y="1214421"/>
          <a:ext cx="8462174" cy="4857785"/>
        </p:xfrm>
        <a:graphic>
          <a:graphicData uri="http://schemas.openxmlformats.org/drawingml/2006/table">
            <a:tbl>
              <a:tblPr/>
              <a:tblGrid>
                <a:gridCol w="5818968"/>
                <a:gridCol w="1143008"/>
                <a:gridCol w="733819"/>
                <a:gridCol w="766379"/>
              </a:tblGrid>
              <a:tr h="9049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Наименование компетенции и показатели их выполнения</a:t>
                      </a: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Проверяе-мая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компе-тенция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Выполнил</a:t>
                      </a: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выполнил</a:t>
                      </a: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1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Выполнение необходимого перечня работ  </a:t>
                      </a: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наличие спецодежды</a:t>
                      </a: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ПК 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проверка деталей кроя</a:t>
                      </a: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ПК 3</a:t>
                      </a: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проверка оборудования</a:t>
                      </a: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ПК 4</a:t>
                      </a: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проверка качества строчки </a:t>
                      </a: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ПК 3</a:t>
                      </a: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соблюдение ТУ при выполнении</a:t>
                      </a: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ПК 3, 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ПК1, ПК 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+,+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осуществление пооперационного контроля за работой  </a:t>
                      </a: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905000" algn="l"/>
                        </a:tabLst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ПК 3</a:t>
                      </a: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 пооперационное выполнение ВТО в процессе обработки кармана</a:t>
                      </a: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905000" algn="l"/>
                        </a:tabLst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ПК 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точность припуска на швы</a:t>
                      </a: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905000" algn="l"/>
                        </a:tabLst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ПК 1</a:t>
                      </a: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соблюдение ТБ</a:t>
                      </a: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905000" algn="l"/>
                        </a:tabLst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ПК 5 </a:t>
                      </a: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195736" y="404664"/>
            <a:ext cx="48195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050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Обоснование результата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050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выполнения задания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7544" y="1718015"/>
          <a:ext cx="7920880" cy="4661854"/>
        </p:xfrm>
        <a:graphic>
          <a:graphicData uri="http://schemas.openxmlformats.org/drawingml/2006/table">
            <a:tbl>
              <a:tblPr/>
              <a:tblGrid>
                <a:gridCol w="5137600"/>
                <a:gridCol w="1403647"/>
                <a:gridCol w="1379633"/>
              </a:tblGrid>
              <a:tr h="248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компетенции 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Освоил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освоил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45283">
                <a:tc>
                  <a:txBody>
                    <a:bodyPr/>
                    <a:lstStyle/>
                    <a:p>
                      <a:pPr marL="615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ПК 2.1. Выполнять операции вручную или на машинах автоматическом или полуавтоматическом оборудовании по пошиву деталей узлов изделий из текстильных материалов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905000" algn="l"/>
                        </a:tabLst>
                        <a:defRPr/>
                      </a:pP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905000" algn="l"/>
                        </a:tabLst>
                        <a:defRPr/>
                      </a:pP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905000" algn="l"/>
                        </a:tabLst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Освоил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44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ПК 2.2. Контролировать соответствие цвета деталей, изделий, ниток, прикладных материалов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905000" algn="l"/>
                        </a:tabLst>
                        <a:defRPr/>
                      </a:pP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905000" algn="l"/>
                        </a:tabLst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Освоил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ПК 2.3. Контролировать качество кроя и качество выполненных операций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905000" algn="l"/>
                        </a:tabLst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освоил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452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ПК 2.4.  Устранять мелкие неполадки в работе оборудования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905000" algn="l"/>
                        </a:tabLst>
                        <a:defRPr/>
                      </a:pP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905000" algn="l"/>
                        </a:tabLst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Освоил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4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ПК2.5. Соблюдать правила безопасного труда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905000" algn="l"/>
                        </a:tabLst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Освоил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57224" y="278605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85720" y="500042"/>
            <a:ext cx="857256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b="1" dirty="0" smtClean="0"/>
          </a:p>
          <a:p>
            <a:pPr lvl="0" algn="ctr"/>
            <a:r>
              <a:rPr lang="ru-RU" sz="4400" b="1" dirty="0" err="1" smtClean="0">
                <a:solidFill>
                  <a:srgbClr val="00B050"/>
                </a:solidFill>
                <a:latin typeface="Monotype Corsiva" pitchFamily="66" charset="0"/>
              </a:rPr>
              <a:t>Ожидаеые</a:t>
            </a:r>
            <a:r>
              <a:rPr lang="ru-RU" sz="4400" b="1" dirty="0" smtClean="0">
                <a:solidFill>
                  <a:srgbClr val="00B050"/>
                </a:solidFill>
                <a:latin typeface="Monotype Corsiva" pitchFamily="66" charset="0"/>
              </a:rPr>
              <a:t> результаты:</a:t>
            </a:r>
          </a:p>
          <a:p>
            <a:pPr lvl="0"/>
            <a:endParaRPr lang="ru-RU" sz="4400" dirty="0">
              <a:latin typeface="Monotype Corsiva" pitchFamily="66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Результаты в учёбе: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защита выпускной практической квалификационной работы.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Итогом экзамена является однозначное решение: «вид профессиональной деятельности освоен / не освоен».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 позволяет обучающемуся проявить, а эксперту – проверить, помимо практических навыков, такие общие компетенции как способность к самоконтролю, самооценке и рефлексии.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241</TotalTime>
  <Words>788</Words>
  <Application>Microsoft Office PowerPoint</Application>
  <PresentationFormat>Экран (4:3)</PresentationFormat>
  <Paragraphs>157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52</cp:revision>
  <dcterms:created xsi:type="dcterms:W3CDTF">2012-04-24T16:34:31Z</dcterms:created>
  <dcterms:modified xsi:type="dcterms:W3CDTF">2021-03-17T15:34:56Z</dcterms:modified>
</cp:coreProperties>
</file>