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80" r:id="rId3"/>
    <p:sldId id="284" r:id="rId4"/>
    <p:sldId id="285" r:id="rId5"/>
    <p:sldId id="268" r:id="rId6"/>
    <p:sldId id="259" r:id="rId7"/>
    <p:sldId id="282" r:id="rId8"/>
    <p:sldId id="28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9D084-A3DA-48B7-86D7-18EC520271E6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8AB5-40A4-45AE-AD95-A71AAD90223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9D084-A3DA-48B7-86D7-18EC520271E6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8AB5-40A4-45AE-AD95-A71AAD9022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9D084-A3DA-48B7-86D7-18EC520271E6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8AB5-40A4-45AE-AD95-A71AAD9022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9D084-A3DA-48B7-86D7-18EC520271E6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8AB5-40A4-45AE-AD95-A71AAD90223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9D084-A3DA-48B7-86D7-18EC520271E6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8AB5-40A4-45AE-AD95-A71AAD9022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9D084-A3DA-48B7-86D7-18EC520271E6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8AB5-40A4-45AE-AD95-A71AAD90223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9D084-A3DA-48B7-86D7-18EC520271E6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8AB5-40A4-45AE-AD95-A71AAD90223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9D084-A3DA-48B7-86D7-18EC520271E6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8AB5-40A4-45AE-AD95-A71AAD9022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9D084-A3DA-48B7-86D7-18EC520271E6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8AB5-40A4-45AE-AD95-A71AAD9022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9D084-A3DA-48B7-86D7-18EC520271E6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8AB5-40A4-45AE-AD95-A71AAD9022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9D084-A3DA-48B7-86D7-18EC520271E6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8AB5-40A4-45AE-AD95-A71AAD90223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EF9D084-A3DA-48B7-86D7-18EC520271E6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E9F8AB5-40A4-45AE-AD95-A71AAD90223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55818" y="2111919"/>
            <a:ext cx="7647709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Правовые основы охраны труда</a:t>
            </a:r>
          </a:p>
          <a:p>
            <a:pPr algn="ctr"/>
            <a:r>
              <a:rPr lang="ru-RU" sz="2800" dirty="0" smtClean="0"/>
              <a:t>План:</a:t>
            </a:r>
            <a:endParaRPr lang="ru-RU" sz="2800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dirty="0"/>
              <a:t>Принципы</a:t>
            </a:r>
            <a:r>
              <a:rPr lang="ru-RU" sz="2800" b="1" dirty="0"/>
              <a:t> </a:t>
            </a:r>
            <a:r>
              <a:rPr lang="ru-RU" sz="2800" dirty="0"/>
              <a:t>трудового законодательства Республики Казахстан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dirty="0" smtClean="0"/>
              <a:t>Права и обязанности работника в области </a:t>
            </a:r>
            <a:r>
              <a:rPr lang="ru-RU" sz="2800" dirty="0"/>
              <a:t>безопасности и охраны труда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dirty="0" smtClean="0"/>
              <a:t>Права </a:t>
            </a:r>
            <a:r>
              <a:rPr lang="ru-RU" sz="2800" dirty="0"/>
              <a:t>и обязанности </a:t>
            </a:r>
            <a:r>
              <a:rPr lang="ru-RU" sz="2800" dirty="0" smtClean="0"/>
              <a:t>работодателя </a:t>
            </a:r>
            <a:r>
              <a:rPr lang="ru-RU" sz="2800" dirty="0"/>
              <a:t>в области безопасности и охраны труда</a:t>
            </a:r>
          </a:p>
          <a:p>
            <a:endParaRPr lang="ru-RU" dirty="0"/>
          </a:p>
        </p:txBody>
      </p:sp>
      <p:pic>
        <p:nvPicPr>
          <p:cNvPr id="1026" name="Picture 2" descr="C:\Users\user\Downloads\istockphoto-183961623-1024x10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284" y="397109"/>
            <a:ext cx="2228850" cy="5934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user\Downloads\Без названия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0509" y="397109"/>
            <a:ext cx="2952750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user\Downloads\2016083000444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97109"/>
            <a:ext cx="2493818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9876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3524" y="397109"/>
            <a:ext cx="7647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Принципы </a:t>
            </a:r>
            <a:r>
              <a:rPr lang="ru-RU" dirty="0" smtClean="0"/>
              <a:t>трудового </a:t>
            </a:r>
            <a:r>
              <a:rPr lang="ru-RU" dirty="0"/>
              <a:t>законодательства Республики Казахстан </a:t>
            </a:r>
          </a:p>
        </p:txBody>
      </p:sp>
      <p:pic>
        <p:nvPicPr>
          <p:cNvPr id="1026" name="Picture 2" descr="C:\Users\user\Downloads\istockphoto-183961623-1024x10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284" y="397109"/>
            <a:ext cx="2228850" cy="5934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83524" y="993184"/>
            <a:ext cx="777240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/>
              <a:t>1) недопустимость ограничения прав человека и гражданина в сфере труда;</a:t>
            </a:r>
          </a:p>
          <a:p>
            <a:pPr fontAlgn="base"/>
            <a:r>
              <a:rPr lang="ru-RU" dirty="0" smtClean="0"/>
              <a:t>2</a:t>
            </a:r>
            <a:r>
              <a:rPr lang="ru-RU" dirty="0"/>
              <a:t>) свобода труда;</a:t>
            </a:r>
          </a:p>
          <a:p>
            <a:pPr fontAlgn="base"/>
            <a:r>
              <a:rPr lang="ru-RU" dirty="0" smtClean="0"/>
              <a:t>3</a:t>
            </a:r>
            <a:r>
              <a:rPr lang="ru-RU" dirty="0"/>
              <a:t>) запрещение дискриминации в сфере труда, принудительного труда и наихудших форм детского труда;</a:t>
            </a:r>
          </a:p>
          <a:p>
            <a:pPr fontAlgn="base"/>
            <a:r>
              <a:rPr lang="ru-RU" dirty="0" smtClean="0"/>
              <a:t>4</a:t>
            </a:r>
            <a:r>
              <a:rPr lang="ru-RU" dirty="0"/>
              <a:t>) обеспечение права на условия труда, отвечающие требованиям безопасности и гигиены;</a:t>
            </a:r>
          </a:p>
          <a:p>
            <a:pPr fontAlgn="base"/>
            <a:r>
              <a:rPr lang="ru-RU" dirty="0" smtClean="0"/>
              <a:t>5</a:t>
            </a:r>
            <a:r>
              <a:rPr lang="ru-RU" dirty="0"/>
              <a:t>) приоритет жизни и здоровья работника;</a:t>
            </a:r>
          </a:p>
          <a:p>
            <a:pPr fontAlgn="base"/>
            <a:r>
              <a:rPr lang="ru-RU" dirty="0" smtClean="0"/>
              <a:t>6) </a:t>
            </a:r>
            <a:r>
              <a:rPr lang="ru-RU" dirty="0"/>
              <a:t>обеспечение права на вознаграждение за труд не ниже минимального размера заработной платы;</a:t>
            </a:r>
          </a:p>
          <a:p>
            <a:pPr fontAlgn="base"/>
            <a:r>
              <a:rPr lang="ru-RU" dirty="0" smtClean="0"/>
              <a:t>7</a:t>
            </a:r>
            <a:r>
              <a:rPr lang="ru-RU" dirty="0"/>
              <a:t>) обеспечение права на отдых;</a:t>
            </a:r>
          </a:p>
          <a:p>
            <a:pPr fontAlgn="base"/>
            <a:r>
              <a:rPr lang="ru-RU" dirty="0" smtClean="0"/>
              <a:t>8</a:t>
            </a:r>
            <a:r>
              <a:rPr lang="ru-RU" dirty="0"/>
              <a:t>) равенство прав и возможностей работников;</a:t>
            </a:r>
          </a:p>
          <a:p>
            <a:pPr fontAlgn="base"/>
            <a:r>
              <a:rPr lang="ru-RU" dirty="0" smtClean="0"/>
              <a:t>9</a:t>
            </a:r>
            <a:r>
              <a:rPr lang="ru-RU" dirty="0"/>
              <a:t>) обеспечение права работников и работодателей на объединение для защиты своих прав и интересов;</a:t>
            </a:r>
          </a:p>
          <a:p>
            <a:pPr fontAlgn="base"/>
            <a:r>
              <a:rPr lang="ru-RU" dirty="0" smtClean="0"/>
              <a:t>10</a:t>
            </a:r>
            <a:r>
              <a:rPr lang="ru-RU" dirty="0"/>
              <a:t>) содействие государства в укреплении и развитии социального партнерства;</a:t>
            </a:r>
          </a:p>
          <a:p>
            <a:pPr fontAlgn="base"/>
            <a:r>
              <a:rPr lang="ru-RU" dirty="0"/>
              <a:t> 1</a:t>
            </a:r>
            <a:r>
              <a:rPr lang="ru-RU" dirty="0" smtClean="0"/>
              <a:t>1</a:t>
            </a:r>
            <a:r>
              <a:rPr lang="ru-RU" dirty="0"/>
              <a:t>) государственное регулирование вопросов безопасности и охраны труда.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033489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istockphoto-183961623-1024x10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284" y="397109"/>
            <a:ext cx="2228850" cy="5934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user\Downloads\slide-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1613" y="397108"/>
            <a:ext cx="2920419" cy="1344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791394" y="1767236"/>
            <a:ext cx="912085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Раздел II</a:t>
            </a:r>
            <a:endParaRPr lang="ru-RU" dirty="0"/>
          </a:p>
          <a:p>
            <a:pPr algn="ctr"/>
            <a:r>
              <a:rPr lang="ru-RU" b="1" dirty="0"/>
              <a:t>Человек и гражданин</a:t>
            </a:r>
            <a:endParaRPr lang="ru-RU" dirty="0"/>
          </a:p>
          <a:p>
            <a:pPr algn="ctr"/>
            <a:r>
              <a:rPr lang="ru-RU" b="1" dirty="0" smtClean="0"/>
              <a:t>Статья </a:t>
            </a:r>
            <a:r>
              <a:rPr lang="ru-RU" b="1" dirty="0"/>
              <a:t>24</a:t>
            </a:r>
            <a:endParaRPr lang="ru-RU" dirty="0"/>
          </a:p>
          <a:p>
            <a:r>
              <a:rPr lang="ru-RU" dirty="0"/>
              <a:t>Каждый имеет право на свободу труда, свободный выбор рода деятельности и профессии. Принудительный труд допускается только по приговору суда либо в условиях чрезвычайного или военного положения.</a:t>
            </a:r>
          </a:p>
          <a:p>
            <a:r>
              <a:rPr lang="ru-RU" dirty="0"/>
              <a:t>Каждый имеет право на условия труда, отвечающие требованиям безопасности и гигиены, на вознаграждение за труд без какой-либо дискриминации, а также на социальную защиту от безработицы.</a:t>
            </a:r>
          </a:p>
          <a:p>
            <a:r>
              <a:rPr lang="ru-RU" dirty="0"/>
              <a:t>Признается право на индивидуальные и коллективные трудовые споры с использованием установленных законом способов их разрешения, включая право на забастовку.</a:t>
            </a:r>
          </a:p>
          <a:p>
            <a:r>
              <a:rPr lang="ru-RU" dirty="0"/>
              <a:t>Каждый имеет право на отдых. Работающим по трудовому договору гарантируются установленные законом продолжительность рабочего времени, выходные и праздничные дни, оплачиваемый ежегодный отпуск.</a:t>
            </a:r>
          </a:p>
        </p:txBody>
      </p:sp>
    </p:spTree>
    <p:extLst>
      <p:ext uri="{BB962C8B-B14F-4D97-AF65-F5344CB8AC3E}">
        <p14:creationId xmlns:p14="http://schemas.microsoft.com/office/powerpoint/2010/main" val="25471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istockphoto-183961623-1024x10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284" y="397109"/>
            <a:ext cx="2228850" cy="5934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C:\Users\user\Downloads\novyi-trudovoi-kodek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364" y="397109"/>
            <a:ext cx="5237018" cy="2664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489630" y="3244334"/>
            <a:ext cx="742659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/>
              <a:t>раздел </a:t>
            </a:r>
            <a:r>
              <a:rPr lang="ru-RU" u="sng" dirty="0" smtClean="0"/>
              <a:t>4</a:t>
            </a:r>
          </a:p>
          <a:p>
            <a:r>
              <a:rPr lang="ru-RU" b="1" dirty="0"/>
              <a:t>БЕЗОПАСНОСТЬ И ОХРАНА </a:t>
            </a:r>
            <a:r>
              <a:rPr lang="ru-RU" b="1" dirty="0" smtClean="0"/>
              <a:t>ТРУДА</a:t>
            </a:r>
          </a:p>
          <a:p>
            <a:r>
              <a:rPr lang="ru-RU" u="sng" dirty="0" smtClean="0"/>
              <a:t> </a:t>
            </a:r>
            <a:r>
              <a:rPr lang="ru-RU" u="sng" dirty="0"/>
              <a:t>гл17 </a:t>
            </a:r>
            <a:endParaRPr lang="ru-RU" u="sng" dirty="0" smtClean="0"/>
          </a:p>
          <a:p>
            <a:r>
              <a:rPr lang="ru-RU" b="1" dirty="0"/>
              <a:t>ГОСУДАРСТВЕННОЕ РЕГУЛИРОВАНИЕ В ОБЛАСТИ БЕЗОПАСНОСТИ И ОХРАНЫ </a:t>
            </a:r>
            <a:r>
              <a:rPr lang="ru-RU" b="1" dirty="0" smtClean="0"/>
              <a:t>ТРУДА</a:t>
            </a:r>
          </a:p>
          <a:p>
            <a:r>
              <a:rPr lang="ru-RU" u="sng" dirty="0" smtClean="0"/>
              <a:t>ст179</a:t>
            </a:r>
            <a:r>
              <a:rPr lang="ru-RU" dirty="0"/>
              <a:t>Государственное регулирование в области безопасности и охраны </a:t>
            </a:r>
            <a:r>
              <a:rPr lang="ru-RU" dirty="0" smtClean="0"/>
              <a:t>труда</a:t>
            </a:r>
            <a:r>
              <a:rPr lang="ru-RU" u="sng" dirty="0" smtClean="0"/>
              <a:t>,</a:t>
            </a:r>
            <a:r>
              <a:rPr lang="ru-RU" u="sng" dirty="0"/>
              <a:t> ст</a:t>
            </a:r>
            <a:r>
              <a:rPr lang="ru-RU" u="sng" dirty="0" smtClean="0"/>
              <a:t>181</a:t>
            </a:r>
            <a:r>
              <a:rPr lang="ru-RU" dirty="0" smtClean="0"/>
              <a:t>Права </a:t>
            </a:r>
            <a:r>
              <a:rPr lang="ru-RU" dirty="0"/>
              <a:t>и обязанности работника в области безопасности и охраны </a:t>
            </a:r>
            <a:r>
              <a:rPr lang="ru-RU" dirty="0" smtClean="0"/>
              <a:t>труда</a:t>
            </a:r>
            <a:r>
              <a:rPr lang="ru-RU" u="sng" dirty="0" smtClean="0"/>
              <a:t>,</a:t>
            </a:r>
            <a:r>
              <a:rPr lang="ru-RU" u="sng" dirty="0"/>
              <a:t> ст</a:t>
            </a:r>
            <a:r>
              <a:rPr lang="ru-RU" u="sng" dirty="0" smtClean="0"/>
              <a:t>182</a:t>
            </a:r>
            <a:r>
              <a:rPr lang="ru-RU" dirty="0" smtClean="0"/>
              <a:t>Права </a:t>
            </a:r>
            <a:r>
              <a:rPr lang="ru-RU" dirty="0"/>
              <a:t>и обязанности работодателя в области безопасности и охраны труда</a:t>
            </a:r>
          </a:p>
        </p:txBody>
      </p:sp>
    </p:spTree>
    <p:extLst>
      <p:ext uri="{BB962C8B-B14F-4D97-AF65-F5344CB8AC3E}">
        <p14:creationId xmlns:p14="http://schemas.microsoft.com/office/powerpoint/2010/main" val="3169930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65417" y="1579418"/>
            <a:ext cx="7606145" cy="4796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ССБТ - комплекс взаимосвязанных стандартов, содержащих требования, нормы и правила, направленные на обеспечение безопасности, сохранение здоровья и работоспособности человека в процессе труда, кроме вопросов, регулируемых трудовым законодательством.</a:t>
            </a:r>
            <a:endParaRPr lang="ru-RU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C:\Users\user\Downloads\istockphoto-183961623-1024x10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284" y="397109"/>
            <a:ext cx="2228850" cy="5934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user\Downloads\Без названия (10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9062" y="192232"/>
            <a:ext cx="3438525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9131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user\Downloads\istockphoto-183961623-1024x10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284" y="397109"/>
            <a:ext cx="2228850" cy="5934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574472" y="825161"/>
            <a:ext cx="802178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/>
              <a:t>Стандарты ССБТ</a:t>
            </a:r>
            <a:r>
              <a:rPr lang="ru-RU" sz="3600" dirty="0"/>
              <a:t> устанавливают общие требования и нормы по видам опасных и вредных производственных факторов, общие требо­вания безопасности к производственному оборудованию, производст­венным процессам, средствам защиты работающих и методы оценки безопасности труда.</a:t>
            </a:r>
          </a:p>
        </p:txBody>
      </p:sp>
    </p:spTree>
    <p:extLst>
      <p:ext uri="{BB962C8B-B14F-4D97-AF65-F5344CB8AC3E}">
        <p14:creationId xmlns:p14="http://schemas.microsoft.com/office/powerpoint/2010/main" val="220721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user\Downloads\istockphoto-183961623-1024x10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284" y="397109"/>
            <a:ext cx="2228850" cy="5934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048000" y="397109"/>
            <a:ext cx="895003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Нормы </a:t>
            </a:r>
            <a:r>
              <a:rPr lang="kk-KZ" sz="2800" b="1" dirty="0"/>
              <a:t>–</a:t>
            </a:r>
            <a:r>
              <a:rPr lang="ru-RU" sz="2800" dirty="0"/>
              <a:t> перечень требований безопасности по производственной санитарии и гигиене труда.</a:t>
            </a:r>
          </a:p>
          <a:p>
            <a:r>
              <a:rPr lang="ru-RU" sz="2800" b="1" dirty="0"/>
              <a:t>Правила</a:t>
            </a:r>
            <a:r>
              <a:rPr lang="ru-RU" sz="2800" dirty="0"/>
              <a:t> </a:t>
            </a:r>
            <a:r>
              <a:rPr lang="kk-KZ" sz="2800" b="1" dirty="0"/>
              <a:t>–</a:t>
            </a:r>
            <a:r>
              <a:rPr lang="ru-RU" sz="2800" dirty="0"/>
              <a:t> перечень мер по технике безопасности.</a:t>
            </a:r>
          </a:p>
          <a:p>
            <a:r>
              <a:rPr lang="ru-RU" sz="2800" b="1" dirty="0" smtClean="0"/>
              <a:t>Межотраслевые </a:t>
            </a:r>
            <a:r>
              <a:rPr lang="ru-RU" sz="2800" b="1" dirty="0"/>
              <a:t>правила и нормы</a:t>
            </a:r>
            <a:r>
              <a:rPr lang="ru-RU" sz="2800" dirty="0"/>
              <a:t> являются обязательными для всех предприятий и организаций независимо от их ведомственно­го подчинения.</a:t>
            </a:r>
          </a:p>
          <a:p>
            <a:r>
              <a:rPr lang="ru-RU" sz="2800" b="1" dirty="0"/>
              <a:t>Отраслевые правила и нормы </a:t>
            </a:r>
            <a:r>
              <a:rPr lang="ru-RU" sz="2800" dirty="0"/>
              <a:t>распространяются только на отдельные отрасли. На основании законодательства о труде, стандартов, правил, норм, технологической документации и др. разрабатываются инструкции по охране труда: общие, для отдельных профессий, на от­дельные виды работ.</a:t>
            </a:r>
          </a:p>
        </p:txBody>
      </p:sp>
    </p:spTree>
    <p:extLst>
      <p:ext uri="{BB962C8B-B14F-4D97-AF65-F5344CB8AC3E}">
        <p14:creationId xmlns:p14="http://schemas.microsoft.com/office/powerpoint/2010/main" val="2106003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75708" y="2638208"/>
            <a:ext cx="868679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Виды инструктажа:</a:t>
            </a:r>
            <a:endParaRPr lang="ru-RU" dirty="0"/>
          </a:p>
          <a:p>
            <a:r>
              <a:rPr lang="ru-RU" dirty="0"/>
              <a:t>1) вводный </a:t>
            </a:r>
            <a:r>
              <a:rPr lang="kk-KZ" b="1" dirty="0"/>
              <a:t>–</a:t>
            </a:r>
            <a:r>
              <a:rPr lang="ru-RU" dirty="0"/>
              <a:t> ознакомление с общими вопросами безопасности труда, проводит инженер безопасности труда;</a:t>
            </a:r>
          </a:p>
          <a:p>
            <a:r>
              <a:rPr lang="ru-RU" dirty="0"/>
              <a:t>2) первичный </a:t>
            </a:r>
            <a:r>
              <a:rPr lang="kk-KZ" b="1" dirty="0"/>
              <a:t>–</a:t>
            </a:r>
            <a:r>
              <a:rPr lang="ru-RU" dirty="0"/>
              <a:t> ознакомление с конкретными видами безопасности труда на данном предприятии на данном рабочем месте, проводит руководитель работ;</a:t>
            </a:r>
          </a:p>
          <a:p>
            <a:r>
              <a:rPr lang="ru-RU" dirty="0"/>
              <a:t>3) повторный </a:t>
            </a:r>
            <a:r>
              <a:rPr lang="kk-KZ" b="1" dirty="0"/>
              <a:t>–</a:t>
            </a:r>
            <a:r>
              <a:rPr lang="ru-RU" dirty="0"/>
              <a:t> повторить информацию первичного инструктажа, периодичностью 1 раз в полгода, проводит руководитель работ; </a:t>
            </a:r>
          </a:p>
          <a:p>
            <a:r>
              <a:rPr lang="ru-RU" dirty="0"/>
              <a:t>4) внеплановый </a:t>
            </a:r>
            <a:r>
              <a:rPr lang="kk-KZ" b="1" dirty="0"/>
              <a:t>–</a:t>
            </a:r>
            <a:r>
              <a:rPr lang="ru-RU" dirty="0"/>
              <a:t> проводится руководитель работ в том случае, когда имеют место изменения в технологическом процессе при поступлении нового оборудования, после того как произошел несчастный случай и при перерывах в работе, превышающие установленные;</a:t>
            </a:r>
          </a:p>
          <a:p>
            <a:r>
              <a:rPr lang="ru-RU" dirty="0"/>
              <a:t>5) целевой </a:t>
            </a:r>
            <a:r>
              <a:rPr lang="kk-KZ" b="1" dirty="0"/>
              <a:t>–</a:t>
            </a:r>
            <a:r>
              <a:rPr lang="ru-RU" dirty="0"/>
              <a:t> при выполнении работ, не связанных с основной специальностью, проводит рук</a:t>
            </a:r>
            <a:r>
              <a:rPr lang="kk-KZ" dirty="0"/>
              <a:t>оводитель</a:t>
            </a:r>
            <a:r>
              <a:rPr lang="ru-RU" dirty="0"/>
              <a:t> работ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Picture 2" descr="C:\Users\user\Downloads\istockphoto-183961623-1024x10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284" y="397109"/>
            <a:ext cx="2228850" cy="5934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5" descr="C:\Users\user\Downloads\images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813" y="397108"/>
            <a:ext cx="3991841" cy="2241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3263541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395</TotalTime>
  <Words>427</Words>
  <Application>Microsoft Office PowerPoint</Application>
  <PresentationFormat>Произвольный</PresentationFormat>
  <Paragraphs>42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34</cp:revision>
  <dcterms:created xsi:type="dcterms:W3CDTF">2017-10-04T15:33:06Z</dcterms:created>
  <dcterms:modified xsi:type="dcterms:W3CDTF">2020-09-21T14:38:13Z</dcterms:modified>
</cp:coreProperties>
</file>