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8" r:id="rId3"/>
    <p:sldId id="299" r:id="rId4"/>
    <p:sldId id="301" r:id="rId5"/>
    <p:sldId id="302" r:id="rId6"/>
    <p:sldId id="304" r:id="rId7"/>
    <p:sldId id="323" r:id="rId8"/>
    <p:sldId id="328" r:id="rId9"/>
    <p:sldId id="329" r:id="rId10"/>
    <p:sldId id="322" r:id="rId11"/>
    <p:sldId id="284" r:id="rId12"/>
    <p:sldId id="264" r:id="rId13"/>
    <p:sldId id="265" r:id="rId14"/>
    <p:sldId id="262" r:id="rId15"/>
    <p:sldId id="307" r:id="rId16"/>
    <p:sldId id="315" r:id="rId17"/>
    <p:sldId id="268" r:id="rId18"/>
    <p:sldId id="272" r:id="rId19"/>
    <p:sldId id="269" r:id="rId20"/>
    <p:sldId id="270" r:id="rId21"/>
    <p:sldId id="286" r:id="rId22"/>
    <p:sldId id="324" r:id="rId23"/>
    <p:sldId id="332" r:id="rId24"/>
    <p:sldId id="333" r:id="rId25"/>
    <p:sldId id="325" r:id="rId26"/>
    <p:sldId id="278" r:id="rId27"/>
    <p:sldId id="303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4CE48"/>
    <a:srgbClr val="D7E2F0"/>
    <a:srgbClr val="77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1205-A769-48D5-BE83-92EEC4277CB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B3F5B-F37B-49BA-B6BF-AAACADA4E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5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B3F5B-F37B-49BA-B6BF-AAACADA4EEB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5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3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1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0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0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3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2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2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2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C675-4723-441B-B2DA-E946F774A359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E761-9BFC-4859-B7A4-6A92A8CA6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8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2087871"/>
            <a:ext cx="12624033" cy="10364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 – СТАДИ: УЧИМСЯ ДЛЯ ЖИЗНИ.</a:t>
            </a:r>
            <a:endParaRPr lang="ru-RU" sz="6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5751" y="5349875"/>
            <a:ext cx="7438871" cy="40690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химии МАОУ СОШ №20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СавиковаЕ.Н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00" y="199033"/>
            <a:ext cx="736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 i="1" dirty="0"/>
              <a:t>«</a:t>
            </a:r>
            <a:r>
              <a:rPr lang="ru-RU" altLang="ru-RU" b="1" i="1" dirty="0"/>
              <a:t>ЗНАНИЯ –        </a:t>
            </a:r>
            <a:r>
              <a:rPr lang="ru-RU" altLang="ru-RU" b="1" i="1" dirty="0" smtClean="0"/>
              <a:t> </a:t>
            </a:r>
            <a:r>
              <a:rPr lang="ru-RU" altLang="ru-RU" b="1" i="1" dirty="0"/>
              <a:t>это </a:t>
            </a:r>
            <a:r>
              <a:rPr lang="ru-RU" altLang="ru-RU" b="1" i="1" dirty="0" smtClean="0"/>
              <a:t>дети  УДИВЛЕНИЯ и                                                    ЛЮБОПЫТСТВА»</a:t>
            </a:r>
          </a:p>
          <a:p>
            <a:r>
              <a:rPr lang="ru-RU" altLang="ru-RU" b="1" i="1" dirty="0"/>
              <a:t> </a:t>
            </a:r>
            <a:r>
              <a:rPr lang="ru-RU" altLang="ru-RU" b="1" i="1" dirty="0" smtClean="0"/>
              <a:t>                                                          </a:t>
            </a:r>
            <a:r>
              <a:rPr lang="ru-RU" altLang="ru-RU" b="1" i="1" dirty="0"/>
              <a:t>Луи де Бройль</a:t>
            </a:r>
          </a:p>
        </p:txBody>
      </p:sp>
    </p:spTree>
    <p:extLst>
      <p:ext uri="{BB962C8B-B14F-4D97-AF65-F5344CB8AC3E}">
        <p14:creationId xmlns:p14="http://schemas.microsoft.com/office/powerpoint/2010/main" val="34502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1">
                <a:lumMod val="60000"/>
                <a:lumOff val="40000"/>
              </a:schemeClr>
            </a:gs>
            <a:gs pos="100000">
              <a:srgbClr val="E4CE4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40000">
                <a:schemeClr val="accent1">
                  <a:lumMod val="60000"/>
                  <a:lumOff val="40000"/>
                </a:schemeClr>
              </a:gs>
              <a:gs pos="85000">
                <a:schemeClr val="accent4">
                  <a:lumMod val="0"/>
                  <a:lumOff val="100000"/>
                </a:schemeClr>
              </a:gs>
              <a:gs pos="100000">
                <a:srgbClr val="E4CE48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Задание №2</a:t>
            </a:r>
            <a:endParaRPr lang="ru-RU" sz="2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888" y="2776601"/>
            <a:ext cx="10515600" cy="1819783"/>
          </a:xfrm>
          <a:gradFill>
            <a:gsLst>
              <a:gs pos="40000">
                <a:schemeClr val="accent1">
                  <a:lumMod val="60000"/>
                  <a:lumOff val="40000"/>
                </a:schemeClr>
              </a:gs>
              <a:gs pos="85000">
                <a:schemeClr val="accent4">
                  <a:lumMod val="0"/>
                  <a:lumOff val="100000"/>
                </a:schemeClr>
              </a:gs>
              <a:gs pos="100000">
                <a:srgbClr val="E4CE48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Представьте  </a:t>
            </a:r>
            <a:r>
              <a:rPr lang="ru-RU" dirty="0">
                <a:latin typeface="Arial Black" panose="020B0A04020102020204" pitchFamily="34" charset="0"/>
              </a:rPr>
              <a:t>в виде ряда ключевых слов понятие «кейс». </a:t>
            </a:r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Кейс</a:t>
            </a:r>
            <a:r>
              <a:rPr lang="ru-RU" dirty="0">
                <a:latin typeface="Arial Black" panose="020B0A04020102020204" pitchFamily="34" charset="0"/>
              </a:rPr>
              <a:t> — это...</a:t>
            </a:r>
          </a:p>
          <a:p>
            <a:endParaRPr lang="ru-RU" dirty="0"/>
          </a:p>
        </p:txBody>
      </p:sp>
      <p:pic>
        <p:nvPicPr>
          <p:cNvPr id="5" name="Picture 3" descr="C:\Users\админ\Desktop\images (16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83" y="3787359"/>
            <a:ext cx="1771760" cy="258229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4"/>
            </a:gs>
            <a:gs pos="37000">
              <a:srgbClr val="FFC000"/>
            </a:gs>
            <a:gs pos="60000">
              <a:schemeClr val="accent4">
                <a:lumMod val="45000"/>
                <a:lumOff val="55000"/>
              </a:schemeClr>
            </a:gs>
            <a:gs pos="89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8984" cy="65640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937" y="294092"/>
            <a:ext cx="4967194" cy="6227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кейс-метода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428" y="1123088"/>
            <a:ext cx="6096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Segoe UI" pitchFamily="34" charset="0"/>
                <a:cs typeface="Times New Roman" pitchFamily="18" charset="0"/>
              </a:rPr>
              <a:t>Это метод активного проблемно – ситуационного анализа, основанный на обучении путем решения конкретных задач-ситуаций (кейсов).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20112" y="2504128"/>
            <a:ext cx="6096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Суть его в том, что обучающимся предлагают осмыслить и найти решение для ситуации, имеющей отношения к реальным жизненным проблемам и описание которой отражает какую-либо практическую задачу. </a:t>
            </a: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807521" y="5974485"/>
            <a:ext cx="2731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4553" y="4492993"/>
            <a:ext cx="681082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Главное предназначение данной технологии – развивать способность разрабатывать проблемы и находить их решение, учиться работать с информацией.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6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4"/>
            </a:gs>
            <a:gs pos="15000">
              <a:srgbClr val="FFC000"/>
            </a:gs>
            <a:gs pos="42000">
              <a:schemeClr val="accent4">
                <a:lumMod val="45000"/>
                <a:lumOff val="55000"/>
              </a:schemeClr>
            </a:gs>
            <a:gs pos="54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87086"/>
            <a:ext cx="11570605" cy="67709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4527175" y="348734"/>
            <a:ext cx="619688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Отличительные особенности кейс–метода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7046" y="3748632"/>
            <a:ext cx="6939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6365" y="1471012"/>
            <a:ext cx="530485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описание реальной проблемной ситуации;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7542" y="2331629"/>
            <a:ext cx="660762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альтернативность решения проблемной ситуации; 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6620" y="3997242"/>
            <a:ext cx="737112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единая цель и коллективная работа по выработке решения;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3274" y="6142337"/>
            <a:ext cx="488794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эмоциональное напряжение учащихся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5118898"/>
            <a:ext cx="7565571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функционирование системы группового оценивания принимаемых решений;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96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4"/>
            </a:gs>
            <a:gs pos="55000">
              <a:srgbClr val="FFC000"/>
            </a:gs>
            <a:gs pos="60000">
              <a:schemeClr val="accent4">
                <a:lumMod val="45000"/>
                <a:lumOff val="55000"/>
              </a:schemeClr>
            </a:gs>
            <a:gs pos="89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3" y="315926"/>
            <a:ext cx="11887200" cy="65638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Прямоугольник 1"/>
          <p:cNvSpPr/>
          <p:nvPr/>
        </p:nvSpPr>
        <p:spPr>
          <a:xfrm>
            <a:off x="5496927" y="579667"/>
            <a:ext cx="510851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Классификации «кейсов».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7008" y="2390263"/>
            <a:ext cx="4351409" cy="16209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ts val="37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основной задачей которых выступает обучение;</a:t>
            </a:r>
          </a:p>
          <a:p>
            <a:pPr marL="342900" lvl="0" indent="-342900" algn="just">
              <a:spcBef>
                <a:spcPts val="37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4477" y="1699624"/>
            <a:ext cx="4090085" cy="1631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ts val="37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практические кейсы,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отражают абсолютно реальные жизненные ситуации; 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2481" y="4470089"/>
            <a:ext cx="5041261" cy="20005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ts val="37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научно-исследовательские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кейсы, ориентированные на осуществление исследовательской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213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" y="174171"/>
            <a:ext cx="11745685" cy="64999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4319" y="773873"/>
            <a:ext cx="997373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применения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 анализа конкретной ситуации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2757" y="2339214"/>
            <a:ext cx="10335986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</a:t>
            </a:r>
            <a:r>
              <a:rPr lang="ru-RU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</a:t>
            </a:r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отработка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 практического использования концептуальных схем и ознакомление учащихся со схемами анализа практических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ситуаций;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отработка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 группового анализа проблем и принятия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решений;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экспертиза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знаний, полученных учащимися в ходе теоретического курса (в конце программы обучения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342900" indent="-342900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- подготовка к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ЕГЭ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7086"/>
            <a:ext cx="1194162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31944" y="1826510"/>
            <a:ext cx="374936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 кейсу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903" y="3653234"/>
            <a:ext cx="10935729" cy="30654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соответствовать чётко поставленной цели создания;</a:t>
            </a:r>
            <a:endParaRPr lang="ru-RU" sz="20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иметь уровень трудности в соответствии с возможностями обучающихся;</a:t>
            </a:r>
            <a:endParaRPr lang="ru-RU" sz="20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актуальным на сегодняшний день;</a:t>
            </a:r>
            <a:endParaRPr lang="ru-RU" sz="20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ориентированным на коллективную выработку решений;</a:t>
            </a:r>
            <a:endParaRPr lang="ru-RU" sz="20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иметь несколько решений, чем провоцировать дискуссию.</a:t>
            </a:r>
            <a:endParaRPr lang="ru-RU" sz="20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" y="99278"/>
            <a:ext cx="1194162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8801" y="2182769"/>
            <a:ext cx="672812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Что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может содержать кейс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?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571" y="3665426"/>
            <a:ext cx="11437061" cy="2272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Arial Black" panose="020B0A04020102020204" pitchFamily="34" charset="0"/>
              </a:rPr>
              <a:t>Представляется в печатном виде или на электронных носителях (мультимедиа формат).</a:t>
            </a:r>
          </a:p>
          <a:p>
            <a:pPr algn="ctr"/>
            <a:r>
              <a:rPr lang="ru-RU" altLang="ru-RU" sz="2000" b="1" dirty="0">
                <a:latin typeface="Arial Black" panose="020B0A04020102020204" pitchFamily="34" charset="0"/>
              </a:rPr>
              <a:t>Может содержать:</a:t>
            </a:r>
          </a:p>
          <a:p>
            <a:r>
              <a:rPr lang="ru-RU" altLang="ru-RU" sz="2000" b="1" dirty="0">
                <a:solidFill>
                  <a:srgbClr val="800000"/>
                </a:solidFill>
                <a:latin typeface="Arial Black" panose="020B0A04020102020204" pitchFamily="34" charset="0"/>
              </a:rPr>
              <a:t>Текстовый материал</a:t>
            </a:r>
          </a:p>
          <a:p>
            <a:r>
              <a:rPr lang="ru-RU" altLang="ru-RU" sz="2000" b="1" dirty="0">
                <a:solidFill>
                  <a:srgbClr val="800000"/>
                </a:solidFill>
                <a:latin typeface="Arial Black" panose="020B0A04020102020204" pitchFamily="34" charset="0"/>
              </a:rPr>
              <a:t>Иллюстративный </a:t>
            </a:r>
            <a:r>
              <a:rPr lang="ru-RU" altLang="ru-RU" sz="20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материл:</a:t>
            </a:r>
          </a:p>
          <a:p>
            <a:r>
              <a:rPr lang="ru-RU" altLang="ru-RU" sz="2000" b="1" dirty="0" smtClean="0">
                <a:latin typeface="Arial Black" panose="020B0A04020102020204" pitchFamily="34" charset="0"/>
              </a:rPr>
              <a:t>графики, диаграммы, таблицы, фильмы, аудиозаписи.</a:t>
            </a:r>
          </a:p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ru-RU" sz="20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9" y="292672"/>
            <a:ext cx="11738919" cy="42649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" y="1086735"/>
            <a:ext cx="12049497" cy="57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5867" y="2188104"/>
            <a:ext cx="49264" cy="10364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6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3142" y="2188104"/>
            <a:ext cx="6729919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4400" b="1" dirty="0"/>
              <a:t>Кейс – метод  </a:t>
            </a:r>
            <a:r>
              <a:rPr lang="ru-RU" sz="4400" b="1" dirty="0" smtClean="0"/>
              <a:t>: </a:t>
            </a:r>
            <a:r>
              <a:rPr lang="ru-RU" sz="4400" b="1" dirty="0"/>
              <a:t>за и против</a:t>
            </a:r>
          </a:p>
        </p:txBody>
      </p:sp>
    </p:spTree>
    <p:extLst>
      <p:ext uri="{BB962C8B-B14F-4D97-AF65-F5344CB8AC3E}">
        <p14:creationId xmlns:p14="http://schemas.microsoft.com/office/powerpoint/2010/main" val="1357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554" y="2163033"/>
            <a:ext cx="4782064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Кейс-метод </a:t>
            </a: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активизировать различные факторы: </a:t>
            </a:r>
            <a:endParaRPr lang="ru-RU" sz="20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теоретические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знания по тому или иному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курсу</a:t>
            </a:r>
          </a:p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практический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обучаемых</a:t>
            </a:r>
          </a:p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способность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высказывать свои мысли, идеи,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</a:t>
            </a:r>
          </a:p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выслушать альтернативную точку зрения,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аргументировано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высказать свою. </a:t>
            </a:r>
          </a:p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3668" y="1430228"/>
            <a:ext cx="55068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indent="142875" algn="just">
              <a:spcBef>
                <a:spcPts val="375"/>
              </a:spcBef>
              <a:spcAft>
                <a:spcPts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кейс метода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343" y="3402856"/>
            <a:ext cx="541910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этого метода обучающие получают возможность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проявить и усовершенствовать аналитические и оценочные навыки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-научиться работать в команде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применять на практике теоретический    материал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7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44000">
              <a:schemeClr val="accent4">
                <a:lumMod val="0"/>
                <a:lumOff val="100000"/>
              </a:schemeClr>
            </a:gs>
            <a:gs pos="92000">
              <a:srgbClr val="E4CE4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112"/>
            <a:ext cx="11728704" cy="66263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984" y="735929"/>
            <a:ext cx="10515600" cy="1920110"/>
          </a:xfrm>
          <a:noFill/>
          <a:ln w="7620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Здравствуйте, те кто готов творчески работать!</a:t>
            </a:r>
            <a:r>
              <a:rPr lang="ru-RU" b="1" i="1" dirty="0">
                <a:latin typeface="Arial Black" panose="020B0A04020102020204" pitchFamily="34" charset="0"/>
              </a:rPr>
              <a:t/>
            </a:r>
            <a:br>
              <a:rPr lang="ru-RU" b="1" i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Здравствуйте те, кто любит мечтать!</a:t>
            </a:r>
            <a:r>
              <a:rPr lang="ru-RU" b="1" i="1" dirty="0">
                <a:latin typeface="Arial Black" panose="020B0A04020102020204" pitchFamily="34" charset="0"/>
              </a:rPr>
              <a:t/>
            </a:r>
            <a:br>
              <a:rPr lang="ru-RU" b="1" i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Здравствуйте те, кто мечтает полетать!</a:t>
            </a:r>
            <a:r>
              <a:rPr lang="ru-RU" b="1" i="1" dirty="0">
                <a:latin typeface="Arial Black" panose="020B0A04020102020204" pitchFamily="34" charset="0"/>
              </a:rPr>
              <a:t/>
            </a:r>
            <a:br>
              <a:rPr lang="ru-RU" b="1" i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Здравствуйте те, кто любит сладкое!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5008" y="3595741"/>
            <a:ext cx="6096000" cy="144655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ЕВРОПЕЙЦЫ – пожмите друг другу руки</a:t>
            </a:r>
          </a:p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ЯПОНЦЫ – покланяйтесь  друг  другу</a:t>
            </a:r>
          </a:p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АФРИКАНЦЫ – потритесь  носами</a:t>
            </a:r>
          </a:p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КАЗАХИ  –  обнимитесь,  хлопая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по  спине  друг  друга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43" y="3257856"/>
            <a:ext cx="2850261" cy="269675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946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7868"/>
            <a:ext cx="1194162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5370" y="3642249"/>
            <a:ext cx="7761516" cy="2554545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3200" b="1" dirty="0"/>
              <a:t>Минусами – время, которого у учителя может не быть на уроке или при прохождении программы в течение года, а также большая работа по подготовке кейса к уроку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4">
                <a:lumMod val="40000"/>
                <a:lumOff val="60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1" y="1212422"/>
            <a:ext cx="1866997" cy="15634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2971800" y="1142999"/>
            <a:ext cx="8556171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   Прием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«Верю не верю» 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Прочитайте раздаточный материал  «Кейс метод в учебном процессе»</a:t>
            </a: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Согласны ли вы с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утверждениями, предложенными в таблице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Обведите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«Да» или «Нет» для каждого вывода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654" y="4869713"/>
            <a:ext cx="8651914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№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     Прием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«Мудрые совы».  </a:t>
            </a:r>
            <a:r>
              <a:rPr lang="ru-RU" b="1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«Важные темы для обсуждения.»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Найдите в тексте раздаточного материала «Составление и использование заданий в формате PISA в образовательном процессе»  такие высказывания, которые заслуживают особого внимания, и достойны обсуждения в рамках общей дискуссии  подготовке к ЕНТ 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6429" y="3006844"/>
            <a:ext cx="11070771" cy="1597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kk-KZ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Группа№2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</a:rPr>
              <a:t>(Прием «РАФТ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»)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Прочитайте раздаточный материал. «</a:t>
            </a:r>
            <a:r>
              <a:rPr lang="ru-RU" b="1" dirty="0" smtClean="0">
                <a:solidFill>
                  <a:srgbClr val="800000"/>
                </a:solidFill>
              </a:rPr>
              <a:t>Практические рекомендации по разработке кейса»</a:t>
            </a:r>
            <a:endParaRPr lang="ru-RU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142875" algn="just">
              <a:lnSpc>
                <a:spcPct val="105000"/>
              </a:lnSpc>
              <a:spcBef>
                <a:spcPts val="375"/>
              </a:spcBef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Составьте описание и продемонстрируйте рассуждения случайных попутчиц поезда дальнего следования   (учителя, завуча, методиста районо…)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преимуществах,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применения,  практических рекомендаций по разработке кейса,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вариантами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работы с ним…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1" y="4931229"/>
            <a:ext cx="2424556" cy="153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07615" y="266191"/>
            <a:ext cx="11499971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8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 </a:t>
            </a:r>
            <a:r>
              <a:rPr lang="ru-RU" b="1" u="sng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  </a:t>
            </a:r>
            <a:r>
              <a:rPr lang="ru-RU" b="1" u="sng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u="sng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минут) </a:t>
            </a:r>
            <a:r>
              <a:rPr lang="ru-RU" u="sng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 метод в учебном процессе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b="1" spc="-25" dirty="0" smtClean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«Составление и использование заданий в формате PISA в образовательном процессе.» </a:t>
            </a:r>
            <a:endParaRPr lang="ru-RU" b="1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4">
                <a:lumMod val="40000"/>
                <a:lumOff val="60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7636" y="1558561"/>
            <a:ext cx="755884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u="sng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№4   (7 минут)  </a:t>
            </a:r>
            <a:endParaRPr lang="ru-RU" sz="2000" b="1" u="sng" dirty="0" smtClean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кейсами.    </a:t>
            </a:r>
          </a:p>
          <a:p>
            <a:pPr marL="228600" algn="just" fontAlgn="base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Ознакомитесь с содержанием образовательного  кейса  и с заданиями к нему. Определите уровень их сложности, согласно шкале естественнонаучной грамотности( PISA), Таксономии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Блума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используя приложение №2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Выполните в группе одно из заданий на анализ, синтез или оценку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передайте его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другие группы</a:t>
            </a:r>
            <a:r>
              <a:rPr lang="ru-RU" sz="2000" dirty="0" smtClean="0"/>
              <a:t>.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1270" y="5412951"/>
            <a:ext cx="740333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16" y="694944"/>
            <a:ext cx="2726817" cy="1655032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396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199072"/>
            <a:ext cx="10515600" cy="946976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800000"/>
                </a:solidFill>
                <a:latin typeface="Arial Black" panose="020B0A04020102020204" pitchFamily="34" charset="0"/>
              </a:rPr>
              <a:t>Таксономия  </a:t>
            </a:r>
            <a:r>
              <a:rPr lang="ru-RU" altLang="ru-RU" sz="2000" b="1" dirty="0" err="1">
                <a:solidFill>
                  <a:srgbClr val="800000"/>
                </a:solidFill>
                <a:latin typeface="Arial Black" panose="020B0A04020102020204" pitchFamily="34" charset="0"/>
              </a:rPr>
              <a:t>Блума</a:t>
            </a:r>
            <a:r>
              <a:rPr lang="ru-RU" altLang="ru-RU" sz="2000" b="1" dirty="0">
                <a:solidFill>
                  <a:srgbClr val="800000"/>
                </a:solidFill>
                <a:latin typeface="Arial Black" panose="020B0A04020102020204" pitchFamily="34" charset="0"/>
              </a:rPr>
              <a:t>  как методика оценки успешности обучения при развитии  функциональной грамотности.</a:t>
            </a:r>
            <a:endParaRPr lang="ru-RU" sz="20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1146048"/>
            <a:ext cx="11606784" cy="5542979"/>
          </a:xfrm>
        </p:spPr>
      </p:pic>
    </p:spTree>
    <p:extLst>
      <p:ext uri="{BB962C8B-B14F-4D97-AF65-F5344CB8AC3E}">
        <p14:creationId xmlns:p14="http://schemas.microsoft.com/office/powerpoint/2010/main" val="834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4">
                <a:lumMod val="40000"/>
                <a:lumOff val="60000"/>
                <a:alpha val="4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0557" y="2086767"/>
            <a:ext cx="7418614" cy="2954655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№5  (10 минут)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Разработайте 2-3 задания к кейсу на основе материала данного учебного элемента. согласно шкале естественнонаучной грамотности( PISA), Таксономии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Блума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 Используйте свой профессиональный и жизненный опыт, приложение №2 и №3.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60000"/>
                <a:lumOff val="40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3291" y="662008"/>
            <a:ext cx="7201395" cy="1325563"/>
          </a:xfrm>
          <a:solidFill>
            <a:schemeClr val="bg1"/>
          </a:solidFill>
          <a:ln w="76200">
            <a:solidFill>
              <a:srgbClr val="E4CE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 Black" pitchFamily="34" charset="0"/>
              </a:rPr>
              <a:t>«Метод углов»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Picture 2" descr="D:\Desktop\МОЙкоучинг групповая работа\картинки\94840835_large_2031587_celigiz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73" y="553590"/>
            <a:ext cx="3303083" cy="278701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3131126" y="3604736"/>
            <a:ext cx="7805097" cy="304698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экспертов</a:t>
            </a:r>
          </a:p>
          <a:p>
            <a:endParaRPr lang="kk-KZ" sz="2400" b="1" dirty="0" smtClean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1гр. </a:t>
            </a:r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использование КЕЙС МЕТОДА</a:t>
            </a:r>
          </a:p>
          <a:p>
            <a:endParaRPr lang="kk-KZ" sz="2400" b="1" dirty="0" smtClean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2гр.  </a:t>
            </a:r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против (веские аргументы)</a:t>
            </a:r>
          </a:p>
          <a:p>
            <a:endParaRPr lang="kk-KZ" sz="2400" b="1" dirty="0" smtClean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3гр.  </a:t>
            </a:r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слушает и по мере приведения аргументов выбирает соотвествующую позицию, выносит вердикт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4">
                <a:lumMod val="40000"/>
                <a:lumOff val="60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031" y="240865"/>
            <a:ext cx="11484864" cy="63094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                      Пять </a:t>
            </a:r>
            <a:r>
              <a:rPr lang="ru-RU" sz="2400" b="1" u="sng" dirty="0">
                <a:solidFill>
                  <a:srgbClr val="800000"/>
                </a:solidFill>
                <a:latin typeface="Arial Black" panose="020B0A04020102020204" pitchFamily="34" charset="0"/>
              </a:rPr>
              <a:t>правил </a:t>
            </a:r>
            <a:r>
              <a:rPr lang="ru-RU" sz="2400" b="1" u="sng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применения метода кейс </a:t>
            </a:r>
            <a:r>
              <a:rPr lang="ru-RU" sz="2400" b="1" u="sng" dirty="0" err="1" smtClean="0">
                <a:solidFill>
                  <a:srgbClr val="800000"/>
                </a:solidFill>
                <a:latin typeface="Arial Black" panose="020B0A04020102020204" pitchFamily="34" charset="0"/>
              </a:rPr>
              <a:t>стади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0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узнать, что такое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 ее в своей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практике          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этого делай выводы. Правило яблока: разве можно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узнать вкус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его не пробовал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тебя есть потребность . Правило яблока: если ты не хочешь есть, никакое яблоко не пойдет впрок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0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отдельного приема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 целостной теории непродуктивно. Правило яблока: если ты откусил яблоко и проглотил, не разжевав, или выплюнул, как ты узнаешь его вкус или насытишься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0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прием или стратегия МОГУТ не совпадать с индивидуальным стилем преподавателя, ищи свои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приемы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То, что хорошо получаемся у одною преподавателя, может совсем не получиться у другого. Мы разные. Правило яблока: яблоки бывают разные, надо многое попробовать, чтобы найти свой сорт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0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пятое: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помни, что преподавание требует меры, меры между репродукцией и творчеством. Освой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кейс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репродуктивном уровне, а затем твори. Правило яблока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не вырастил ни одной яблони, разве ты можешь быть Мичуриным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106753"/>
            <a:ext cx="1987296" cy="173975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3" descr="C:\Users\админ\Desktop\images (1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84" y="3852672"/>
            <a:ext cx="1609344" cy="25822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1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МОЙкоучинг групповая работа\картинки\03e4e0ac7b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92"/>
            <a:ext cx="12191999" cy="6147678"/>
          </a:xfrm>
          <a:prstGeom prst="rect">
            <a:avLst/>
          </a:prstGeom>
          <a:noFill/>
        </p:spPr>
      </p:pic>
      <p:pic>
        <p:nvPicPr>
          <p:cNvPr id="5" name="Picture 3" descr="C:\Users\Fora\Desktop\продвинутый уровень курсов\2 b_AutoCollage_7_Images.jpg"/>
          <p:cNvPicPr>
            <a:picLocks noChangeAspect="1" noChangeArrowheads="1"/>
          </p:cNvPicPr>
          <p:nvPr/>
        </p:nvPicPr>
        <p:blipFill rotWithShape="1">
          <a:blip r:embed="rId3" cstate="print"/>
          <a:srcRect t="50000"/>
          <a:stretch/>
        </p:blipFill>
        <p:spPr bwMode="auto">
          <a:xfrm>
            <a:off x="1920698" y="5140424"/>
            <a:ext cx="792088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44000">
              <a:schemeClr val="accent4">
                <a:lumMod val="0"/>
                <a:lumOff val="100000"/>
              </a:schemeClr>
            </a:gs>
            <a:gs pos="92000">
              <a:srgbClr val="E4CE4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4736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694063" y="2926281"/>
            <a:ext cx="10748201" cy="3490186"/>
          </a:xfrm>
          <a:prstGeom prst="rect">
            <a:avLst/>
          </a:prstGeom>
          <a:solidFill>
            <a:schemeClr val="bg1"/>
          </a:solidFill>
          <a:ln w="76200">
            <a:solidFill>
              <a:srgbClr val="E4CE4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понимают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внедрения новых методов и подходов обучения в процессе подготовке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государственной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итоговой аттестации школьников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знакомятся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формами и приемами организации учебной деятельности при подготовке 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ОГЭ,ЕГЭ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знакомятся с кейс методом: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рассматривают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включения заданий формата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подготовке к итоговой аттестации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по естественнонаучной грамотности.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5112" y="1170753"/>
            <a:ext cx="1481496" cy="584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04" y="134112"/>
            <a:ext cx="2801076" cy="24749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168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72076" y="3467116"/>
            <a:ext cx="6394007" cy="3313215"/>
          </a:xfrm>
          <a:prstGeom prst="rect">
            <a:avLst/>
          </a:prstGeom>
          <a:solidFill>
            <a:srgbClr val="E4CE4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53092" y="229456"/>
            <a:ext cx="6412991" cy="2964848"/>
          </a:xfrm>
          <a:prstGeom prst="triangle">
            <a:avLst>
              <a:gd name="adj" fmla="val 495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72765" y="1949364"/>
            <a:ext cx="4608576" cy="4511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4293" y="215920"/>
            <a:ext cx="7195289" cy="2994666"/>
          </a:xfrm>
          <a:prstGeom prst="rect">
            <a:avLst/>
          </a:prstGeom>
          <a:ln w="57150">
            <a:solidFill>
              <a:srgbClr val="E4CE48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людей-треугольников свойственно стремление к лидерству. Это часто сильные личности, которые имеют в жизни одну-единственную четкую цель и идут к ней, во что бы-то ни стало. Треугольники очень честолюбивы и прагматичны, практически всегда это карьеристы, которые знают, каким образом подать себя начальнику в лучшем свете. Треугольники всегда стремятся занимать только руководящие посты, для них характерен дух соперничества со всеми и по любому вопросу.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5161" y="2180518"/>
            <a:ext cx="4315968" cy="4047262"/>
          </a:xfrm>
          <a:prstGeom prst="rect">
            <a:avLst/>
          </a:prstGeom>
          <a:ln w="57150">
            <a:solidFill>
              <a:srgbClr val="E4CE48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качества людей-кругов –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доброта, отзывчивость, способность сопереживать ближнему. Счастливы круги могут быть лишь в том случае, если у их знакомых и близких все хорошо. Если у кого-то что-то не ладиться, то человек-круг несчастен, ибо чувствует чужую боль даже острее, чем свою собственную. Круги никогда не идут на конфликты. Если их мнение не принимают, они тут же отступают от него и соглашаются на все условия оппонента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757" y="3437796"/>
            <a:ext cx="6390996" cy="3313215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прямоугольника характерен для людей, которые в настоящий момент времени находятся в поиске и хотели бы круто изменить свою жизнь. В настоящий момент времени прямоугольники очень любопытны и стремятся получить как можно больше новых знаний. Люди редко пребывают «в форме прямоугольников» длительное время: как правило, они принимают решение о том, в какую строну менять свою жизнь, и «становятся» другой геометрической фигурой.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0003" y="693946"/>
            <a:ext cx="2597186" cy="388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Графический тест</a:t>
            </a:r>
            <a:endParaRPr lang="ru-RU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207008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37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24" y="4998720"/>
            <a:ext cx="2353056" cy="170687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107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" y="-97536"/>
            <a:ext cx="12132292" cy="671255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6738" y="1587457"/>
            <a:ext cx="9241819" cy="4387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60595" y="424396"/>
            <a:ext cx="647484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8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Самопрезентация</a:t>
            </a:r>
            <a:r>
              <a:rPr lang="ru-RU" b="1" dirty="0" smtClean="0">
                <a:solidFill>
                  <a:srgbClr val="8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   </a:t>
            </a:r>
            <a:r>
              <a:rPr lang="ru-RU" b="1" dirty="0">
                <a:solidFill>
                  <a:srgbClr val="8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«Здравствуйте, а это –Я...». </a:t>
            </a:r>
            <a:endParaRPr lang="ru-RU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D7E2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 Назовите свое имя и 2,3 прилагательных наиболее вас характеризующих 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78" y="418197"/>
            <a:ext cx="3291428" cy="24685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8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5" y="-441840"/>
            <a:ext cx="12313185" cy="7299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257" y="0"/>
            <a:ext cx="4731327" cy="1325563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Метод «Снежный ком»</a:t>
            </a:r>
            <a:endParaRPr lang="ru-RU" sz="2400" dirty="0"/>
          </a:p>
        </p:txBody>
      </p:sp>
      <p:pic>
        <p:nvPicPr>
          <p:cNvPr id="4" name="Picture 5" descr="snowba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55" y="47606"/>
            <a:ext cx="2298520" cy="24295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771" y="1262339"/>
            <a:ext cx="7748728" cy="2215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« Какова основная проблемы при подготовке к </a:t>
            </a:r>
            <a:r>
              <a:rPr lang="ru-RU" sz="2000" b="1" dirty="0" smtClean="0">
                <a:solidFill>
                  <a:srgbClr val="002060"/>
                </a:solidFill>
              </a:rPr>
              <a:t>ЕГЭ?»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/>
              <a:t>Мысленно </a:t>
            </a:r>
            <a:r>
              <a:rPr lang="ru-RU" sz="2000" b="1" dirty="0"/>
              <a:t>ответьте на данный вопрос, обсудите ответ совместно с партнерами, объедините два ответа в один.  А теперь обсудите ответы в группе, синтезируйте все ответы в один.   Выберите одну проблему и предложите путь ее решения, зафиксируйте ответ  на </a:t>
            </a:r>
            <a:r>
              <a:rPr lang="ru-RU" sz="2000" b="1" dirty="0" smtClean="0"/>
              <a:t>бумаге. </a:t>
            </a:r>
            <a:endParaRPr lang="ru-RU" sz="2000" b="1" dirty="0"/>
          </a:p>
          <a:p>
            <a:r>
              <a:rPr lang="ru-RU" b="1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4584" y="4003679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C0000"/>
                </a:solidFill>
                <a:latin typeface="Arial Black" panose="020B0A04020102020204" pitchFamily="34" charset="0"/>
              </a:rPr>
              <a:t>Прием «Карусель»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0973" y="5053358"/>
            <a:ext cx="6096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 sz="2000" b="1" dirty="0"/>
              <a:t>Передайте  по кругу </a:t>
            </a:r>
            <a:r>
              <a:rPr lang="ru-RU" sz="2000" b="1" dirty="0" smtClean="0"/>
              <a:t>изложенную </a:t>
            </a:r>
            <a:r>
              <a:rPr lang="ru-RU" sz="2000" b="1" dirty="0"/>
              <a:t>проблему в другие группы для нахождения  иных путей решения. 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7" name="Содержимо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75" y="4342233"/>
            <a:ext cx="2381250" cy="1790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Прямоугольник 9"/>
          <p:cNvSpPr/>
          <p:nvPr/>
        </p:nvSpPr>
        <p:spPr>
          <a:xfrm>
            <a:off x="5180805" y="76222"/>
            <a:ext cx="25811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(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минут)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Mcy;&amp;ocy;&amp;dcy;&amp;iecy;&amp;lcy;&amp;softcy; &amp;vcy;&amp;ycy;&amp;pcy;&amp;ucy;&amp;scy;&amp;kcy;&amp;ncy;&amp;icy;&amp;k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66253"/>
            <a:ext cx="4134218" cy="489560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1143" y="332589"/>
            <a:ext cx="6209243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Arial Black" pitchFamily="34" charset="0"/>
              </a:rPr>
              <a:t>Что делать нам, учителям?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440" y="1104811"/>
            <a:ext cx="284161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Научить учиться !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2871" y="1892575"/>
            <a:ext cx="6906986" cy="1224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Усилить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 аспект подготовки школьников можно за счет  развития функциональной грамотности </a:t>
            </a:r>
            <a:r>
              <a:rPr lang="ru-RU" sz="2400" dirty="0">
                <a:solidFill>
                  <a:srgbClr val="4472C4">
                    <a:lumMod val="50000"/>
                  </a:srgbClr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4472C4">
                  <a:lumMod val="50000"/>
                </a:srgbClr>
              </a:solidFill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5835" y="4219510"/>
            <a:ext cx="6659911" cy="4238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390" y="5270591"/>
            <a:ext cx="11317184" cy="1083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инструментов формирования функциональной грамотности является «</a:t>
            </a:r>
            <a:r>
              <a:rPr lang="ru-RU" sz="2800" b="1" dirty="0" smtClean="0">
                <a:solidFill>
                  <a:srgbClr val="4472C4">
                    <a:lumMod val="50000"/>
                  </a:srgbClr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Кейс- </a:t>
            </a:r>
            <a:r>
              <a:rPr lang="ru-RU" sz="2800" b="1" dirty="0" err="1">
                <a:solidFill>
                  <a:srgbClr val="4472C4">
                    <a:lumMod val="50000"/>
                  </a:srgbClr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</a:t>
            </a:r>
            <a:r>
              <a:rPr lang="ru-RU" b="1" dirty="0">
                <a:solidFill>
                  <a:prstClr val="white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prstClr val="white"/>
              </a:solidFill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4"/>
            </a:gs>
            <a:gs pos="37000">
              <a:srgbClr val="FFC000"/>
            </a:gs>
            <a:gs pos="60000">
              <a:schemeClr val="accent4">
                <a:lumMod val="45000"/>
                <a:lumOff val="55000"/>
              </a:schemeClr>
            </a:gs>
            <a:gs pos="89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8984" cy="65640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2229" y="343078"/>
            <a:ext cx="8442183" cy="941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49580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традиционное образование готовит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srgbClr val="CE6B08"/>
                </a:solidFill>
              </a:rPr>
              <a:t>знающего человека, </a:t>
            </a:r>
          </a:p>
          <a:p>
            <a:pPr marL="449580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умеющего найти выход из ситуации </a:t>
            </a:r>
            <a:r>
              <a:rPr lang="ru-RU" sz="2400" b="1" dirty="0" smtClean="0">
                <a:solidFill>
                  <a:srgbClr val="CE6B08"/>
                </a:solidFill>
              </a:rPr>
              <a:t>на основе прошлого;</a:t>
            </a:r>
            <a:endParaRPr lang="ru-RU" sz="24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9957" y="3651046"/>
            <a:ext cx="9519557" cy="1366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-кейс-метод (или обучение на конкретном примере) готовит </a:t>
            </a:r>
            <a:r>
              <a:rPr lang="ru-RU" sz="2400" b="1" dirty="0" smtClean="0">
                <a:solidFill>
                  <a:srgbClr val="CE6B08"/>
                </a:solidFill>
                <a:latin typeface="Times New Roman" pitchFamily="18" charset="0"/>
                <a:cs typeface="Times New Roman" pitchFamily="18" charset="0"/>
              </a:rPr>
              <a:t>мудрого человека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умеющего </a:t>
            </a:r>
            <a:r>
              <a:rPr lang="ru-RU" sz="2400" b="1" dirty="0" smtClean="0">
                <a:solidFill>
                  <a:srgbClr val="CE6B08"/>
                </a:solidFill>
                <a:latin typeface="Times New Roman" pitchFamily="18" charset="0"/>
                <a:cs typeface="Times New Roman" pitchFamily="18" charset="0"/>
              </a:rPr>
              <a:t>предвидеть будущее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вести себя так, чтобы это будущее работало на него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0157" y="1610511"/>
            <a:ext cx="8866415" cy="1415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142875" algn="just">
              <a:spcBef>
                <a:spcPts val="375"/>
              </a:spcBef>
            </a:pPr>
            <a:r>
              <a:rPr lang="ru-RU" sz="1100" dirty="0" smtClean="0">
                <a:solidFill>
                  <a:srgbClr val="CE6B08"/>
                </a:solidFill>
              </a:rPr>
              <a:t/>
            </a:r>
            <a:br>
              <a:rPr lang="ru-RU" sz="1100" dirty="0" smtClean="0">
                <a:solidFill>
                  <a:srgbClr val="CE6B08"/>
                </a:solidFill>
              </a:rPr>
            </a:br>
            <a:r>
              <a:rPr lang="ru-RU" sz="1600" dirty="0" smtClean="0">
                <a:solidFill>
                  <a:srgbClr val="CE6B08"/>
                </a:solidFill>
              </a:rPr>
              <a:t/>
            </a:r>
            <a:br>
              <a:rPr lang="ru-RU" sz="1600" dirty="0" smtClean="0">
                <a:solidFill>
                  <a:srgbClr val="CE6B08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интерактивное обучение готовит </a:t>
            </a:r>
            <a:r>
              <a:rPr lang="ru-RU" sz="2400" b="1" dirty="0" smtClean="0">
                <a:solidFill>
                  <a:srgbClr val="CE6B08"/>
                </a:solidFill>
                <a:latin typeface="Times New Roman" pitchFamily="18" charset="0"/>
                <a:cs typeface="Times New Roman" pitchFamily="18" charset="0"/>
              </a:rPr>
              <a:t>знающего и опытного человека,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знает, как </a:t>
            </a:r>
            <a:r>
              <a:rPr lang="ru-RU" sz="2400" b="1" dirty="0" smtClean="0">
                <a:solidFill>
                  <a:srgbClr val="CE6B08"/>
                </a:solidFill>
                <a:latin typeface="Times New Roman" pitchFamily="18" charset="0"/>
                <a:cs typeface="Times New Roman" pitchFamily="18" charset="0"/>
              </a:rPr>
              <a:t>справиться с наст</a:t>
            </a:r>
            <a:r>
              <a:rPr lang="ru-RU" sz="2400" b="1" dirty="0" smtClean="0">
                <a:solidFill>
                  <a:srgbClr val="CE6B08"/>
                </a:solidFill>
              </a:rPr>
              <a:t>оящим</a:t>
            </a:r>
            <a:r>
              <a:rPr lang="ru-RU" sz="1100" dirty="0" smtClean="0">
                <a:solidFill>
                  <a:srgbClr val="CE6B08"/>
                </a:solidFill>
              </a:rPr>
              <a:t>; </a:t>
            </a:r>
            <a:br>
              <a:rPr lang="ru-RU" sz="1100" dirty="0" smtClean="0">
                <a:solidFill>
                  <a:srgbClr val="CE6B08"/>
                </a:solidFill>
              </a:rPr>
            </a:b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12191998" y="6449785"/>
            <a:ext cx="457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7371" y="5274130"/>
            <a:ext cx="4317656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E6B08"/>
                </a:solidFill>
              </a:rPr>
              <a:t/>
            </a:r>
            <a:br>
              <a:rPr lang="ru-RU" dirty="0" smtClean="0">
                <a:solidFill>
                  <a:srgbClr val="CE6B08"/>
                </a:solidFill>
              </a:rPr>
            </a:br>
            <a:r>
              <a:rPr lang="ru-RU" sz="2000" b="1" dirty="0" smtClean="0">
                <a:solidFill>
                  <a:srgbClr val="CE6B0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В.Н. Птицын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903515" y="25783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CE6B08"/>
                </a:solidFill>
              </a:rPr>
              <a:t>;</a:t>
            </a:r>
            <a:r>
              <a:rPr lang="ru-RU" dirty="0" smtClean="0">
                <a:solidFill>
                  <a:srgbClr val="CE6B08"/>
                </a:solidFill>
              </a:rPr>
              <a:t/>
            </a:r>
            <a:br>
              <a:rPr lang="ru-RU" dirty="0" smtClean="0">
                <a:solidFill>
                  <a:srgbClr val="CE6B08"/>
                </a:solidFill>
              </a:rPr>
            </a:br>
            <a:r>
              <a:rPr lang="ru-RU" dirty="0" smtClean="0">
                <a:solidFill>
                  <a:srgbClr val="CE6B08"/>
                </a:solidFill>
              </a:rPr>
              <a:t/>
            </a:r>
            <a:br>
              <a:rPr lang="ru-RU" dirty="0" smtClean="0">
                <a:solidFill>
                  <a:srgbClr val="CE6B08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CE6B08"/>
                </a:solidFill>
              </a:rPr>
              <a:t/>
            </a:r>
            <a:br>
              <a:rPr lang="ru-RU" dirty="0" smtClean="0">
                <a:solidFill>
                  <a:srgbClr val="CE6B08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1163</Words>
  <Application>Microsoft Office PowerPoint</Application>
  <PresentationFormat>Широкоэкранный</PresentationFormat>
  <Paragraphs>126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Aharoni</vt:lpstr>
      <vt:lpstr>Arial</vt:lpstr>
      <vt:lpstr>Arial Black</vt:lpstr>
      <vt:lpstr>Arial Narrow</vt:lpstr>
      <vt:lpstr>Calibri</vt:lpstr>
      <vt:lpstr>Calibri Light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«Снежный ком»</vt:lpstr>
      <vt:lpstr>Презентация PowerPoint</vt:lpstr>
      <vt:lpstr>Презентация PowerPoint</vt:lpstr>
      <vt:lpstr>Задание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Таксономия  Блума  как методика оценки успешности обучения при развитии  функциональной грамотности.</vt:lpstr>
      <vt:lpstr>Презентация PowerPoint</vt:lpstr>
      <vt:lpstr>«Метод углов»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Acer</cp:lastModifiedBy>
  <cp:revision>149</cp:revision>
  <dcterms:created xsi:type="dcterms:W3CDTF">2015-08-11T05:37:17Z</dcterms:created>
  <dcterms:modified xsi:type="dcterms:W3CDTF">2021-03-25T12:32:17Z</dcterms:modified>
</cp:coreProperties>
</file>