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9" r:id="rId3"/>
    <p:sldId id="258" r:id="rId4"/>
    <p:sldId id="260" r:id="rId5"/>
    <p:sldId id="261" r:id="rId6"/>
    <p:sldId id="262" r:id="rId7"/>
    <p:sldId id="263" r:id="rId8"/>
    <p:sldId id="264" r:id="rId9"/>
    <p:sldId id="265" r:id="rId10"/>
    <p:sldId id="267" r:id="rId11"/>
    <p:sldId id="266" r:id="rId12"/>
    <p:sldId id="268" r:id="rId13"/>
    <p:sldId id="269" r:id="rId14"/>
    <p:sldId id="270" r:id="rId15"/>
    <p:sldId id="273"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9" r:id="rId32"/>
    <p:sldId id="287" r:id="rId33"/>
    <p:sldId id="288" r:id="rId34"/>
    <p:sldId id="290" r:id="rId35"/>
    <p:sldId id="291" r:id="rId36"/>
    <p:sldId id="292" r:id="rId37"/>
    <p:sldId id="293" r:id="rId38"/>
    <p:sldId id="294" r:id="rId39"/>
    <p:sldId id="296"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28" autoAdjust="0"/>
  </p:normalViewPr>
  <p:slideViewPr>
    <p:cSldViewPr>
      <p:cViewPr>
        <p:scale>
          <a:sx n="80" d="100"/>
          <a:sy n="80" d="100"/>
        </p:scale>
        <p:origin x="-1080" y="72"/>
      </p:cViewPr>
      <p:guideLst>
        <p:guide orient="horz" pos="2160"/>
        <p:guide pos="2880"/>
      </p:guideLst>
    </p:cSldViewPr>
  </p:slideViewPr>
  <p:outlineViewPr>
    <p:cViewPr>
      <p:scale>
        <a:sx n="33" d="100"/>
        <a:sy n="33" d="100"/>
      </p:scale>
      <p:origin x="0" y="22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3413A-B044-4B1F-8DE2-6A17F3D39917}" type="datetimeFigureOut">
              <a:rPr lang="ru-RU" smtClean="0"/>
              <a:t>08.12.2020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F459D-6906-4513-AA89-CC1626E99B28}" type="slidenum">
              <a:rPr lang="ru-RU" smtClean="0"/>
              <a:t>‹#›</a:t>
            </a:fld>
            <a:endParaRPr lang="ru-RU"/>
          </a:p>
        </p:txBody>
      </p:sp>
    </p:spTree>
    <p:extLst>
      <p:ext uri="{BB962C8B-B14F-4D97-AF65-F5344CB8AC3E}">
        <p14:creationId xmlns:p14="http://schemas.microsoft.com/office/powerpoint/2010/main" val="329370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12/8/2020 4:20 AM</a:t>
            </a:fld>
            <a:endParaRPr lang="en-US">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a:solidFill>
                  <a:srgbClr val="000000"/>
                </a:solidFill>
              </a:rPr>
              <a:t>© Корпорация Майкрософт (Microsoft Corporation), 2007. Все права защищены. Microsoft, Windows, Windows Vista и другие названия продуктов являются или могут являться зарегистрированными товарными знаками и/или товарными знаками в США и/или других странах.</a:t>
            </a:r>
          </a:p>
          <a:p>
            <a:r>
              <a:rPr lang="en-US" sz="500">
                <a:solidFill>
                  <a:srgbClr val="000000"/>
                </a:solidFill>
              </a:rPr>
              <a:t>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  Поскольку корпорация Майкрософт вынуждена учитывать меняющиеся рыночные условия, она не гарантирует точность информации, указанной после составления этой презентации, а также не берет на себя подобной обязанности.  </a:t>
            </a:r>
            <a:br>
              <a:rPr lang="en-US" sz="500">
                <a:solidFill>
                  <a:srgbClr val="000000"/>
                </a:solidFill>
              </a:rPr>
            </a:br>
            <a:r>
              <a:rPr lang="en-US" sz="500">
                <a:solidFill>
                  <a:srgbClr val="000000"/>
                </a:solidFill>
              </a:rPr>
              <a:t>КОРПОРАЦИЯ МАЙКРОСОФТ НЕ ДАЕТ НИКАКИХ ЯВНЫХ, ПОДРАЗУМЕВАЕМЫХ ИЛИ ЗАКРЕПЛЕННЫХ ЗАКОНОДАТЕЛЬСТВОМ ГАРАНТИЙ В ОТНОШЕНИИ СВЕДЕНИЙ ИЗ ЭТОЙ ПРЕЗЕНТАЦИИ.</a:t>
            </a:r>
          </a:p>
          <a:p>
            <a:endParaRPr lang="en-US" sz="500" dirty="0" smtClean="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solidFill>
                  <a:prstClr val="black">
                    <a:lumMod val="65000"/>
                    <a:lumOff val="35000"/>
                  </a:prstClr>
                </a:solidFill>
              </a:rPr>
              <a:pPr/>
              <a:t>12/8/2020</a:t>
            </a:fld>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BA9B540C-44DA-4F69-89C9-7C84606640D3}"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en-US" smtClean="0">
                <a:solidFill>
                  <a:prstClr val="black">
                    <a:lumMod val="65000"/>
                    <a:lumOff val="35000"/>
                  </a:prstClr>
                </a:solidFill>
              </a:rPr>
              <a:t>Footer Text</a:t>
            </a:r>
            <a:endParaRPr lang="en-US" dirty="0">
              <a:solidFill>
                <a:prstClr val="black">
                  <a:lumMod val="65000"/>
                  <a:lumOff val="35000"/>
                </a:prstClr>
              </a:solidFill>
            </a:endParaRPr>
          </a:p>
        </p:txBody>
      </p:sp>
    </p:spTree>
    <p:extLst>
      <p:ext uri="{BB962C8B-B14F-4D97-AF65-F5344CB8AC3E}">
        <p14:creationId xmlns:p14="http://schemas.microsoft.com/office/powerpoint/2010/main" val="349976075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6065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1474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0207643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CAEA93-55E7-4DA9-90C2-089A26EEFEC4}"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557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68745686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F7EAEB24-CE78-465C-A726-91D0868FA48F}"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404598353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0161260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3732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8BBB94-68E6-4675-A946-F1C5994EDBD7}"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394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3B8377-21E3-4835-B75D-4E2847E2750F}" type="datetime1">
              <a:rPr lang="en-US" smtClean="0">
                <a:solidFill>
                  <a:prstClr val="black">
                    <a:lumMod val="65000"/>
                    <a:lumOff val="35000"/>
                  </a:prstClr>
                </a:solidFill>
              </a:rPr>
              <a:pPr/>
              <a:t>12/8/2020</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smtClean="0">
                <a:solidFill>
                  <a:prstClr val="black">
                    <a:lumMod val="65000"/>
                    <a:lumOff val="35000"/>
                  </a:prstClr>
                </a:solidFill>
              </a:rPr>
              <a:t>Footer Text</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A9B540C-44DA-4F69-89C9-7C84606640D3}"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7613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solidFill>
                  <a:prstClr val="black">
                    <a:lumMod val="65000"/>
                    <a:lumOff val="35000"/>
                  </a:prstClr>
                </a:solidFill>
              </a:rPr>
              <a:pPr/>
              <a:t>12/8/2020</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3028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4941168"/>
          </a:xfrm>
        </p:spPr>
        <p:txBody>
          <a:bodyPr/>
          <a:lstStyle/>
          <a:p>
            <a:pPr>
              <a:spcBef>
                <a:spcPts val="0"/>
              </a:spcBef>
            </a:pPr>
            <a:r>
              <a:rPr lang="ru-RU" sz="6000" dirty="0" smtClean="0">
                <a:effectLst>
                  <a:outerShdw blurRad="50800" dist="38100" dir="2700000" algn="tl">
                    <a:prstClr val="black">
                      <a:alpha val="40000"/>
                    </a:prstClr>
                  </a:outerShdw>
                </a:effectLst>
                <a:cs typeface="Arial"/>
              </a:rPr>
              <a:t>Электрические  </a:t>
            </a:r>
            <a:br>
              <a:rPr lang="ru-RU" sz="6000" dirty="0" smtClean="0">
                <a:effectLst>
                  <a:outerShdw blurRad="50800" dist="38100" dir="2700000" algn="tl">
                    <a:prstClr val="black">
                      <a:alpha val="40000"/>
                    </a:prstClr>
                  </a:outerShdw>
                </a:effectLst>
                <a:cs typeface="Arial"/>
              </a:rPr>
            </a:br>
            <a:r>
              <a:rPr lang="ru-RU" sz="6000" dirty="0" smtClean="0">
                <a:effectLst>
                  <a:outerShdw blurRad="50800" dist="38100" dir="2700000" algn="tl">
                    <a:prstClr val="black">
                      <a:alpha val="40000"/>
                    </a:prstClr>
                  </a:outerShdw>
                </a:effectLst>
                <a:cs typeface="Arial"/>
              </a:rPr>
              <a:t>провода </a:t>
            </a:r>
            <a:r>
              <a:rPr lang="ru-RU" sz="6000" dirty="0">
                <a:effectLst>
                  <a:outerShdw blurRad="50800" dist="38100" dir="2700000" algn="tl">
                    <a:prstClr val="black">
                      <a:alpha val="40000"/>
                    </a:prstClr>
                  </a:outerShdw>
                </a:effectLst>
                <a:cs typeface="Arial"/>
              </a:rPr>
              <a:t>и виды их </a:t>
            </a:r>
            <a:r>
              <a:rPr lang="ru-RU" sz="6000" dirty="0" smtClean="0">
                <a:effectLst>
                  <a:outerShdw blurRad="50800" dist="38100" dir="2700000" algn="tl">
                    <a:prstClr val="black">
                      <a:alpha val="40000"/>
                    </a:prstClr>
                  </a:outerShdw>
                </a:effectLst>
                <a:cs typeface="Arial"/>
              </a:rPr>
              <a:t>соединения. </a:t>
            </a:r>
            <a:br>
              <a:rPr lang="ru-RU" sz="6000" dirty="0" smtClean="0">
                <a:effectLst>
                  <a:outerShdw blurRad="50800" dist="38100" dir="2700000" algn="tl">
                    <a:prstClr val="black">
                      <a:alpha val="40000"/>
                    </a:prstClr>
                  </a:outerShdw>
                </a:effectLst>
                <a:cs typeface="Arial"/>
              </a:rPr>
            </a:br>
            <a:r>
              <a:rPr lang="ru-RU" sz="6000" dirty="0" smtClean="0">
                <a:effectLst>
                  <a:outerShdw blurRad="50800" dist="38100" dir="2700000" algn="tl">
                    <a:prstClr val="black">
                      <a:alpha val="40000"/>
                    </a:prstClr>
                  </a:outerShdw>
                </a:effectLst>
                <a:cs typeface="Arial"/>
              </a:rPr>
              <a:t>Монтаж </a:t>
            </a:r>
            <a:br>
              <a:rPr lang="ru-RU" sz="6000" dirty="0" smtClean="0">
                <a:effectLst>
                  <a:outerShdw blurRad="50800" dist="38100" dir="2700000" algn="tl">
                    <a:prstClr val="black">
                      <a:alpha val="40000"/>
                    </a:prstClr>
                  </a:outerShdw>
                </a:effectLst>
                <a:cs typeface="Arial"/>
              </a:rPr>
            </a:br>
            <a:r>
              <a:rPr lang="ru-RU" sz="6000" dirty="0" smtClean="0">
                <a:effectLst>
                  <a:outerShdw blurRad="50800" dist="38100" dir="2700000" algn="tl">
                    <a:prstClr val="black">
                      <a:alpha val="40000"/>
                    </a:prstClr>
                  </a:outerShdw>
                </a:effectLst>
                <a:cs typeface="Arial"/>
              </a:rPr>
              <a:t>электрической </a:t>
            </a:r>
            <a:r>
              <a:rPr lang="ru-RU" sz="6000" dirty="0">
                <a:effectLst>
                  <a:outerShdw blurRad="50800" dist="38100" dir="2700000" algn="tl">
                    <a:prstClr val="black">
                      <a:alpha val="40000"/>
                    </a:prstClr>
                  </a:outerShdw>
                </a:effectLst>
                <a:cs typeface="Arial"/>
              </a:rPr>
              <a:t>цепи.</a:t>
            </a:r>
          </a:p>
        </p:txBody>
      </p:sp>
      <p:sp>
        <p:nvSpPr>
          <p:cNvPr id="3" name="Подзаголовок 2"/>
          <p:cNvSpPr>
            <a:spLocks noGrp="1"/>
          </p:cNvSpPr>
          <p:nvPr>
            <p:ph type="subTitle" idx="1"/>
          </p:nvPr>
        </p:nvSpPr>
        <p:spPr>
          <a:xfrm>
            <a:off x="755576" y="6117804"/>
            <a:ext cx="7681913" cy="740196"/>
          </a:xfrm>
        </p:spPr>
        <p:txBody>
          <a:bodyPr>
            <a:normAutofit/>
          </a:bodyPr>
          <a:lstStyle/>
          <a:p>
            <a:pPr algn="ctr"/>
            <a:endParaRPr lang="ru-RU" sz="2400" dirty="0">
              <a:solidFill>
                <a:srgbClr val="000000"/>
              </a:solidFill>
            </a:endParaRPr>
          </a:p>
        </p:txBody>
      </p:sp>
    </p:spTree>
    <p:extLst>
      <p:ext uri="{BB962C8B-B14F-4D97-AF65-F5344CB8AC3E}">
        <p14:creationId xmlns:p14="http://schemas.microsoft.com/office/powerpoint/2010/main" val="36032009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38" y="17008"/>
            <a:ext cx="9123962" cy="4154984"/>
          </a:xfrm>
          <a:prstGeom prst="rect">
            <a:avLst/>
          </a:prstGeom>
        </p:spPr>
        <p:txBody>
          <a:bodyPr wrap="square">
            <a:spAutoFit/>
          </a:bodyPr>
          <a:lstStyle/>
          <a:p>
            <a:r>
              <a:rPr lang="ru-RU" sz="2400" dirty="0" smtClean="0"/>
              <a:t>     </a:t>
            </a:r>
            <a:r>
              <a:rPr lang="ru-RU" sz="2400" dirty="0" smtClean="0">
                <a:solidFill>
                  <a:srgbClr val="FF0000"/>
                </a:solidFill>
              </a:rPr>
              <a:t>Для бытовых нужд </a:t>
            </a:r>
            <a:r>
              <a:rPr lang="ru-RU" sz="2400" dirty="0" smtClean="0"/>
              <a:t>выпускают шнуры с двумя или тремя медными жилами в </a:t>
            </a:r>
            <a:r>
              <a:rPr lang="ru-RU" sz="2400" dirty="0" err="1" smtClean="0"/>
              <a:t>полихлоридной</a:t>
            </a:r>
            <a:r>
              <a:rPr lang="ru-RU" sz="2400" dirty="0" smtClean="0"/>
              <a:t> изоляции.</a:t>
            </a:r>
          </a:p>
          <a:p>
            <a:r>
              <a:rPr lang="ru-RU" sz="2400" dirty="0" smtClean="0"/>
              <a:t>     Шнур марки ШБПВ используют для присоединения к электрической сети светильников, радиоаппаратуры, холодильников и других электроприборов, не потребляющих электроэнергию большой мощности.</a:t>
            </a:r>
          </a:p>
          <a:p>
            <a:r>
              <a:rPr lang="ru-RU" sz="2400" dirty="0" smtClean="0"/>
              <a:t>     В электронагревательных приборах используют шнуры марки ШБРО, ШБВВП с прочной оболочкой из резины или полихлорвинила. Шнуры для утюгов имеют тканевую оплётку, которая предотвращает оплавление изоляции проводов при соприкосновении с нагретой частью (ШР).</a:t>
            </a:r>
            <a:endParaRPr lang="ru-RU"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1" y="4171992"/>
            <a:ext cx="5192115"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52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ctr"/>
            <a:r>
              <a:rPr lang="ru-RU" sz="2400" dirty="0" smtClean="0">
                <a:solidFill>
                  <a:srgbClr val="00B0F0"/>
                </a:solidFill>
              </a:rPr>
              <a:t>По назначению провода разделяют на</a:t>
            </a:r>
            <a:r>
              <a:rPr lang="ru-RU" sz="2400" dirty="0" smtClean="0"/>
              <a:t> </a:t>
            </a:r>
            <a:r>
              <a:rPr lang="ru-RU" sz="2400" dirty="0" smtClean="0">
                <a:solidFill>
                  <a:srgbClr val="FF0000"/>
                </a:solidFill>
              </a:rPr>
              <a:t>установочные, монтажные и обмоточные</a:t>
            </a:r>
            <a:r>
              <a:rPr lang="ru-RU" sz="2400" dirty="0" smtClean="0"/>
              <a:t>.</a:t>
            </a:r>
          </a:p>
          <a:p>
            <a:r>
              <a:rPr lang="ru-RU" sz="2400" dirty="0" smtClean="0">
                <a:solidFill>
                  <a:srgbClr val="FF0000"/>
                </a:solidFill>
              </a:rPr>
              <a:t>Установочные</a:t>
            </a:r>
            <a:r>
              <a:rPr lang="ru-RU" sz="2400" dirty="0" smtClean="0"/>
              <a:t> провода используют для выполнения различных электропроводок. Например, для выполнения проводки по потолку и стенам здания открытым способом или под штукатуркой - скрытой проводки. Установочные провода имеют разную конструкцию и площадь поперечного сечения жил, чаще всего от 1 до 4 изолированных друг от друга медных или алюминиевых жил площадью поперечного сечения от 0,5 до 500 мм*. В качестве изоляции для проводов используют резину, полиэтилен, полихлорвинил, шёлк, лак и другие материалы.</a:t>
            </a:r>
            <a:endParaRPr lang="ru-RU" sz="24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2835" y="4524315"/>
            <a:ext cx="223833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50" y="3199"/>
            <a:ext cx="9121049" cy="4893647"/>
          </a:xfrm>
          <a:prstGeom prst="rect">
            <a:avLst/>
          </a:prstGeom>
        </p:spPr>
        <p:txBody>
          <a:bodyPr wrap="square">
            <a:spAutoFit/>
          </a:bodyPr>
          <a:lstStyle/>
          <a:p>
            <a:r>
              <a:rPr lang="ru-RU" sz="2400" dirty="0" smtClean="0">
                <a:solidFill>
                  <a:srgbClr val="FF0000"/>
                </a:solidFill>
              </a:rPr>
              <a:t>     Монтажные </a:t>
            </a:r>
            <a:r>
              <a:rPr lang="ru-RU" sz="2400" dirty="0" smtClean="0"/>
              <a:t>провода применяют для внутреннего монтажа электрических приборов и аппаратов. Жила таких проводов должна обладать повышенной гибкостью, так как при выполнении монтажных работ провода приходится сильно изгибать. По этой причине жилы монтажных проводов выполняются из мягкой медной проволоки площадью поперечного сечения от 0,05 до 6 мм2. Количество жил в монтажном проводе обычно не более трёх. Эти жилы легко паяются.</a:t>
            </a:r>
          </a:p>
          <a:p>
            <a:r>
              <a:rPr lang="ru-RU" sz="2400" dirty="0" smtClean="0"/>
              <a:t>     В качестве изоляции в монтажных проводах применяют капроновые, лавсановые, стекловолоконные нити, которые покрывают полиэтиленовой или поливинилхлоридной оболочкой.</a:t>
            </a:r>
            <a:endParaRPr lang="ru-RU" sz="2400"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347" y="4676149"/>
            <a:ext cx="1766254"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742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r>
              <a:rPr lang="ru-RU" sz="2400" dirty="0" smtClean="0">
                <a:solidFill>
                  <a:srgbClr val="FF0000"/>
                </a:solidFill>
              </a:rPr>
              <a:t>Обмоточные</a:t>
            </a:r>
            <a:r>
              <a:rPr lang="ru-RU" sz="2400" dirty="0" smtClean="0"/>
              <a:t> провода применяются для изготовления компактных обмоток электрических машин, аппаратов, электроприборов и поэтому имеют малую толщину изоляционного слоя. Жилы таких проводов делают из меди, алюминия и материалов с большим удельным сопротивлением, таких как манганин, константан, нихром.</a:t>
            </a:r>
            <a:endParaRPr lang="ru-RU" sz="2400"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155" y="2420888"/>
            <a:ext cx="652569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607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154984"/>
          </a:xfrm>
          <a:prstGeom prst="rect">
            <a:avLst/>
          </a:prstGeom>
        </p:spPr>
        <p:txBody>
          <a:bodyPr wrap="square">
            <a:spAutoFit/>
          </a:bodyPr>
          <a:lstStyle/>
          <a:p>
            <a:r>
              <a:rPr lang="ru-RU" sz="2400" dirty="0" smtClean="0"/>
              <a:t>При создании электрических цепей </a:t>
            </a:r>
            <a:r>
              <a:rPr lang="ru-RU" sz="2400" dirty="0" smtClean="0">
                <a:solidFill>
                  <a:srgbClr val="FF0000"/>
                </a:solidFill>
              </a:rPr>
              <a:t>важно правильно выбрать соединительные провода. </a:t>
            </a:r>
            <a:r>
              <a:rPr lang="ru-RU" sz="2400" dirty="0" smtClean="0"/>
              <a:t>В бытовых условиях нельзя использовать первый попавшийся провод, так как его электрическое сопротивление может оказаться чрезмерно большим. Изоляция каждого провода должна соответствовать напряжению, под которым будет находиться провод, а сечение жилы провода должно соответствовать проходящему по ней току. Все необходимые данные можно найти в электротехнических справочниках. В таблице приведены значения допустимых токов нагрузки для нескольких широко применяемых марок установочных изолированных проводов.</a:t>
            </a:r>
            <a:endParaRPr lang="ru-RU" sz="2400" dirty="0"/>
          </a:p>
        </p:txBody>
      </p:sp>
      <p:graphicFrame>
        <p:nvGraphicFramePr>
          <p:cNvPr id="3" name="Таблица 2"/>
          <p:cNvGraphicFramePr>
            <a:graphicFrameLocks noGrp="1"/>
          </p:cNvGraphicFramePr>
          <p:nvPr>
            <p:extLst>
              <p:ext uri="{D42A27DB-BD31-4B8C-83A1-F6EECF244321}">
                <p14:modId xmlns:p14="http://schemas.microsoft.com/office/powerpoint/2010/main" val="2420256232"/>
              </p:ext>
            </p:extLst>
          </p:nvPr>
        </p:nvGraphicFramePr>
        <p:xfrm>
          <a:off x="107504" y="4173385"/>
          <a:ext cx="8928993" cy="2567982"/>
        </p:xfrm>
        <a:graphic>
          <a:graphicData uri="http://schemas.openxmlformats.org/drawingml/2006/table">
            <a:tbl>
              <a:tblPr>
                <a:tableStyleId>{5C22544A-7EE6-4342-B048-85BDC9FD1C3A}</a:tableStyleId>
              </a:tblPr>
              <a:tblGrid>
                <a:gridCol w="2961273"/>
                <a:gridCol w="2983860"/>
                <a:gridCol w="2983860"/>
              </a:tblGrid>
              <a:tr h="196304">
                <a:tc gridSpan="3">
                  <a:txBody>
                    <a:bodyPr/>
                    <a:lstStyle/>
                    <a:p>
                      <a:pPr algn="ctr">
                        <a:lnSpc>
                          <a:spcPts val="1200"/>
                        </a:lnSpc>
                        <a:spcAft>
                          <a:spcPts val="300"/>
                        </a:spcAft>
                      </a:pPr>
                      <a:r>
                        <a:rPr lang="ru-RU" sz="1400" dirty="0">
                          <a:effectLst/>
                        </a:rPr>
                        <a:t>Величина допустимого тока для проводов разного сечения</a:t>
                      </a:r>
                      <a:endParaRPr lang="ru-RU" sz="1400" dirty="0">
                        <a:effectLst/>
                        <a:latin typeface="Arial"/>
                        <a:ea typeface="Arial Unicode MS"/>
                      </a:endParaRPr>
                    </a:p>
                  </a:txBody>
                  <a:tcPr marL="0" marR="0" marT="0" marB="0" anchor="ctr"/>
                </a:tc>
                <a:tc hMerge="1">
                  <a:txBody>
                    <a:bodyPr/>
                    <a:lstStyle/>
                    <a:p>
                      <a:endParaRPr lang="ru-RU" dirty="0"/>
                    </a:p>
                  </a:txBody>
                  <a:tcPr/>
                </a:tc>
                <a:tc hMerge="1">
                  <a:txBody>
                    <a:bodyPr/>
                    <a:lstStyle/>
                    <a:p>
                      <a:endParaRPr lang="ru-RU" dirty="0"/>
                    </a:p>
                  </a:txBody>
                  <a:tcPr/>
                </a:tc>
              </a:tr>
              <a:tr h="317573">
                <a:tc rowSpan="2">
                  <a:txBody>
                    <a:bodyPr/>
                    <a:lstStyle/>
                    <a:p>
                      <a:pPr algn="ctr">
                        <a:lnSpc>
                          <a:spcPts val="1150"/>
                        </a:lnSpc>
                        <a:spcAft>
                          <a:spcPts val="0"/>
                        </a:spcAft>
                      </a:pPr>
                      <a:r>
                        <a:rPr lang="ru-RU" sz="1400" dirty="0">
                          <a:effectLst/>
                        </a:rPr>
                        <a:t>Поперечное сечение провода, мм</a:t>
                      </a:r>
                      <a:r>
                        <a:rPr lang="ru-RU" sz="1400" baseline="30000" dirty="0">
                          <a:effectLst/>
                        </a:rPr>
                        <a:t>2</a:t>
                      </a:r>
                      <a:endParaRPr lang="ru-RU" sz="1400" i="1" dirty="0">
                        <a:effectLst/>
                        <a:latin typeface="Arial"/>
                        <a:ea typeface="Arial Unicode MS"/>
                        <a:cs typeface="Times New Roman"/>
                      </a:endParaRPr>
                    </a:p>
                  </a:txBody>
                  <a:tcPr marL="0" marR="0" marT="0" marB="0" anchor="ctr"/>
                </a:tc>
                <a:tc gridSpan="2">
                  <a:txBody>
                    <a:bodyPr/>
                    <a:lstStyle/>
                    <a:p>
                      <a:pPr marL="927100">
                        <a:lnSpc>
                          <a:spcPts val="1200"/>
                        </a:lnSpc>
                        <a:spcAft>
                          <a:spcPts val="0"/>
                        </a:spcAft>
                      </a:pPr>
                      <a:r>
                        <a:rPr lang="ru-RU" sz="1400" dirty="0">
                          <a:effectLst/>
                        </a:rPr>
                        <a:t>Электрический ток, А</a:t>
                      </a:r>
                      <a:endParaRPr lang="ru-RU" sz="1400" i="1" dirty="0">
                        <a:effectLst/>
                        <a:latin typeface="Arial"/>
                        <a:ea typeface="Arial Unicode MS"/>
                        <a:cs typeface="Times New Roman"/>
                      </a:endParaRPr>
                    </a:p>
                  </a:txBody>
                  <a:tcPr marL="0" marR="0" marT="0" marB="0" anchor="ctr"/>
                </a:tc>
                <a:tc hMerge="1">
                  <a:txBody>
                    <a:bodyPr/>
                    <a:lstStyle/>
                    <a:p>
                      <a:endParaRPr lang="ru-RU"/>
                    </a:p>
                  </a:txBody>
                  <a:tcPr/>
                </a:tc>
              </a:tr>
              <a:tr h="313681">
                <a:tc vMerge="1">
                  <a:txBody>
                    <a:bodyPr/>
                    <a:lstStyle/>
                    <a:p>
                      <a:endParaRPr lang="ru-RU"/>
                    </a:p>
                  </a:txBody>
                  <a:tcPr/>
                </a:tc>
                <a:tc>
                  <a:txBody>
                    <a:bodyPr/>
                    <a:lstStyle/>
                    <a:p>
                      <a:pPr marL="406400">
                        <a:lnSpc>
                          <a:spcPts val="1200"/>
                        </a:lnSpc>
                        <a:spcAft>
                          <a:spcPts val="0"/>
                        </a:spcAft>
                      </a:pPr>
                      <a:r>
                        <a:rPr lang="ru-RU" sz="1400" dirty="0">
                          <a:effectLst/>
                        </a:rPr>
                        <a:t>Медная жила</a:t>
                      </a:r>
                      <a:endParaRPr lang="ru-RU" sz="1400" i="1" dirty="0">
                        <a:effectLst/>
                        <a:latin typeface="Arial"/>
                        <a:ea typeface="Arial Unicode MS"/>
                        <a:cs typeface="Times New Roman"/>
                      </a:endParaRPr>
                    </a:p>
                  </a:txBody>
                  <a:tcPr marL="0" marR="0" marT="0" marB="0" anchor="ctr"/>
                </a:tc>
                <a:tc>
                  <a:txBody>
                    <a:bodyPr/>
                    <a:lstStyle/>
                    <a:p>
                      <a:pPr marL="215900">
                        <a:lnSpc>
                          <a:spcPts val="1200"/>
                        </a:lnSpc>
                        <a:spcAft>
                          <a:spcPts val="0"/>
                        </a:spcAft>
                      </a:pPr>
                      <a:r>
                        <a:rPr lang="ru-RU" sz="1400" dirty="0">
                          <a:effectLst/>
                        </a:rPr>
                        <a:t>Алюминиевая жила</a:t>
                      </a:r>
                      <a:endParaRPr lang="ru-RU" sz="1400" i="1" dirty="0">
                        <a:effectLst/>
                        <a:latin typeface="Arial"/>
                        <a:ea typeface="Arial Unicode MS"/>
                        <a:cs typeface="Times New Roman"/>
                      </a:endParaRPr>
                    </a:p>
                  </a:txBody>
                  <a:tcPr marL="0" marR="0" marT="0" marB="0" anchor="ctr"/>
                </a:tc>
              </a:tr>
              <a:tr h="347151">
                <a:tc>
                  <a:txBody>
                    <a:bodyPr/>
                    <a:lstStyle/>
                    <a:p>
                      <a:pPr algn="ctr">
                        <a:lnSpc>
                          <a:spcPts val="1150"/>
                        </a:lnSpc>
                        <a:spcBef>
                          <a:spcPts val="1500"/>
                        </a:spcBef>
                        <a:spcAft>
                          <a:spcPts val="0"/>
                        </a:spcAft>
                      </a:pPr>
                      <a:r>
                        <a:rPr lang="ru-RU" sz="1400">
                          <a:effectLst/>
                        </a:rPr>
                        <a:t>0,5</a:t>
                      </a:r>
                      <a:endParaRPr lang="ru-RU" sz="1400">
                        <a:effectLst/>
                        <a:latin typeface="Arial"/>
                        <a:ea typeface="Arial Unicode MS"/>
                        <a:cs typeface="Times New Roman"/>
                      </a:endParaRPr>
                    </a:p>
                  </a:txBody>
                  <a:tcPr marL="0" marR="0" marT="0" marB="0" anchor="ctr"/>
                </a:tc>
                <a:tc>
                  <a:txBody>
                    <a:bodyPr/>
                    <a:lstStyle/>
                    <a:p>
                      <a:pPr marL="749300">
                        <a:lnSpc>
                          <a:spcPts val="1200"/>
                        </a:lnSpc>
                        <a:spcBef>
                          <a:spcPts val="1200"/>
                        </a:spcBef>
                        <a:spcAft>
                          <a:spcPts val="0"/>
                        </a:spcAft>
                      </a:pPr>
                      <a:r>
                        <a:rPr lang="ru-RU" sz="1400" dirty="0">
                          <a:effectLst/>
                        </a:rPr>
                        <a:t>11</a:t>
                      </a:r>
                      <a:endParaRPr lang="ru-RU" sz="1400" dirty="0">
                        <a:effectLst/>
                        <a:latin typeface="Arial"/>
                        <a:ea typeface="Arial Unicode MS"/>
                        <a:cs typeface="Times New Roman"/>
                      </a:endParaRPr>
                    </a:p>
                  </a:txBody>
                  <a:tcPr marL="0" marR="0" marT="0" marB="0" anchor="ctr"/>
                </a:tc>
                <a:tc>
                  <a:txBody>
                    <a:bodyPr/>
                    <a:lstStyle/>
                    <a:p>
                      <a:pPr marL="723900">
                        <a:lnSpc>
                          <a:spcPts val="1200"/>
                        </a:lnSpc>
                        <a:spcAft>
                          <a:spcPts val="0"/>
                        </a:spcAft>
                      </a:pPr>
                      <a:r>
                        <a:rPr lang="ru-RU" sz="1400">
                          <a:effectLst/>
                        </a:rPr>
                        <a:t>—</a:t>
                      </a:r>
                      <a:endParaRPr lang="ru-RU" sz="1400" i="1">
                        <a:effectLst/>
                        <a:latin typeface="Arial"/>
                        <a:ea typeface="Arial Unicode MS"/>
                        <a:cs typeface="Times New Roman"/>
                      </a:endParaRPr>
                    </a:p>
                  </a:txBody>
                  <a:tcPr marL="0" marR="0" marT="0" marB="0" anchor="ctr"/>
                </a:tc>
              </a:tr>
              <a:tr h="347151">
                <a:tc>
                  <a:txBody>
                    <a:bodyPr/>
                    <a:lstStyle/>
                    <a:p>
                      <a:pPr algn="ctr">
                        <a:lnSpc>
                          <a:spcPts val="1150"/>
                        </a:lnSpc>
                        <a:spcBef>
                          <a:spcPts val="1500"/>
                        </a:spcBef>
                        <a:spcAft>
                          <a:spcPts val="0"/>
                        </a:spcAft>
                      </a:pPr>
                      <a:r>
                        <a:rPr lang="ru-RU" sz="1400">
                          <a:effectLst/>
                        </a:rPr>
                        <a:t>1,0</a:t>
                      </a:r>
                      <a:endParaRPr lang="ru-RU" sz="1400">
                        <a:effectLst/>
                        <a:latin typeface="Arial"/>
                        <a:ea typeface="Arial Unicode MS"/>
                        <a:cs typeface="Times New Roman"/>
                      </a:endParaRPr>
                    </a:p>
                  </a:txBody>
                  <a:tcPr marL="0" marR="0" marT="0" marB="0" anchor="ctr"/>
                </a:tc>
                <a:tc>
                  <a:txBody>
                    <a:bodyPr/>
                    <a:lstStyle/>
                    <a:p>
                      <a:pPr marL="749300">
                        <a:lnSpc>
                          <a:spcPts val="1200"/>
                        </a:lnSpc>
                        <a:spcBef>
                          <a:spcPts val="1200"/>
                        </a:spcBef>
                        <a:spcAft>
                          <a:spcPts val="0"/>
                        </a:spcAft>
                      </a:pPr>
                      <a:r>
                        <a:rPr lang="ru-RU" sz="1400" dirty="0">
                          <a:effectLst/>
                        </a:rPr>
                        <a:t>17</a:t>
                      </a:r>
                      <a:endParaRPr lang="ru-RU" sz="1400" dirty="0">
                        <a:effectLst/>
                        <a:latin typeface="Arial"/>
                        <a:ea typeface="Arial Unicode MS"/>
                        <a:cs typeface="Times New Roman"/>
                      </a:endParaRPr>
                    </a:p>
                  </a:txBody>
                  <a:tcPr marL="0" marR="0" marT="0" marB="0" anchor="ctr"/>
                </a:tc>
                <a:tc>
                  <a:txBody>
                    <a:bodyPr/>
                    <a:lstStyle/>
                    <a:p>
                      <a:pPr marL="723900">
                        <a:lnSpc>
                          <a:spcPts val="1200"/>
                        </a:lnSpc>
                        <a:spcAft>
                          <a:spcPts val="0"/>
                        </a:spcAft>
                      </a:pPr>
                      <a:r>
                        <a:rPr lang="ru-RU" sz="1400">
                          <a:effectLst/>
                        </a:rPr>
                        <a:t>—</a:t>
                      </a:r>
                      <a:endParaRPr lang="ru-RU" sz="1400" i="1">
                        <a:effectLst/>
                        <a:latin typeface="Arial"/>
                        <a:ea typeface="Arial Unicode MS"/>
                        <a:cs typeface="Times New Roman"/>
                      </a:endParaRPr>
                    </a:p>
                  </a:txBody>
                  <a:tcPr marL="0" marR="0" marT="0" marB="0" anchor="ctr"/>
                </a:tc>
              </a:tr>
              <a:tr h="347151">
                <a:tc>
                  <a:txBody>
                    <a:bodyPr/>
                    <a:lstStyle/>
                    <a:p>
                      <a:pPr algn="ctr">
                        <a:lnSpc>
                          <a:spcPts val="1150"/>
                        </a:lnSpc>
                        <a:spcBef>
                          <a:spcPts val="1500"/>
                        </a:spcBef>
                        <a:spcAft>
                          <a:spcPts val="0"/>
                        </a:spcAft>
                      </a:pPr>
                      <a:r>
                        <a:rPr lang="ru-RU" sz="1400">
                          <a:effectLst/>
                        </a:rPr>
                        <a:t>2,5</a:t>
                      </a:r>
                      <a:endParaRPr lang="ru-RU" sz="1400">
                        <a:effectLst/>
                        <a:latin typeface="Arial"/>
                        <a:ea typeface="Arial Unicode MS"/>
                        <a:cs typeface="Times New Roman"/>
                      </a:endParaRPr>
                    </a:p>
                  </a:txBody>
                  <a:tcPr marL="0" marR="0" marT="0" marB="0" anchor="ctr"/>
                </a:tc>
                <a:tc>
                  <a:txBody>
                    <a:bodyPr/>
                    <a:lstStyle/>
                    <a:p>
                      <a:pPr marL="749300">
                        <a:lnSpc>
                          <a:spcPts val="1200"/>
                        </a:lnSpc>
                        <a:spcBef>
                          <a:spcPts val="1200"/>
                        </a:spcBef>
                        <a:spcAft>
                          <a:spcPts val="0"/>
                        </a:spcAft>
                      </a:pPr>
                      <a:r>
                        <a:rPr lang="ru-RU" sz="1400" dirty="0">
                          <a:effectLst/>
                        </a:rPr>
                        <a:t>30</a:t>
                      </a:r>
                      <a:endParaRPr lang="ru-RU" sz="1400" dirty="0">
                        <a:effectLst/>
                        <a:latin typeface="Arial"/>
                        <a:ea typeface="Arial Unicode MS"/>
                        <a:cs typeface="Times New Roman"/>
                      </a:endParaRPr>
                    </a:p>
                  </a:txBody>
                  <a:tcPr marL="0" marR="0" marT="0" marB="0" anchor="ctr"/>
                </a:tc>
                <a:tc>
                  <a:txBody>
                    <a:bodyPr/>
                    <a:lstStyle/>
                    <a:p>
                      <a:pPr marL="723900">
                        <a:lnSpc>
                          <a:spcPts val="1200"/>
                        </a:lnSpc>
                        <a:spcBef>
                          <a:spcPts val="1200"/>
                        </a:spcBef>
                        <a:spcAft>
                          <a:spcPts val="0"/>
                        </a:spcAft>
                      </a:pPr>
                      <a:r>
                        <a:rPr lang="ru-RU" sz="1400" dirty="0">
                          <a:effectLst/>
                        </a:rPr>
                        <a:t>24</a:t>
                      </a:r>
                      <a:endParaRPr lang="ru-RU" sz="1400" dirty="0">
                        <a:effectLst/>
                        <a:latin typeface="Arial"/>
                        <a:ea typeface="Arial Unicode MS"/>
                        <a:cs typeface="Times New Roman"/>
                      </a:endParaRPr>
                    </a:p>
                  </a:txBody>
                  <a:tcPr marL="0" marR="0" marT="0" marB="0" anchor="ctr"/>
                </a:tc>
              </a:tr>
              <a:tr h="344037">
                <a:tc>
                  <a:txBody>
                    <a:bodyPr/>
                    <a:lstStyle/>
                    <a:p>
                      <a:pPr algn="ctr">
                        <a:lnSpc>
                          <a:spcPts val="1150"/>
                        </a:lnSpc>
                        <a:spcBef>
                          <a:spcPts val="1500"/>
                        </a:spcBef>
                        <a:spcAft>
                          <a:spcPts val="0"/>
                        </a:spcAft>
                      </a:pPr>
                      <a:r>
                        <a:rPr lang="ru-RU" sz="1400">
                          <a:effectLst/>
                        </a:rPr>
                        <a:t>4,0</a:t>
                      </a:r>
                      <a:endParaRPr lang="ru-RU" sz="1400">
                        <a:effectLst/>
                        <a:latin typeface="Arial"/>
                        <a:ea typeface="Arial Unicode MS"/>
                        <a:cs typeface="Times New Roman"/>
                      </a:endParaRPr>
                    </a:p>
                  </a:txBody>
                  <a:tcPr marL="0" marR="0" marT="0" marB="0" anchor="ctr"/>
                </a:tc>
                <a:tc>
                  <a:txBody>
                    <a:bodyPr/>
                    <a:lstStyle/>
                    <a:p>
                      <a:pPr marL="749300">
                        <a:lnSpc>
                          <a:spcPts val="1200"/>
                        </a:lnSpc>
                        <a:spcBef>
                          <a:spcPts val="1200"/>
                        </a:spcBef>
                        <a:spcAft>
                          <a:spcPts val="0"/>
                        </a:spcAft>
                      </a:pPr>
                      <a:r>
                        <a:rPr lang="ru-RU" sz="1400" dirty="0">
                          <a:effectLst/>
                        </a:rPr>
                        <a:t>41</a:t>
                      </a:r>
                      <a:endParaRPr lang="ru-RU" sz="1400" dirty="0">
                        <a:effectLst/>
                        <a:latin typeface="Arial"/>
                        <a:ea typeface="Arial Unicode MS"/>
                        <a:cs typeface="Times New Roman"/>
                      </a:endParaRPr>
                    </a:p>
                  </a:txBody>
                  <a:tcPr marL="0" marR="0" marT="0" marB="0" anchor="ctr"/>
                </a:tc>
                <a:tc>
                  <a:txBody>
                    <a:bodyPr/>
                    <a:lstStyle/>
                    <a:p>
                      <a:pPr marL="723900">
                        <a:lnSpc>
                          <a:spcPts val="1200"/>
                        </a:lnSpc>
                        <a:spcBef>
                          <a:spcPts val="1200"/>
                        </a:spcBef>
                        <a:spcAft>
                          <a:spcPts val="0"/>
                        </a:spcAft>
                      </a:pPr>
                      <a:r>
                        <a:rPr lang="ru-RU" sz="1400" dirty="0">
                          <a:effectLst/>
                        </a:rPr>
                        <a:t>32</a:t>
                      </a:r>
                      <a:endParaRPr lang="ru-RU" sz="1400" dirty="0">
                        <a:effectLst/>
                        <a:latin typeface="Arial"/>
                        <a:ea typeface="Arial Unicode MS"/>
                        <a:cs typeface="Times New Roman"/>
                      </a:endParaRPr>
                    </a:p>
                  </a:txBody>
                  <a:tcPr marL="0" marR="0" marT="0" marB="0" anchor="ctr"/>
                </a:tc>
              </a:tr>
              <a:tr h="354934">
                <a:tc>
                  <a:txBody>
                    <a:bodyPr/>
                    <a:lstStyle/>
                    <a:p>
                      <a:pPr algn="ctr">
                        <a:lnSpc>
                          <a:spcPts val="1150"/>
                        </a:lnSpc>
                        <a:spcBef>
                          <a:spcPts val="1500"/>
                        </a:spcBef>
                        <a:spcAft>
                          <a:spcPts val="0"/>
                        </a:spcAft>
                      </a:pPr>
                      <a:r>
                        <a:rPr lang="ru-RU" sz="1400">
                          <a:effectLst/>
                        </a:rPr>
                        <a:t>10,0</a:t>
                      </a:r>
                      <a:endParaRPr lang="ru-RU" sz="1400">
                        <a:effectLst/>
                        <a:latin typeface="Arial"/>
                        <a:ea typeface="Arial Unicode MS"/>
                        <a:cs typeface="Times New Roman"/>
                      </a:endParaRPr>
                    </a:p>
                  </a:txBody>
                  <a:tcPr marL="0" marR="0" marT="0" marB="0" anchor="ctr"/>
                </a:tc>
                <a:tc>
                  <a:txBody>
                    <a:bodyPr/>
                    <a:lstStyle/>
                    <a:p>
                      <a:pPr marL="749300">
                        <a:lnSpc>
                          <a:spcPts val="1200"/>
                        </a:lnSpc>
                        <a:spcBef>
                          <a:spcPts val="1200"/>
                        </a:spcBef>
                        <a:spcAft>
                          <a:spcPts val="0"/>
                        </a:spcAft>
                      </a:pPr>
                      <a:r>
                        <a:rPr lang="ru-RU" sz="1400">
                          <a:effectLst/>
                        </a:rPr>
                        <a:t>80</a:t>
                      </a:r>
                      <a:endParaRPr lang="ru-RU" sz="1400">
                        <a:effectLst/>
                        <a:latin typeface="Arial"/>
                        <a:ea typeface="Arial Unicode MS"/>
                        <a:cs typeface="Times New Roman"/>
                      </a:endParaRPr>
                    </a:p>
                  </a:txBody>
                  <a:tcPr marL="0" marR="0" marT="0" marB="0" anchor="ctr"/>
                </a:tc>
                <a:tc>
                  <a:txBody>
                    <a:bodyPr/>
                    <a:lstStyle/>
                    <a:p>
                      <a:pPr marL="723900">
                        <a:lnSpc>
                          <a:spcPts val="1200"/>
                        </a:lnSpc>
                        <a:spcBef>
                          <a:spcPts val="1200"/>
                        </a:spcBef>
                        <a:spcAft>
                          <a:spcPts val="0"/>
                        </a:spcAft>
                      </a:pPr>
                      <a:r>
                        <a:rPr lang="ru-RU" sz="1400" dirty="0">
                          <a:effectLst/>
                        </a:rPr>
                        <a:t>55</a:t>
                      </a:r>
                      <a:endParaRPr lang="ru-RU" sz="1400" dirty="0">
                        <a:effectLst/>
                        <a:latin typeface="Arial"/>
                        <a:ea typeface="Arial Unicode MS"/>
                        <a:cs typeface="Times New Roman"/>
                      </a:endParaRPr>
                    </a:p>
                  </a:txBody>
                  <a:tcPr marL="0" marR="0" marT="0" marB="0" anchor="ctr"/>
                </a:tc>
              </a:tr>
            </a:tbl>
          </a:graphicData>
        </a:graphic>
      </p:graphicFrame>
    </p:spTree>
    <p:extLst>
      <p:ext uri="{BB962C8B-B14F-4D97-AF65-F5344CB8AC3E}">
        <p14:creationId xmlns:p14="http://schemas.microsoft.com/office/powerpoint/2010/main" val="305662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2677656"/>
          </a:xfrm>
          <a:prstGeom prst="rect">
            <a:avLst/>
          </a:prstGeom>
        </p:spPr>
        <p:txBody>
          <a:bodyPr wrap="square">
            <a:spAutoFit/>
          </a:bodyPr>
          <a:lstStyle/>
          <a:p>
            <a:r>
              <a:rPr lang="ru-RU" sz="2400" dirty="0" smtClean="0"/>
              <a:t>     </a:t>
            </a:r>
            <a:r>
              <a:rPr lang="ru-RU" sz="2400" dirty="0" smtClean="0">
                <a:solidFill>
                  <a:srgbClr val="FF0000"/>
                </a:solidFill>
              </a:rPr>
              <a:t>Расшифруем некоторые марки проводов</a:t>
            </a:r>
            <a:r>
              <a:rPr lang="ru-RU" sz="2400" dirty="0" smtClean="0"/>
              <a:t>: </a:t>
            </a:r>
          </a:p>
          <a:p>
            <a:r>
              <a:rPr lang="ru-RU" sz="2400" dirty="0" smtClean="0"/>
              <a:t>     МГСП 3x0,05 — монтажный провод с гибкой многопроволочной жилой поперечным сечением 0,05 мм2, с обмоткой из стеклянных нитей и изоляцией из полиэтилена;</a:t>
            </a:r>
          </a:p>
          <a:p>
            <a:r>
              <a:rPr lang="ru-RU" sz="2400" dirty="0" smtClean="0"/>
              <a:t>     МШДЛ 1x6 — монтажный провод с </a:t>
            </a:r>
            <a:r>
              <a:rPr lang="ru-RU" sz="2400" dirty="0" err="1" smtClean="0"/>
              <a:t>однопроволочной</a:t>
            </a:r>
            <a:r>
              <a:rPr lang="ru-RU" sz="2400" dirty="0" smtClean="0"/>
              <a:t> жилой сечением 6 мм2, с двойной обмоткой из полиамидного шёлка, лакированный.</a:t>
            </a:r>
            <a:endParaRPr lang="ru-RU"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251" y="2677656"/>
            <a:ext cx="5940000"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698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78" y="0"/>
            <a:ext cx="9113021" cy="3046988"/>
          </a:xfrm>
          <a:prstGeom prst="rect">
            <a:avLst/>
          </a:prstGeom>
        </p:spPr>
        <p:txBody>
          <a:bodyPr wrap="square">
            <a:spAutoFit/>
          </a:bodyPr>
          <a:lstStyle/>
          <a:p>
            <a:r>
              <a:rPr lang="ru-RU" sz="2400" dirty="0" smtClean="0">
                <a:solidFill>
                  <a:srgbClr val="FF0000"/>
                </a:solidFill>
              </a:rPr>
              <a:t>В марках обмоточных проводов </a:t>
            </a:r>
            <a:r>
              <a:rPr lang="ru-RU" sz="2400" dirty="0" smtClean="0"/>
              <a:t>с медной жилой на первом месте стоит буква П. Если жила алюминиевая, в конце маркировки стоит буква А: ПЭЛ — провод медный, изолированный </a:t>
            </a:r>
            <a:r>
              <a:rPr lang="ru-RU" sz="2400" dirty="0" err="1" smtClean="0"/>
              <a:t>лакостойкой</a:t>
            </a:r>
            <a:r>
              <a:rPr lang="ru-RU" sz="2400" dirty="0" smtClean="0"/>
              <a:t> эмалью; ПЭВА — провод алюминиевый, эмалированный в винипластовой изоляции. В марках проводов с большим удельным сопротивлением применяют буквенные обозначения: М — манганин, К — константан, НХ — нихром.</a:t>
            </a:r>
            <a:endParaRPr lang="ru-RU" sz="24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05" y="3046988"/>
            <a:ext cx="6246366"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64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893647"/>
          </a:xfrm>
          <a:prstGeom prst="rect">
            <a:avLst/>
          </a:prstGeom>
        </p:spPr>
        <p:txBody>
          <a:bodyPr wrap="square">
            <a:spAutoFit/>
          </a:bodyPr>
          <a:lstStyle/>
          <a:p>
            <a:r>
              <a:rPr lang="ru-RU" sz="2400" dirty="0" smtClean="0">
                <a:solidFill>
                  <a:srgbClr val="FF0000"/>
                </a:solidFill>
              </a:rPr>
              <a:t>Рассмотрим устройство проводов</a:t>
            </a:r>
            <a:r>
              <a:rPr lang="ru-RU" sz="2400" dirty="0" smtClean="0"/>
              <a:t>, применяемых при сборке электрических цепей с напряжением до 12 В, и шнуров для присоединения к источнику электроэнергии бытовых и осветительных электроприборов:</a:t>
            </a:r>
          </a:p>
          <a:p>
            <a:r>
              <a:rPr lang="ru-RU" sz="2400" dirty="0" smtClean="0"/>
              <a:t>• провода марки ПГВ имеют жилу 1, состоящую из тонких медных проволочек. Жила покрыта полихлорвиниловой изоляцией 2 (рис. а);</a:t>
            </a:r>
          </a:p>
          <a:p>
            <a:r>
              <a:rPr lang="ru-RU" sz="2400" dirty="0" smtClean="0"/>
              <a:t>• шнур марки ШБПВ представляет собой две медные жилы 1, покрытые общей полихлорвиниловой изоляцией 2 (рис. б);</a:t>
            </a:r>
          </a:p>
          <a:p>
            <a:r>
              <a:rPr lang="ru-RU" sz="2400" dirty="0" smtClean="0"/>
              <a:t>• шнур марки ШБРО состоит из двух медных многопроволочных жил 1, покрытых резиновой изоляцией 2. Жилы заключены в общую оболочку 3 из хлопчатобумажной или шёлковой пряжи (рис. в).</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581128"/>
            <a:ext cx="2806848" cy="2160000"/>
          </a:xfrm>
          <a:prstGeom prst="rect">
            <a:avLst/>
          </a:prstGeom>
        </p:spPr>
      </p:pic>
      <p:sp>
        <p:nvSpPr>
          <p:cNvPr id="4" name="Прямоугольник 3"/>
          <p:cNvSpPr/>
          <p:nvPr/>
        </p:nvSpPr>
        <p:spPr>
          <a:xfrm>
            <a:off x="648072" y="4893647"/>
            <a:ext cx="4572000" cy="1754326"/>
          </a:xfrm>
          <a:prstGeom prst="rect">
            <a:avLst/>
          </a:prstGeom>
        </p:spPr>
        <p:txBody>
          <a:bodyPr>
            <a:spAutoFit/>
          </a:bodyPr>
          <a:lstStyle/>
          <a:p>
            <a:r>
              <a:rPr lang="ru-RU" dirty="0" smtClean="0"/>
              <a:t>Провода и шнуры для низковольтных цепей и бытовых электроприборов:</a:t>
            </a:r>
          </a:p>
          <a:p>
            <a:r>
              <a:rPr lang="ru-RU" dirty="0" smtClean="0"/>
              <a:t>1	— токоведущие жилы,</a:t>
            </a:r>
          </a:p>
          <a:p>
            <a:r>
              <a:rPr lang="ru-RU" dirty="0" smtClean="0"/>
              <a:t>2	— изоляционные оболочки,</a:t>
            </a:r>
          </a:p>
          <a:p>
            <a:r>
              <a:rPr lang="ru-RU" dirty="0" smtClean="0"/>
              <a:t>3	— хлопчатобумажная или шёлковая оплётка </a:t>
            </a:r>
            <a:endParaRPr lang="ru-RU" dirty="0"/>
          </a:p>
        </p:txBody>
      </p:sp>
    </p:spTree>
    <p:extLst>
      <p:ext uri="{BB962C8B-B14F-4D97-AF65-F5344CB8AC3E}">
        <p14:creationId xmlns:p14="http://schemas.microsoft.com/office/powerpoint/2010/main" val="9240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84"/>
            <a:ext cx="9144000" cy="2308324"/>
          </a:xfrm>
          <a:prstGeom prst="rect">
            <a:avLst/>
          </a:prstGeom>
        </p:spPr>
        <p:txBody>
          <a:bodyPr wrap="square">
            <a:spAutoFit/>
          </a:bodyPr>
          <a:lstStyle/>
          <a:p>
            <a:r>
              <a:rPr lang="ru-RU" sz="2400" dirty="0" smtClean="0">
                <a:solidFill>
                  <a:srgbClr val="FF0000"/>
                </a:solidFill>
              </a:rPr>
              <a:t>Для проверки исправности </a:t>
            </a:r>
            <a:r>
              <a:rPr lang="ru-RU" sz="2400" dirty="0" smtClean="0"/>
              <a:t>провода или шнура используется «пробник», или тестер проводимости. Концы провода присоединяют к штырям вилки «пробника». Зажжённая лампочка указывает на отсутствие разрыва в электрической цепи. Если лампочка не горит, значит, есть разрыв в цепи и провод необходимо заменить на новый или отремонтировать.</a:t>
            </a: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941" y="2683470"/>
            <a:ext cx="4650118"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610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16" y="2693"/>
            <a:ext cx="9123784" cy="4154984"/>
          </a:xfrm>
          <a:prstGeom prst="rect">
            <a:avLst/>
          </a:prstGeom>
        </p:spPr>
        <p:txBody>
          <a:bodyPr wrap="square">
            <a:spAutoFit/>
          </a:bodyPr>
          <a:lstStyle/>
          <a:p>
            <a:r>
              <a:rPr lang="ru-RU" sz="2400" dirty="0" smtClean="0">
                <a:solidFill>
                  <a:srgbClr val="FF0000"/>
                </a:solidFill>
              </a:rPr>
              <a:t>     При монтаже электроустановок </a:t>
            </a:r>
            <a:r>
              <a:rPr lang="ru-RU" sz="2400" dirty="0" smtClean="0"/>
              <a:t>жилы проводов приходится соединять (сращивать) между собой, делать от них ответвление или присоединять к зажимам, клеммам различных устройств. При этом различают </a:t>
            </a:r>
            <a:r>
              <a:rPr lang="ru-RU" sz="2400" dirty="0" smtClean="0">
                <a:solidFill>
                  <a:srgbClr val="00B0F0"/>
                </a:solidFill>
              </a:rPr>
              <a:t>разъёмные и неразъёмные</a:t>
            </a:r>
            <a:r>
              <a:rPr lang="ru-RU" sz="2400" dirty="0" smtClean="0"/>
              <a:t> соединения проводов.</a:t>
            </a:r>
          </a:p>
          <a:p>
            <a:r>
              <a:rPr lang="ru-RU" sz="2400" dirty="0" smtClean="0"/>
              <a:t>     </a:t>
            </a:r>
            <a:r>
              <a:rPr lang="ru-RU" sz="2400" dirty="0" smtClean="0">
                <a:solidFill>
                  <a:srgbClr val="FF0000"/>
                </a:solidFill>
              </a:rPr>
              <a:t>Разъёмные</a:t>
            </a:r>
            <a:r>
              <a:rPr lang="ru-RU" sz="2400" dirty="0" smtClean="0"/>
              <a:t> соединения выполняются с помощью болтов и винтов в специальных </a:t>
            </a:r>
            <a:r>
              <a:rPr lang="ru-RU" sz="2400" dirty="0" err="1" smtClean="0"/>
              <a:t>ответвительных</a:t>
            </a:r>
            <a:r>
              <a:rPr lang="ru-RU" sz="2400" dirty="0" smtClean="0"/>
              <a:t> коробках. В этих коробках установлены зажимы, к которым и присоединяют провода. Если коробка не имеет зажимов, то она используется для соединения проводов пайкой или </a:t>
            </a:r>
            <a:r>
              <a:rPr lang="ru-RU" sz="2400" dirty="0" err="1" smtClean="0"/>
              <a:t>опрессовкой</a:t>
            </a:r>
            <a:r>
              <a:rPr lang="ru-RU" sz="2400" dirty="0" smtClean="0"/>
              <a:t>.</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987" y="3806374"/>
            <a:ext cx="2438006"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357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54" y="10770"/>
            <a:ext cx="9132346" cy="2308324"/>
          </a:xfrm>
          <a:prstGeom prst="rect">
            <a:avLst/>
          </a:prstGeom>
        </p:spPr>
        <p:txBody>
          <a:bodyPr wrap="square">
            <a:spAutoFit/>
          </a:bodyPr>
          <a:lstStyle/>
          <a:p>
            <a:r>
              <a:rPr lang="ru-RU" sz="2400" dirty="0" smtClean="0"/>
              <a:t>     </a:t>
            </a:r>
            <a:r>
              <a:rPr lang="ru-RU" sz="2400" dirty="0" smtClean="0">
                <a:solidFill>
                  <a:srgbClr val="FF0000"/>
                </a:solidFill>
              </a:rPr>
              <a:t>Большое преимущество электрической энергии </a:t>
            </a:r>
            <a:r>
              <a:rPr lang="ru-RU" sz="2400" dirty="0" smtClean="0"/>
              <a:t>— возможность передачи её от источника к потребителям на большие расстояния. Эта передача осуществляется с помощью проводов.</a:t>
            </a:r>
          </a:p>
          <a:p>
            <a:r>
              <a:rPr lang="ru-RU" sz="2400" dirty="0" smtClean="0"/>
              <a:t>     Электрические провода бывают без изоляции (голые) и с изоляционным покрытием.</a:t>
            </a:r>
            <a:endParaRPr lang="ru-RU"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827" y="2339698"/>
            <a:ext cx="432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36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 y="0"/>
            <a:ext cx="9143644" cy="2308324"/>
          </a:xfrm>
          <a:prstGeom prst="rect">
            <a:avLst/>
          </a:prstGeom>
        </p:spPr>
        <p:txBody>
          <a:bodyPr wrap="square">
            <a:spAutoFit/>
          </a:bodyPr>
          <a:lstStyle/>
          <a:p>
            <a:r>
              <a:rPr lang="ru-RU" sz="2400" dirty="0" smtClean="0">
                <a:solidFill>
                  <a:srgbClr val="FF0000"/>
                </a:solidFill>
              </a:rPr>
              <a:t>     Неразъёмные соединения </a:t>
            </a:r>
            <a:r>
              <a:rPr lang="ru-RU" sz="2400" dirty="0" smtClean="0"/>
              <a:t>- это </a:t>
            </a:r>
            <a:r>
              <a:rPr lang="ru-RU" sz="2400" dirty="0" smtClean="0">
                <a:solidFill>
                  <a:srgbClr val="00B0F0"/>
                </a:solidFill>
              </a:rPr>
              <a:t>сращивание, ответвление и пайка.</a:t>
            </a:r>
          </a:p>
          <a:p>
            <a:r>
              <a:rPr lang="ru-RU" sz="2400" dirty="0" smtClean="0">
                <a:solidFill>
                  <a:srgbClr val="FF0000"/>
                </a:solidFill>
              </a:rPr>
              <a:t>     Сращивание</a:t>
            </a:r>
            <a:r>
              <a:rPr lang="ru-RU" sz="2400" dirty="0" smtClean="0"/>
              <a:t> - соединение между собой двух и более проводов с последующей изоляцией места соединения. В инструкционной карте №&gt; </a:t>
            </a:r>
            <a:r>
              <a:rPr lang="ru-RU" sz="2400" smtClean="0"/>
              <a:t>1 подробно </a:t>
            </a:r>
            <a:r>
              <a:rPr lang="ru-RU" sz="2400" dirty="0" smtClean="0"/>
              <a:t>описывается выполнение этих операций.</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487" y="2295748"/>
            <a:ext cx="7615381" cy="4500000"/>
          </a:xfrm>
          <a:prstGeom prst="rect">
            <a:avLst/>
          </a:prstGeom>
        </p:spPr>
      </p:pic>
    </p:spTree>
    <p:extLst>
      <p:ext uri="{BB962C8B-B14F-4D97-AF65-F5344CB8AC3E}">
        <p14:creationId xmlns:p14="http://schemas.microsoft.com/office/powerpoint/2010/main" val="2505277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8000"/>
            <a:ext cx="5382465" cy="6840000"/>
          </a:xfrm>
          <a:prstGeom prst="rect">
            <a:avLst/>
          </a:prstGeom>
        </p:spPr>
      </p:pic>
    </p:spTree>
    <p:extLst>
      <p:ext uri="{BB962C8B-B14F-4D97-AF65-F5344CB8AC3E}">
        <p14:creationId xmlns:p14="http://schemas.microsoft.com/office/powerpoint/2010/main" val="2122436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65" y="0"/>
            <a:ext cx="7797547" cy="2160000"/>
          </a:xfrm>
          <a:prstGeom prst="rect">
            <a:avLst/>
          </a:prstGeom>
        </p:spPr>
      </p:pic>
      <p:sp>
        <p:nvSpPr>
          <p:cNvPr id="3" name="Прямоугольник 2"/>
          <p:cNvSpPr/>
          <p:nvPr/>
        </p:nvSpPr>
        <p:spPr>
          <a:xfrm>
            <a:off x="110046" y="2160000"/>
            <a:ext cx="8854441" cy="4154984"/>
          </a:xfrm>
          <a:prstGeom prst="rect">
            <a:avLst/>
          </a:prstGeom>
        </p:spPr>
        <p:txBody>
          <a:bodyPr wrap="square">
            <a:spAutoFit/>
          </a:bodyPr>
          <a:lstStyle/>
          <a:p>
            <a:r>
              <a:rPr lang="ru-RU" sz="2400" dirty="0"/>
              <a:t>Чтобы соединить провода между собой, их нужно предварительно </a:t>
            </a:r>
            <a:r>
              <a:rPr lang="ru-RU" sz="2400" dirty="0">
                <a:solidFill>
                  <a:srgbClr val="FF0000"/>
                </a:solidFill>
              </a:rPr>
              <a:t>зачистить от изоляции</a:t>
            </a:r>
            <a:r>
              <a:rPr lang="ru-RU" sz="2400" dirty="0"/>
              <a:t>. Это делают ножом на деревянной подставке. Нож нужно держать так, чтобы его плоскость была почти параллельна проводу. Это предотвратит подрезание жилы и возможность её надлома. Концы проводов очищают шкуркой от окиси, накладывают друг на друга и концом первого провода несколько раз обвивают </a:t>
            </a:r>
            <a:r>
              <a:rPr lang="ru-RU" sz="2400" dirty="0" smtClean="0"/>
              <a:t>второй</a:t>
            </a:r>
            <a:r>
              <a:rPr lang="ru-RU" sz="2400" dirty="0"/>
              <a:t>. Место скрутки проводов обматывают </a:t>
            </a:r>
            <a:r>
              <a:rPr lang="ru-RU" sz="2400" dirty="0" smtClean="0"/>
              <a:t>изоляционной </a:t>
            </a:r>
            <a:r>
              <a:rPr lang="ru-RU" sz="2400" dirty="0"/>
              <a:t>лентой. При этом липкая </a:t>
            </a:r>
            <a:r>
              <a:rPr lang="ru-RU" sz="2400" dirty="0" smtClean="0"/>
              <a:t>сторона </a:t>
            </a:r>
            <a:r>
              <a:rPr lang="ru-RU" sz="2400" dirty="0"/>
              <a:t>ленты должна быть обращена к проводу, а первый её виток следует наложить на </a:t>
            </a:r>
            <a:r>
              <a:rPr lang="ru-RU" sz="2400" dirty="0" smtClean="0"/>
              <a:t>изоляцию </a:t>
            </a:r>
            <a:r>
              <a:rPr lang="ru-RU" sz="2400" dirty="0"/>
              <a:t>провода.</a:t>
            </a:r>
          </a:p>
        </p:txBody>
      </p:sp>
    </p:spTree>
    <p:extLst>
      <p:ext uri="{BB962C8B-B14F-4D97-AF65-F5344CB8AC3E}">
        <p14:creationId xmlns:p14="http://schemas.microsoft.com/office/powerpoint/2010/main" val="387498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60" y="0"/>
            <a:ext cx="9030135" cy="2677656"/>
          </a:xfrm>
          <a:prstGeom prst="rect">
            <a:avLst/>
          </a:prstGeom>
        </p:spPr>
        <p:txBody>
          <a:bodyPr wrap="square">
            <a:spAutoFit/>
          </a:bodyPr>
          <a:lstStyle/>
          <a:p>
            <a:r>
              <a:rPr lang="ru-RU" sz="2400" dirty="0" smtClean="0"/>
              <a:t>     </a:t>
            </a:r>
            <a:r>
              <a:rPr lang="ru-RU" sz="2400" dirty="0" smtClean="0">
                <a:solidFill>
                  <a:srgbClr val="FF0000"/>
                </a:solidFill>
              </a:rPr>
              <a:t>Аналогичные </a:t>
            </a:r>
            <a:r>
              <a:rPr lang="ru-RU" sz="2400" dirty="0">
                <a:solidFill>
                  <a:srgbClr val="FF0000"/>
                </a:solidFill>
              </a:rPr>
              <a:t>операции проводят </a:t>
            </a:r>
            <a:r>
              <a:rPr lang="ru-RU" sz="2400" dirty="0"/>
              <a:t>и при выполнении другого вида неразъёмных </a:t>
            </a:r>
            <a:r>
              <a:rPr lang="ru-RU" sz="2400" dirty="0" smtClean="0"/>
              <a:t>соединений </a:t>
            </a:r>
            <a:r>
              <a:rPr lang="ru-RU" sz="2400" dirty="0"/>
              <a:t>— ответвлений.</a:t>
            </a:r>
          </a:p>
          <a:p>
            <a:r>
              <a:rPr lang="ru-RU" sz="2400" dirty="0" smtClean="0"/>
              <a:t>     </a:t>
            </a:r>
            <a:r>
              <a:rPr lang="ru-RU" sz="2400" dirty="0" smtClean="0">
                <a:solidFill>
                  <a:srgbClr val="FF0000"/>
                </a:solidFill>
              </a:rPr>
              <a:t>Ответвление</a:t>
            </a:r>
            <a:r>
              <a:rPr lang="ru-RU" sz="2400" dirty="0" smtClean="0"/>
              <a:t> </a:t>
            </a:r>
            <a:r>
              <a:rPr lang="ru-RU" sz="2400" dirty="0"/>
              <a:t>— это присоединение путём сращивания дополнительных проводов к главной электрической линии без </a:t>
            </a:r>
            <a:r>
              <a:rPr lang="ru-RU" sz="2400" dirty="0" smtClean="0"/>
              <a:t>нарушения </a:t>
            </a:r>
            <a:r>
              <a:rPr lang="ru-RU" sz="2400" dirty="0"/>
              <a:t>её целостности. Ответвление применяется, в частности, для подключения бытовой </a:t>
            </a:r>
            <a:r>
              <a:rPr lang="ru-RU" sz="2400" dirty="0" smtClean="0"/>
              <a:t>арматуры </a:t>
            </a:r>
            <a:r>
              <a:rPr lang="ru-RU" sz="2400" dirty="0"/>
              <a:t>(электрических выключателей, штепсельных розеток и т. д.).</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423" y="2693323"/>
            <a:ext cx="6520008"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725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083"/>
            <a:ext cx="9144000" cy="5262979"/>
          </a:xfrm>
          <a:prstGeom prst="rect">
            <a:avLst/>
          </a:prstGeom>
        </p:spPr>
        <p:txBody>
          <a:bodyPr wrap="square">
            <a:spAutoFit/>
          </a:bodyPr>
          <a:lstStyle/>
          <a:p>
            <a:r>
              <a:rPr lang="ru-RU" sz="2400" dirty="0">
                <a:solidFill>
                  <a:srgbClr val="FF0000"/>
                </a:solidFill>
              </a:rPr>
              <a:t>Если соединяют </a:t>
            </a:r>
            <a:r>
              <a:rPr lang="ru-RU" sz="2400" dirty="0" smtClean="0">
                <a:solidFill>
                  <a:srgbClr val="FF0000"/>
                </a:solidFill>
              </a:rPr>
              <a:t>многопроволочные </a:t>
            </a:r>
            <a:r>
              <a:rPr lang="ru-RU" sz="2400" dirty="0">
                <a:solidFill>
                  <a:srgbClr val="FF0000"/>
                </a:solidFill>
              </a:rPr>
              <a:t>жилы</a:t>
            </a:r>
            <a:r>
              <a:rPr lang="ru-RU" sz="2400" dirty="0"/>
              <a:t>, то после зачистки проводов их надо расплести и надвинуть друг на друга, а затем плотно обвить концы </a:t>
            </a:r>
            <a:r>
              <a:rPr lang="ru-RU" sz="2400" dirty="0" smtClean="0"/>
              <a:t>одного </a:t>
            </a:r>
            <a:r>
              <a:rPr lang="ru-RU" sz="2400" dirty="0"/>
              <a:t>провода вокруг другого с последующим наложением изоляции. В случае медного провода скрутку желательно пропаять. </a:t>
            </a:r>
            <a:r>
              <a:rPr lang="ru-RU" sz="2400" dirty="0">
                <a:solidFill>
                  <a:srgbClr val="FF0000"/>
                </a:solidFill>
              </a:rPr>
              <a:t>Но если провода разные</a:t>
            </a:r>
            <a:r>
              <a:rPr lang="ru-RU" sz="2400" dirty="0"/>
              <a:t> (один медный, а другой алюминиевый), то их </a:t>
            </a:r>
            <a:r>
              <a:rPr lang="ru-RU" sz="2400" dirty="0" smtClean="0"/>
              <a:t>соединение </a:t>
            </a:r>
            <a:r>
              <a:rPr lang="ru-RU" sz="2400" dirty="0"/>
              <a:t>скруткой недопустимо. Из-за окисной плёнки контакт между проводами будет плохой, скрутка начнёт сильно </a:t>
            </a:r>
            <a:r>
              <a:rPr lang="ru-RU" sz="2400" dirty="0" smtClean="0"/>
              <a:t>нагреваться </a:t>
            </a:r>
            <a:r>
              <a:rPr lang="ru-RU" sz="2400" dirty="0"/>
              <a:t>и станет возможным воспламенение изоляции. На производстве алюминиевые провода соединяют специальной пайкой, либо сваркой, либо </a:t>
            </a:r>
            <a:r>
              <a:rPr lang="ru-RU" sz="2400" dirty="0" err="1"/>
              <a:t>опрессовкой</a:t>
            </a:r>
            <a:r>
              <a:rPr lang="ru-RU" sz="2400" dirty="0"/>
              <a:t>. При </a:t>
            </a:r>
            <a:r>
              <a:rPr lang="ru-RU" sz="2400" dirty="0" err="1"/>
              <a:t>опрессовке</a:t>
            </a:r>
            <a:r>
              <a:rPr lang="ru-RU" sz="2400" dirty="0"/>
              <a:t> на </a:t>
            </a:r>
            <a:r>
              <a:rPr lang="ru-RU" sz="2400" dirty="0" err="1"/>
              <a:t>зачищённые</a:t>
            </a:r>
            <a:r>
              <a:rPr lang="ru-RU" sz="2400" dirty="0"/>
              <a:t> провода, смазанные пастой для защиты от окисления, надевают алюминиевую трубочку и обжимают её в нескольких местах мощными </a:t>
            </a:r>
            <a:r>
              <a:rPr lang="ru-RU" sz="2400" dirty="0" smtClean="0"/>
              <a:t>клещами.</a:t>
            </a:r>
            <a:endParaRPr lang="ru-R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68061"/>
            <a:ext cx="225193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771800" y="5763232"/>
            <a:ext cx="4572000" cy="923330"/>
          </a:xfrm>
          <a:prstGeom prst="rect">
            <a:avLst/>
          </a:prstGeom>
        </p:spPr>
        <p:txBody>
          <a:bodyPr>
            <a:spAutoFit/>
          </a:bodyPr>
          <a:lstStyle/>
          <a:p>
            <a:r>
              <a:rPr lang="ru-RU" dirty="0" err="1"/>
              <a:t>Опрессовка</a:t>
            </a:r>
            <a:r>
              <a:rPr lang="ru-RU" dirty="0"/>
              <a:t> алюминиевых проводов:</a:t>
            </a:r>
          </a:p>
          <a:p>
            <a:r>
              <a:rPr lang="ru-RU" dirty="0"/>
              <a:t>1	— клещи,</a:t>
            </a:r>
          </a:p>
          <a:p>
            <a:r>
              <a:rPr lang="ru-RU" dirty="0"/>
              <a:t>2	— алюминиевая трубка</a:t>
            </a:r>
          </a:p>
        </p:txBody>
      </p:sp>
    </p:spTree>
    <p:extLst>
      <p:ext uri="{BB962C8B-B14F-4D97-AF65-F5344CB8AC3E}">
        <p14:creationId xmlns:p14="http://schemas.microsoft.com/office/powerpoint/2010/main" val="2718821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82" y="0"/>
            <a:ext cx="9137817" cy="4524315"/>
          </a:xfrm>
          <a:prstGeom prst="rect">
            <a:avLst/>
          </a:prstGeom>
        </p:spPr>
        <p:txBody>
          <a:bodyPr wrap="square">
            <a:spAutoFit/>
          </a:bodyPr>
          <a:lstStyle/>
          <a:p>
            <a:r>
              <a:rPr lang="ru-RU" sz="2400" dirty="0" smtClean="0">
                <a:solidFill>
                  <a:srgbClr val="FF0000"/>
                </a:solidFill>
              </a:rPr>
              <a:t>     Паяние</a:t>
            </a:r>
            <a:r>
              <a:rPr lang="ru-RU" sz="2400" dirty="0">
                <a:solidFill>
                  <a:srgbClr val="FF0000"/>
                </a:solidFill>
              </a:rPr>
              <a:t>,</a:t>
            </a:r>
            <a:r>
              <a:rPr lang="ru-RU" sz="2400" dirty="0"/>
              <a:t> или, выражаясь профессиональным языком, </a:t>
            </a:r>
            <a:r>
              <a:rPr lang="ru-RU" sz="2400" dirty="0">
                <a:solidFill>
                  <a:srgbClr val="FF0000"/>
                </a:solidFill>
              </a:rPr>
              <a:t>пайка</a:t>
            </a:r>
            <a:r>
              <a:rPr lang="ru-RU" sz="2400" dirty="0"/>
              <a:t>, — это </a:t>
            </a:r>
            <a:r>
              <a:rPr lang="ru-RU" sz="2400" dirty="0" smtClean="0"/>
              <a:t>процесс </a:t>
            </a:r>
            <a:r>
              <a:rPr lang="ru-RU" sz="2400" dirty="0"/>
              <a:t>соединения деталей или частей расплавленным металлом — припоем. Его применяют для получения надёжных неразъёмных электрических контактов.</a:t>
            </a:r>
          </a:p>
          <a:p>
            <a:r>
              <a:rPr lang="ru-RU" sz="2400" dirty="0" smtClean="0"/>
              <a:t>     В </a:t>
            </a:r>
            <a:r>
              <a:rPr lang="ru-RU" sz="2400" dirty="0"/>
              <a:t>качестве припоя используют сплав свинца с оловом. Температура плавления такого припоя около 200 °С. В расплавленном состоянии припой наносят на место соединения деталей. Он проникает в зазор между </a:t>
            </a:r>
            <a:r>
              <a:rPr lang="ru-RU" sz="2400" dirty="0" smtClean="0"/>
              <a:t>деталями </a:t>
            </a:r>
            <a:r>
              <a:rPr lang="ru-RU" sz="2400" dirty="0"/>
              <a:t>и после затвердевания образует паяный шов.</a:t>
            </a:r>
          </a:p>
          <a:p>
            <a:r>
              <a:rPr lang="ru-RU" sz="2400" dirty="0" smtClean="0"/>
              <a:t>     Пайку </a:t>
            </a:r>
            <a:r>
              <a:rPr lang="ru-RU" sz="2400" dirty="0"/>
              <a:t>выполняют при помощи электрического </a:t>
            </a:r>
            <a:r>
              <a:rPr lang="ru-RU" sz="2400" dirty="0" smtClean="0"/>
              <a:t>паяльника. </a:t>
            </a:r>
            <a:r>
              <a:rPr lang="ru-RU" sz="2400" dirty="0"/>
              <a:t>Паяльник служит для нагрева места соединения, расплавления припоя и </a:t>
            </a:r>
            <a:r>
              <a:rPr lang="ru-RU" sz="2400" dirty="0" smtClean="0"/>
              <a:t>нанесения </a:t>
            </a:r>
            <a:r>
              <a:rPr lang="ru-RU" sz="2400" dirty="0"/>
              <a:t>его на паяемые детали.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34549"/>
            <a:ext cx="4286250"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588233" y="4482062"/>
            <a:ext cx="4572000" cy="2308324"/>
          </a:xfrm>
          <a:prstGeom prst="rect">
            <a:avLst/>
          </a:prstGeom>
        </p:spPr>
        <p:txBody>
          <a:bodyPr>
            <a:spAutoFit/>
          </a:bodyPr>
          <a:lstStyle/>
          <a:p>
            <a:r>
              <a:rPr lang="ru-RU" sz="1600" dirty="0"/>
              <a:t>Электрический паяльник: </a:t>
            </a:r>
            <a:endParaRPr lang="ru-RU" sz="1600" dirty="0" smtClean="0"/>
          </a:p>
          <a:p>
            <a:r>
              <a:rPr lang="ru-RU" sz="1600" dirty="0" smtClean="0"/>
              <a:t>1</a:t>
            </a:r>
            <a:r>
              <a:rPr lang="ru-RU" sz="1600" dirty="0"/>
              <a:t>— медный наконечник, </a:t>
            </a:r>
            <a:endParaRPr lang="ru-RU" sz="1600" dirty="0" smtClean="0"/>
          </a:p>
          <a:p>
            <a:r>
              <a:rPr lang="ru-RU" sz="1600" dirty="0" smtClean="0"/>
              <a:t>2</a:t>
            </a:r>
            <a:r>
              <a:rPr lang="ru-RU" sz="1600" dirty="0"/>
              <a:t>— кожух, </a:t>
            </a:r>
            <a:endParaRPr lang="ru-RU" sz="1600" dirty="0" smtClean="0"/>
          </a:p>
          <a:p>
            <a:r>
              <a:rPr lang="ru-RU" sz="1600" dirty="0" smtClean="0"/>
              <a:t>3 </a:t>
            </a:r>
            <a:r>
              <a:rPr lang="ru-RU" sz="1600" dirty="0"/>
              <a:t>— стальная трубка, </a:t>
            </a:r>
            <a:endParaRPr lang="ru-RU" sz="1600" dirty="0" smtClean="0"/>
          </a:p>
          <a:p>
            <a:r>
              <a:rPr lang="ru-RU" sz="1600" dirty="0" smtClean="0"/>
              <a:t>4 </a:t>
            </a:r>
            <a:r>
              <a:rPr lang="ru-RU" sz="1600" dirty="0"/>
              <a:t>— деревянная (пластмассовая) ручка, </a:t>
            </a:r>
            <a:endParaRPr lang="ru-RU" sz="1600" dirty="0" smtClean="0"/>
          </a:p>
          <a:p>
            <a:r>
              <a:rPr lang="ru-RU" sz="1600" dirty="0" smtClean="0"/>
              <a:t>5</a:t>
            </a:r>
            <a:r>
              <a:rPr lang="ru-RU" sz="1600" dirty="0"/>
              <a:t>— изолирующая втулка, </a:t>
            </a:r>
            <a:endParaRPr lang="ru-RU" sz="1600" dirty="0" smtClean="0"/>
          </a:p>
          <a:p>
            <a:r>
              <a:rPr lang="ru-RU" sz="1600" dirty="0" smtClean="0"/>
              <a:t>6</a:t>
            </a:r>
            <a:r>
              <a:rPr lang="ru-RU" sz="1600" dirty="0"/>
              <a:t>— слой слюды, </a:t>
            </a:r>
            <a:endParaRPr lang="ru-RU" sz="1600" dirty="0" smtClean="0"/>
          </a:p>
          <a:p>
            <a:r>
              <a:rPr lang="ru-RU" sz="1600" dirty="0" smtClean="0"/>
              <a:t>7</a:t>
            </a:r>
            <a:r>
              <a:rPr lang="ru-RU" sz="1600" dirty="0"/>
              <a:t>— асбестовый шнур, </a:t>
            </a:r>
            <a:endParaRPr lang="ru-RU" sz="1600" dirty="0" smtClean="0"/>
          </a:p>
          <a:p>
            <a:r>
              <a:rPr lang="ru-RU" sz="1600" dirty="0" smtClean="0"/>
              <a:t>8</a:t>
            </a:r>
            <a:r>
              <a:rPr lang="ru-RU" sz="1600" dirty="0"/>
              <a:t>— нагревательный элемент</a:t>
            </a:r>
          </a:p>
        </p:txBody>
      </p:sp>
    </p:spTree>
    <p:extLst>
      <p:ext uri="{BB962C8B-B14F-4D97-AF65-F5344CB8AC3E}">
        <p14:creationId xmlns:p14="http://schemas.microsoft.com/office/powerpoint/2010/main" val="1064999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893647"/>
          </a:xfrm>
          <a:prstGeom prst="rect">
            <a:avLst/>
          </a:prstGeom>
        </p:spPr>
        <p:txBody>
          <a:bodyPr wrap="square">
            <a:spAutoFit/>
          </a:bodyPr>
          <a:lstStyle/>
          <a:p>
            <a:r>
              <a:rPr lang="ru-RU" sz="2400" dirty="0" smtClean="0"/>
              <a:t>     </a:t>
            </a:r>
            <a:r>
              <a:rPr lang="ru-RU" sz="2400" dirty="0" smtClean="0">
                <a:solidFill>
                  <a:srgbClr val="FF0000"/>
                </a:solidFill>
              </a:rPr>
              <a:t>Каждый </a:t>
            </a:r>
            <a:r>
              <a:rPr lang="ru-RU" sz="2400" dirty="0">
                <a:solidFill>
                  <a:srgbClr val="FF0000"/>
                </a:solidFill>
              </a:rPr>
              <a:t>паяльник </a:t>
            </a:r>
            <a:r>
              <a:rPr lang="ru-RU" sz="2400" dirty="0"/>
              <a:t>рассчитан на строго определённое напряжение: 220, 127, 42, 36 и 12 В. Поэтому, прежде чем включить его в сеть, </a:t>
            </a:r>
            <a:r>
              <a:rPr lang="ru-RU" sz="2400" dirty="0" smtClean="0"/>
              <a:t>необходимо </a:t>
            </a:r>
            <a:r>
              <a:rPr lang="ru-RU" sz="2400" dirty="0"/>
              <a:t>узнать её рабочее напряжение. В школьных учебных мастерских учащийся может работать только с паяльниками, рассчитанными на </a:t>
            </a:r>
            <a:r>
              <a:rPr lang="ru-RU" sz="2400" dirty="0" smtClean="0"/>
              <a:t>напряжение </a:t>
            </a:r>
            <a:r>
              <a:rPr lang="ru-RU" sz="2400" dirty="0"/>
              <a:t>42 В и ниже.</a:t>
            </a:r>
          </a:p>
          <a:p>
            <a:r>
              <a:rPr lang="ru-RU" sz="2400" dirty="0" smtClean="0"/>
              <a:t>     Чтобы </a:t>
            </a:r>
            <a:r>
              <a:rPr lang="ru-RU" sz="2400" dirty="0"/>
              <a:t>повысить прочность пайки, места соединения зачищают </a:t>
            </a:r>
            <a:r>
              <a:rPr lang="ru-RU" sz="2400" dirty="0" smtClean="0"/>
              <a:t>наждачной </a:t>
            </a:r>
            <a:r>
              <a:rPr lang="ru-RU" sz="2400" dirty="0"/>
              <a:t>бумагой, напильником или ножом, пока не появится металлический блеск. Во время паяния может образоваться плёнка, снижающая прочность соединения. Чтобы этого не произошло, применяют специальные вещества — флюсы (канифоль, водный раствор нашатырного спирта</a:t>
            </a:r>
            <a:r>
              <a:rPr lang="ru-RU" sz="2400" dirty="0" smtClean="0"/>
              <a:t>).     </a:t>
            </a:r>
            <a:endParaRPr lang="ru-RU" sz="24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82" y="4893647"/>
            <a:ext cx="2895435"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33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14" y="2601"/>
            <a:ext cx="9110286" cy="1200329"/>
          </a:xfrm>
          <a:prstGeom prst="rect">
            <a:avLst/>
          </a:prstGeom>
        </p:spPr>
        <p:txBody>
          <a:bodyPr wrap="square">
            <a:spAutoFit/>
          </a:bodyPr>
          <a:lstStyle/>
          <a:p>
            <a:r>
              <a:rPr lang="ru-RU" sz="2400" dirty="0">
                <a:solidFill>
                  <a:srgbClr val="FF0000"/>
                </a:solidFill>
              </a:rPr>
              <a:t>Перед началом работы </a:t>
            </a:r>
            <a:r>
              <a:rPr lang="ru-RU" sz="2400" dirty="0"/>
              <a:t>необходимо правильно организовать </a:t>
            </a:r>
            <a:r>
              <a:rPr lang="ru-RU" sz="2400" dirty="0" smtClean="0"/>
              <a:t>рабочее место, </a:t>
            </a:r>
            <a:r>
              <a:rPr lang="ru-RU" sz="2400" dirty="0"/>
              <a:t>которое должно быть оснащено вытяжной вентиляцией для удаления ядовитых паров флюса и припоя.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1" y="1502136"/>
            <a:ext cx="6628629"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04248" y="2204864"/>
            <a:ext cx="2339752" cy="2554545"/>
          </a:xfrm>
          <a:prstGeom prst="rect">
            <a:avLst/>
          </a:prstGeom>
        </p:spPr>
        <p:txBody>
          <a:bodyPr wrap="square">
            <a:spAutoFit/>
          </a:bodyPr>
          <a:lstStyle/>
          <a:p>
            <a:r>
              <a:rPr lang="ru-RU" sz="1600" dirty="0"/>
              <a:t>Организация рабочего места при паянии: </a:t>
            </a:r>
            <a:endParaRPr lang="ru-RU" sz="1600" dirty="0" smtClean="0"/>
          </a:p>
          <a:p>
            <a:r>
              <a:rPr lang="ru-RU" sz="1600" dirty="0" smtClean="0"/>
              <a:t>1 </a:t>
            </a:r>
            <a:r>
              <a:rPr lang="ru-RU" sz="1600" dirty="0"/>
              <a:t>— подкладная доска, </a:t>
            </a:r>
            <a:endParaRPr lang="ru-RU" sz="1600" dirty="0" smtClean="0"/>
          </a:p>
          <a:p>
            <a:r>
              <a:rPr lang="ru-RU" sz="1600" dirty="0" smtClean="0"/>
              <a:t>2</a:t>
            </a:r>
            <a:r>
              <a:rPr lang="ru-RU" sz="1600" dirty="0"/>
              <a:t>— припой, </a:t>
            </a:r>
            <a:endParaRPr lang="ru-RU" sz="1600" dirty="0" smtClean="0"/>
          </a:p>
          <a:p>
            <a:r>
              <a:rPr lang="ru-RU" sz="1600" dirty="0" smtClean="0"/>
              <a:t>3</a:t>
            </a:r>
            <a:r>
              <a:rPr lang="ru-RU" sz="1600" dirty="0"/>
              <a:t>— кисть, </a:t>
            </a:r>
            <a:endParaRPr lang="ru-RU" sz="1600" dirty="0" smtClean="0"/>
          </a:p>
          <a:p>
            <a:r>
              <a:rPr lang="ru-RU" sz="1600" dirty="0" smtClean="0"/>
              <a:t>4</a:t>
            </a:r>
            <a:r>
              <a:rPr lang="ru-RU" sz="1600" dirty="0"/>
              <a:t>— канифоль, </a:t>
            </a:r>
            <a:endParaRPr lang="ru-RU" sz="1600" dirty="0" smtClean="0"/>
          </a:p>
          <a:p>
            <a:r>
              <a:rPr lang="ru-RU" sz="1600" dirty="0" smtClean="0"/>
              <a:t>5</a:t>
            </a:r>
            <a:r>
              <a:rPr lang="ru-RU" sz="1600" dirty="0"/>
              <a:t>— электропаяльник, 6— водный раствор нашатырного спирта</a:t>
            </a:r>
          </a:p>
        </p:txBody>
      </p:sp>
    </p:spTree>
    <p:extLst>
      <p:ext uri="{BB962C8B-B14F-4D97-AF65-F5344CB8AC3E}">
        <p14:creationId xmlns:p14="http://schemas.microsoft.com/office/powerpoint/2010/main" val="95101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785652"/>
          </a:xfrm>
          <a:prstGeom prst="rect">
            <a:avLst/>
          </a:prstGeom>
        </p:spPr>
        <p:txBody>
          <a:bodyPr wrap="square">
            <a:spAutoFit/>
          </a:bodyPr>
          <a:lstStyle/>
          <a:p>
            <a:r>
              <a:rPr lang="ru-RU" sz="2400" dirty="0">
                <a:solidFill>
                  <a:srgbClr val="FF0000"/>
                </a:solidFill>
              </a:rPr>
              <a:t>Процесс паяния </a:t>
            </a:r>
            <a:r>
              <a:rPr lang="ru-RU" sz="2400" dirty="0"/>
              <a:t>монтажных соединений состоит из ряда основных и подготовительных </a:t>
            </a:r>
            <a:r>
              <a:rPr lang="ru-RU" sz="2400" dirty="0" smtClean="0"/>
              <a:t>операций. </a:t>
            </a:r>
            <a:r>
              <a:rPr lang="ru-RU" sz="2400" dirty="0"/>
              <a:t>Рассмотрим эти операции.</a:t>
            </a:r>
          </a:p>
          <a:p>
            <a:r>
              <a:rPr lang="ru-RU" sz="2400" dirty="0">
                <a:solidFill>
                  <a:srgbClr val="00B0F0"/>
                </a:solidFill>
              </a:rPr>
              <a:t>Подготовка паяльника</a:t>
            </a:r>
          </a:p>
          <a:p>
            <a:r>
              <a:rPr lang="ru-RU" sz="2400" dirty="0">
                <a:solidFill>
                  <a:srgbClr val="00B050"/>
                </a:solidFill>
              </a:rPr>
              <a:t>Операция 1.</a:t>
            </a:r>
            <a:r>
              <a:rPr lang="ru-RU" sz="2400" dirty="0"/>
              <a:t> Зачистить жало разогретого паяльника напильником (</a:t>
            </a:r>
            <a:r>
              <a:rPr lang="ru-RU" sz="2400" dirty="0" smtClean="0"/>
              <a:t>рис.1).</a:t>
            </a:r>
            <a:endParaRPr lang="ru-RU" sz="2400" dirty="0"/>
          </a:p>
          <a:p>
            <a:r>
              <a:rPr lang="ru-RU" sz="2400" dirty="0">
                <a:solidFill>
                  <a:srgbClr val="00B050"/>
                </a:solidFill>
              </a:rPr>
              <a:t>Операция 2.</a:t>
            </a:r>
            <a:r>
              <a:rPr lang="ru-RU" sz="2400" dirty="0"/>
              <a:t> Поместить жало паяльника в канифоль или другой флюс (рис. </a:t>
            </a:r>
            <a:r>
              <a:rPr lang="ru-RU" sz="2400" dirty="0" smtClean="0"/>
              <a:t>2</a:t>
            </a:r>
            <a:r>
              <a:rPr lang="ru-RU" sz="2400" dirty="0"/>
              <a:t>).</a:t>
            </a:r>
          </a:p>
          <a:p>
            <a:r>
              <a:rPr lang="ru-RU" sz="2400" dirty="0">
                <a:solidFill>
                  <a:srgbClr val="00B050"/>
                </a:solidFill>
              </a:rPr>
              <a:t>Операция 3. </a:t>
            </a:r>
            <a:r>
              <a:rPr lang="ru-RU" sz="2400" dirty="0"/>
              <a:t>Набрать припой на жало паяльника и распределить его тонким слоем по поверхности жала (рис. </a:t>
            </a:r>
            <a:r>
              <a:rPr lang="ru-RU" sz="2400" dirty="0" smtClean="0"/>
              <a:t>3</a:t>
            </a:r>
            <a:r>
              <a:rPr lang="ru-RU" sz="24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830" y="3785652"/>
            <a:ext cx="481834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87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784"/>
            <a:ext cx="9144000" cy="3046988"/>
          </a:xfrm>
          <a:prstGeom prst="rect">
            <a:avLst/>
          </a:prstGeom>
        </p:spPr>
        <p:txBody>
          <a:bodyPr wrap="square">
            <a:spAutoFit/>
          </a:bodyPr>
          <a:lstStyle/>
          <a:p>
            <a:r>
              <a:rPr lang="ru-RU" sz="2400" dirty="0">
                <a:solidFill>
                  <a:srgbClr val="00B0F0"/>
                </a:solidFill>
              </a:rPr>
              <a:t>Подготовка материала </a:t>
            </a:r>
            <a:r>
              <a:rPr lang="ru-RU" sz="2400" dirty="0"/>
              <a:t>(провода, детали)</a:t>
            </a:r>
          </a:p>
          <a:p>
            <a:r>
              <a:rPr lang="ru-RU" sz="2400" dirty="0">
                <a:solidFill>
                  <a:srgbClr val="00B050"/>
                </a:solidFill>
              </a:rPr>
              <a:t>Операция 4.</a:t>
            </a:r>
            <a:r>
              <a:rPr lang="ru-RU" sz="2400" dirty="0"/>
              <a:t> Зачистить выводы деталей или концов проводов (</a:t>
            </a:r>
            <a:r>
              <a:rPr lang="ru-RU" sz="2400" dirty="0" smtClean="0"/>
              <a:t>рис. </a:t>
            </a:r>
            <a:r>
              <a:rPr lang="ru-RU" sz="2400" dirty="0"/>
              <a:t>4).</a:t>
            </a:r>
          </a:p>
          <a:p>
            <a:r>
              <a:rPr lang="ru-RU" sz="2400" dirty="0">
                <a:solidFill>
                  <a:srgbClr val="00B050"/>
                </a:solidFill>
              </a:rPr>
              <a:t>Операция 5.</a:t>
            </a:r>
            <a:r>
              <a:rPr lang="ru-RU" sz="2400" dirty="0"/>
              <a:t> Покрыть зачищенные поверхности флюсом с </a:t>
            </a:r>
            <a:r>
              <a:rPr lang="ru-RU" sz="2400" dirty="0" smtClean="0"/>
              <a:t>помощью подготовленного </a:t>
            </a:r>
            <a:r>
              <a:rPr lang="ru-RU" sz="2400" dirty="0"/>
              <a:t>паяльника (рис. </a:t>
            </a:r>
            <a:r>
              <a:rPr lang="ru-RU" sz="2400" dirty="0" smtClean="0"/>
              <a:t>5</a:t>
            </a:r>
            <a:r>
              <a:rPr lang="ru-RU" sz="2400" dirty="0"/>
              <a:t>).</a:t>
            </a:r>
          </a:p>
          <a:p>
            <a:r>
              <a:rPr lang="ru-RU" sz="2400" dirty="0">
                <a:solidFill>
                  <a:srgbClr val="00B050"/>
                </a:solidFill>
              </a:rPr>
              <a:t>Операция 6.</a:t>
            </a:r>
            <a:r>
              <a:rPr lang="ru-RU" sz="2400" dirty="0"/>
              <a:t> Покрыть зачищенные поверхности тонким слоем </a:t>
            </a:r>
            <a:r>
              <a:rPr lang="ru-RU" sz="2400" dirty="0" smtClean="0"/>
              <a:t>припоя </a:t>
            </a:r>
            <a:r>
              <a:rPr lang="ru-RU" sz="2400" dirty="0"/>
              <a:t>с помощью паяльника (рис. </a:t>
            </a:r>
            <a:r>
              <a:rPr lang="ru-RU" sz="2400" dirty="0" smtClean="0"/>
              <a:t>6</a:t>
            </a:r>
            <a:r>
              <a:rPr lang="ru-RU" sz="2400" dirty="0"/>
              <a:t>). Эта операция называется лужением. </a:t>
            </a:r>
            <a:endParaRPr lang="ru-RU"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40" y="3049772"/>
            <a:ext cx="602292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46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r>
              <a:rPr lang="ru-RU" sz="2400" dirty="0" smtClean="0">
                <a:solidFill>
                  <a:srgbClr val="FF0000"/>
                </a:solidFill>
              </a:rPr>
              <a:t>Участок провода</a:t>
            </a:r>
            <a:r>
              <a:rPr lang="ru-RU" sz="2400" dirty="0" smtClean="0"/>
              <a:t>, по которому проходит электрический ток, называется токоведущей жилой. Жилы бывают </a:t>
            </a:r>
            <a:r>
              <a:rPr lang="ru-RU" sz="2400" dirty="0" err="1" smtClean="0"/>
              <a:t>однопроволочными</a:t>
            </a:r>
            <a:r>
              <a:rPr lang="ru-RU" sz="2400" dirty="0" smtClean="0"/>
              <a:t> и многопроволочными. Их делают из меди и алюминия — металлов, обладающих хорошей электропроводностью. Для изготовления особо прочных проводов применяют стальную проволоку.</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788" y="2708920"/>
            <a:ext cx="7398423" cy="2160000"/>
          </a:xfrm>
          <a:prstGeom prst="rect">
            <a:avLst/>
          </a:prstGeom>
        </p:spPr>
      </p:pic>
      <p:sp>
        <p:nvSpPr>
          <p:cNvPr id="4" name="Прямоугольник 3"/>
          <p:cNvSpPr/>
          <p:nvPr/>
        </p:nvSpPr>
        <p:spPr>
          <a:xfrm>
            <a:off x="866186" y="5330585"/>
            <a:ext cx="4572000" cy="923330"/>
          </a:xfrm>
          <a:prstGeom prst="rect">
            <a:avLst/>
          </a:prstGeom>
        </p:spPr>
        <p:txBody>
          <a:bodyPr>
            <a:spAutoFit/>
          </a:bodyPr>
          <a:lstStyle/>
          <a:p>
            <a:r>
              <a:rPr lang="ru-RU" dirty="0" smtClean="0"/>
              <a:t>Электрические провода: </a:t>
            </a:r>
          </a:p>
          <a:p>
            <a:r>
              <a:rPr lang="ru-RU" dirty="0" smtClean="0"/>
              <a:t>а, б — с </a:t>
            </a:r>
            <a:r>
              <a:rPr lang="ru-RU" dirty="0" err="1" smtClean="0"/>
              <a:t>однопроволочной</a:t>
            </a:r>
            <a:r>
              <a:rPr lang="ru-RU" dirty="0" smtClean="0"/>
              <a:t> жилой; </a:t>
            </a:r>
          </a:p>
          <a:p>
            <a:r>
              <a:rPr lang="ru-RU" dirty="0" smtClean="0"/>
              <a:t>в — с многопроволочной жилой</a:t>
            </a:r>
            <a:endParaRPr lang="ru-RU" dirty="0"/>
          </a:p>
        </p:txBody>
      </p:sp>
    </p:spTree>
    <p:extLst>
      <p:ext uri="{BB962C8B-B14F-4D97-AF65-F5344CB8AC3E}">
        <p14:creationId xmlns:p14="http://schemas.microsoft.com/office/powerpoint/2010/main" val="4241447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47536"/>
          </a:xfrm>
          <a:prstGeom prst="rect">
            <a:avLst/>
          </a:prstGeom>
        </p:spPr>
        <p:txBody>
          <a:bodyPr wrap="square">
            <a:spAutoFit/>
          </a:bodyPr>
          <a:lstStyle/>
          <a:p>
            <a:pPr lvl="0"/>
            <a:r>
              <a:rPr lang="ru-RU" sz="2300" dirty="0">
                <a:solidFill>
                  <a:srgbClr val="00B0F0"/>
                </a:solidFill>
              </a:rPr>
              <a:t>Паяние</a:t>
            </a:r>
          </a:p>
          <a:p>
            <a:pPr lvl="0"/>
            <a:r>
              <a:rPr lang="ru-RU" sz="2300" dirty="0">
                <a:solidFill>
                  <a:srgbClr val="00B050"/>
                </a:solidFill>
              </a:rPr>
              <a:t>Операция 7.</a:t>
            </a:r>
            <a:r>
              <a:rPr lang="ru-RU" sz="2300" dirty="0">
                <a:solidFill>
                  <a:prstClr val="black"/>
                </a:solidFill>
              </a:rPr>
              <a:t> Закрепить или плотно прижать паяемые детали друг к другу (рис. 7</a:t>
            </a:r>
            <a:r>
              <a:rPr lang="ru-RU" sz="2300" dirty="0" smtClean="0">
                <a:solidFill>
                  <a:prstClr val="black"/>
                </a:solidFill>
              </a:rPr>
              <a:t>).</a:t>
            </a:r>
          </a:p>
          <a:p>
            <a:pPr lvl="0"/>
            <a:r>
              <a:rPr lang="ru-RU" sz="2300" dirty="0">
                <a:solidFill>
                  <a:srgbClr val="00B050"/>
                </a:solidFill>
              </a:rPr>
              <a:t>Операция 8.</a:t>
            </a:r>
            <a:r>
              <a:rPr lang="ru-RU" sz="2300" dirty="0">
                <a:solidFill>
                  <a:prstClr val="black"/>
                </a:solidFill>
              </a:rPr>
              <a:t> Взять жалом паяльника небольшое количество припоя, опустить жало в канифоль и немедленно прижать к месту пайки, чтобы </a:t>
            </a:r>
            <a:r>
              <a:rPr lang="ru-RU" sz="2300" dirty="0" smtClean="0">
                <a:solidFill>
                  <a:prstClr val="black"/>
                </a:solidFill>
              </a:rPr>
              <a:t>металл </a:t>
            </a:r>
            <a:r>
              <a:rPr lang="ru-RU" sz="2300" dirty="0">
                <a:solidFill>
                  <a:prstClr val="black"/>
                </a:solidFill>
              </a:rPr>
              <a:t>в месте соединения нагрелся до температуры расплавленного припоя. После того как место пайки прогреется, по нему распределяют </a:t>
            </a:r>
            <a:r>
              <a:rPr lang="ru-RU" sz="2300" dirty="0" smtClean="0">
                <a:solidFill>
                  <a:prstClr val="black"/>
                </a:solidFill>
              </a:rPr>
              <a:t>равномерным </a:t>
            </a:r>
            <a:r>
              <a:rPr lang="ru-RU" sz="2300" dirty="0">
                <a:solidFill>
                  <a:prstClr val="black"/>
                </a:solidFill>
              </a:rPr>
              <a:t>слоем припой. Как только припой растечётся и покроет место пайки, паяльник удаляют, давая остыть расплавленному припою. Место пайки не рекомендуется трогать в течение 40 секунд (рис. </a:t>
            </a:r>
            <a:r>
              <a:rPr lang="ru-RU" sz="2300" dirty="0" smtClean="0">
                <a:solidFill>
                  <a:prstClr val="black"/>
                </a:solidFill>
              </a:rPr>
              <a:t>8</a:t>
            </a:r>
            <a:r>
              <a:rPr lang="ru-RU" sz="2300" dirty="0">
                <a:solidFill>
                  <a:prstClr val="black"/>
                </a:solidFill>
              </a:rPr>
              <a:t>). Оно должно быть блестящим, без наплывов. Нельзя перегревать паяльник - это приводит к быстрому выгоранию флюса и ухудшает свойства припоя.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670679"/>
            <a:ext cx="361376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91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8" y="0"/>
            <a:ext cx="9135081" cy="2308324"/>
          </a:xfrm>
          <a:prstGeom prst="rect">
            <a:avLst/>
          </a:prstGeom>
        </p:spPr>
        <p:txBody>
          <a:bodyPr wrap="square">
            <a:spAutoFit/>
          </a:bodyPr>
          <a:lstStyle/>
          <a:p>
            <a:r>
              <a:rPr lang="ru-RU" sz="2400" dirty="0">
                <a:solidFill>
                  <a:srgbClr val="FF0000"/>
                </a:solidFill>
              </a:rPr>
              <a:t>На производстве </a:t>
            </a:r>
            <a:r>
              <a:rPr lang="ru-RU" sz="2400" dirty="0"/>
              <a:t>работы по соединению проводов и деталей при помощи пайки выполняют электромонтажники, радиомонтажники, </a:t>
            </a:r>
            <a:r>
              <a:rPr lang="ru-RU" sz="2400" dirty="0" smtClean="0"/>
              <a:t>сборщики </a:t>
            </a:r>
            <a:r>
              <a:rPr lang="ru-RU" sz="2400" dirty="0"/>
              <a:t>электрических приборов и аппаратуры. Они должны уметь работать с электрическим паяльником, знать особенности пайки различных металлов и сплавов, а также свойства припоев и флюсов.</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06" y="2313746"/>
            <a:ext cx="5554417" cy="4500000"/>
          </a:xfrm>
          <a:prstGeom prst="rect">
            <a:avLst/>
          </a:prstGeom>
        </p:spPr>
      </p:pic>
      <p:sp>
        <p:nvSpPr>
          <p:cNvPr id="4" name="Прямоугольник 3"/>
          <p:cNvSpPr/>
          <p:nvPr/>
        </p:nvSpPr>
        <p:spPr>
          <a:xfrm>
            <a:off x="5699496" y="4240580"/>
            <a:ext cx="3230565" cy="646331"/>
          </a:xfrm>
          <a:prstGeom prst="rect">
            <a:avLst/>
          </a:prstGeom>
        </p:spPr>
        <p:txBody>
          <a:bodyPr wrap="square">
            <a:spAutoFit/>
          </a:bodyPr>
          <a:lstStyle/>
          <a:p>
            <a:r>
              <a:rPr lang="ru-RU" dirty="0"/>
              <a:t>Сращивание проводов</a:t>
            </a:r>
          </a:p>
          <a:p>
            <a:r>
              <a:rPr lang="ru-RU" dirty="0"/>
              <a:t>с использованием пайки</a:t>
            </a:r>
          </a:p>
        </p:txBody>
      </p:sp>
    </p:spTree>
    <p:extLst>
      <p:ext uri="{BB962C8B-B14F-4D97-AF65-F5344CB8AC3E}">
        <p14:creationId xmlns:p14="http://schemas.microsoft.com/office/powerpoint/2010/main" val="222135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10" y="0"/>
            <a:ext cx="9129789" cy="3416320"/>
          </a:xfrm>
          <a:prstGeom prst="rect">
            <a:avLst/>
          </a:prstGeom>
        </p:spPr>
        <p:txBody>
          <a:bodyPr wrap="square">
            <a:spAutoFit/>
          </a:bodyPr>
          <a:lstStyle/>
          <a:p>
            <a:r>
              <a:rPr lang="ru-RU" sz="2400" dirty="0" smtClean="0"/>
              <a:t>     </a:t>
            </a:r>
            <a:r>
              <a:rPr lang="ru-RU" sz="2400" dirty="0" smtClean="0">
                <a:solidFill>
                  <a:srgbClr val="FF0000"/>
                </a:solidFill>
              </a:rPr>
              <a:t>Монтаж </a:t>
            </a:r>
            <a:r>
              <a:rPr lang="ru-RU" sz="2400" dirty="0">
                <a:solidFill>
                  <a:srgbClr val="FF0000"/>
                </a:solidFill>
              </a:rPr>
              <a:t>электрической цепи </a:t>
            </a:r>
            <a:r>
              <a:rPr lang="ru-RU" sz="2400" dirty="0"/>
              <a:t>состоит из двух основных операций: </a:t>
            </a:r>
            <a:r>
              <a:rPr lang="ru-RU" sz="2400" dirty="0" err="1"/>
              <a:t>оконцевания</a:t>
            </a:r>
            <a:r>
              <a:rPr lang="ru-RU" sz="2400" dirty="0"/>
              <a:t> проводов и присоединения их к электроарматуре (</a:t>
            </a:r>
            <a:r>
              <a:rPr lang="ru-RU" sz="2400" dirty="0" smtClean="0"/>
              <a:t>зарядка электроарматуры</a:t>
            </a:r>
            <a:r>
              <a:rPr lang="ru-RU" sz="2400" dirty="0"/>
              <a:t>).</a:t>
            </a:r>
          </a:p>
          <a:p>
            <a:r>
              <a:rPr lang="ru-RU" sz="2400" dirty="0" smtClean="0"/>
              <a:t>     Чтобы </a:t>
            </a:r>
            <a:r>
              <a:rPr lang="ru-RU" sz="2400" dirty="0"/>
              <a:t>подсоединить провода к электроарматуре, их </a:t>
            </a:r>
            <a:r>
              <a:rPr lang="ru-RU" sz="2400" dirty="0" smtClean="0"/>
              <a:t>предварительно нужно </a:t>
            </a:r>
            <a:r>
              <a:rPr lang="ru-RU" sz="2400" dirty="0">
                <a:solidFill>
                  <a:srgbClr val="00B0F0"/>
                </a:solidFill>
              </a:rPr>
              <a:t>зачистить и </a:t>
            </a:r>
            <a:r>
              <a:rPr lang="ru-RU" sz="2400" dirty="0" err="1">
                <a:solidFill>
                  <a:srgbClr val="00B0F0"/>
                </a:solidFill>
              </a:rPr>
              <a:t>оконцевать</a:t>
            </a:r>
            <a:r>
              <a:rPr lang="ru-RU" sz="2400" dirty="0" smtClean="0"/>
              <a:t>.</a:t>
            </a:r>
          </a:p>
          <a:p>
            <a:r>
              <a:rPr lang="ru-RU" sz="2400" dirty="0" smtClean="0"/>
              <a:t>     </a:t>
            </a:r>
            <a:r>
              <a:rPr lang="ru-RU" sz="2400" dirty="0" err="1" smtClean="0">
                <a:solidFill>
                  <a:srgbClr val="FF0000"/>
                </a:solidFill>
              </a:rPr>
              <a:t>Оконцевание</a:t>
            </a:r>
            <a:r>
              <a:rPr lang="ru-RU" sz="2400" dirty="0" smtClean="0">
                <a:solidFill>
                  <a:srgbClr val="FF0000"/>
                </a:solidFill>
              </a:rPr>
              <a:t> </a:t>
            </a:r>
            <a:r>
              <a:rPr lang="ru-RU" sz="2400" dirty="0">
                <a:solidFill>
                  <a:srgbClr val="FF0000"/>
                </a:solidFill>
              </a:rPr>
              <a:t>проводов </a:t>
            </a:r>
            <a:r>
              <a:rPr lang="ru-RU" sz="2400" dirty="0"/>
              <a:t>- это освобождение их от изоляционной </a:t>
            </a:r>
            <a:r>
              <a:rPr lang="ru-RU" sz="2400" dirty="0" smtClean="0"/>
              <a:t>оболочки </a:t>
            </a:r>
            <a:r>
              <a:rPr lang="ru-RU" sz="2400" dirty="0"/>
              <a:t>и оформление петелькой (кольцом) или прямым концом (тычком), в зависимости от конструкции </a:t>
            </a:r>
            <a:r>
              <a:rPr lang="ru-RU" sz="2400" dirty="0" smtClean="0"/>
              <a:t>электроарматуры.</a:t>
            </a:r>
            <a:endParaRPr lang="ru-RU"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0" y="3645024"/>
            <a:ext cx="4225814"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932039" y="4077072"/>
            <a:ext cx="4211959" cy="923330"/>
          </a:xfrm>
          <a:prstGeom prst="rect">
            <a:avLst/>
          </a:prstGeom>
        </p:spPr>
        <p:txBody>
          <a:bodyPr wrap="square">
            <a:spAutoFit/>
          </a:bodyPr>
          <a:lstStyle/>
          <a:p>
            <a:r>
              <a:rPr lang="ru-RU" dirty="0"/>
              <a:t>Способы </a:t>
            </a:r>
            <a:r>
              <a:rPr lang="ru-RU" dirty="0" err="1" smtClean="0"/>
              <a:t>оконцевания</a:t>
            </a:r>
            <a:r>
              <a:rPr lang="ru-RU" dirty="0" smtClean="0"/>
              <a:t> проводов</a:t>
            </a:r>
            <a:r>
              <a:rPr lang="ru-RU" dirty="0"/>
              <a:t>: </a:t>
            </a:r>
            <a:endParaRPr lang="ru-RU" dirty="0" smtClean="0"/>
          </a:p>
          <a:p>
            <a:r>
              <a:rPr lang="ru-RU" dirty="0" smtClean="0"/>
              <a:t>а </a:t>
            </a:r>
            <a:r>
              <a:rPr lang="ru-RU" dirty="0"/>
              <a:t>— кольцом, </a:t>
            </a:r>
            <a:endParaRPr lang="ru-RU" dirty="0" smtClean="0"/>
          </a:p>
          <a:p>
            <a:r>
              <a:rPr lang="ru-RU" dirty="0" smtClean="0"/>
              <a:t>б</a:t>
            </a:r>
            <a:r>
              <a:rPr lang="ru-RU" dirty="0"/>
              <a:t>— тычком</a:t>
            </a:r>
          </a:p>
        </p:txBody>
      </p:sp>
    </p:spTree>
    <p:extLst>
      <p:ext uri="{BB962C8B-B14F-4D97-AF65-F5344CB8AC3E}">
        <p14:creationId xmlns:p14="http://schemas.microsoft.com/office/powerpoint/2010/main" val="31316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4" y="12680"/>
            <a:ext cx="9137995" cy="2308324"/>
          </a:xfrm>
          <a:prstGeom prst="rect">
            <a:avLst/>
          </a:prstGeom>
        </p:spPr>
        <p:txBody>
          <a:bodyPr wrap="square">
            <a:spAutoFit/>
          </a:bodyPr>
          <a:lstStyle/>
          <a:p>
            <a:r>
              <a:rPr lang="ru-RU" sz="2400" dirty="0"/>
              <a:t>При монтаже </a:t>
            </a:r>
            <a:r>
              <a:rPr lang="ru-RU" sz="2400" dirty="0" err="1"/>
              <a:t>электроцепи</a:t>
            </a:r>
            <a:r>
              <a:rPr lang="ru-RU" sz="2400" dirty="0"/>
              <a:t> </a:t>
            </a:r>
            <a:r>
              <a:rPr lang="ru-RU" sz="2400" dirty="0" err="1"/>
              <a:t>оконцованный</a:t>
            </a:r>
            <a:r>
              <a:rPr lang="ru-RU" sz="2400" dirty="0"/>
              <a:t> в форме кольца </a:t>
            </a:r>
            <a:r>
              <a:rPr lang="ru-RU" sz="2400" dirty="0" smtClean="0"/>
              <a:t>(рис. а) провод </a:t>
            </a:r>
            <a:r>
              <a:rPr lang="ru-RU" sz="2400" dirty="0"/>
              <a:t>прижимается винтом к контакту арматуры. Если монтаж </a:t>
            </a:r>
            <a:r>
              <a:rPr lang="ru-RU" sz="2400" dirty="0" smtClean="0"/>
              <a:t>предусматривает </a:t>
            </a:r>
            <a:r>
              <a:rPr lang="ru-RU" sz="2400" dirty="0" err="1"/>
              <a:t>втыкание</a:t>
            </a:r>
            <a:r>
              <a:rPr lang="ru-RU" sz="2400" dirty="0"/>
              <a:t> провода в отверстие контакта и прижатие его сбоку винтом (рис. </a:t>
            </a:r>
            <a:r>
              <a:rPr lang="ru-RU" sz="2400" dirty="0" smtClean="0"/>
              <a:t>б</a:t>
            </a:r>
            <a:r>
              <a:rPr lang="ru-RU" sz="2400" dirty="0"/>
              <a:t>), применяют </a:t>
            </a:r>
            <a:r>
              <a:rPr lang="ru-RU" sz="2400" dirty="0" err="1"/>
              <a:t>оконцевание</a:t>
            </a:r>
            <a:r>
              <a:rPr lang="ru-RU" sz="2400" dirty="0"/>
              <a:t> тычком. Однако первый способ получил большее распространение.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858" y="2321004"/>
            <a:ext cx="6658285" cy="4320000"/>
          </a:xfrm>
          <a:prstGeom prst="rect">
            <a:avLst/>
          </a:prstGeom>
        </p:spPr>
      </p:pic>
    </p:spTree>
    <p:extLst>
      <p:ext uri="{BB962C8B-B14F-4D97-AF65-F5344CB8AC3E}">
        <p14:creationId xmlns:p14="http://schemas.microsoft.com/office/powerpoint/2010/main" val="313420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0" y="18000"/>
            <a:ext cx="5415144" cy="6840000"/>
          </a:xfrm>
          <a:prstGeom prst="rect">
            <a:avLst/>
          </a:prstGeom>
        </p:spPr>
      </p:pic>
    </p:spTree>
    <p:extLst>
      <p:ext uri="{BB962C8B-B14F-4D97-AF65-F5344CB8AC3E}">
        <p14:creationId xmlns:p14="http://schemas.microsoft.com/office/powerpoint/2010/main" val="1863168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5038"/>
            <a:ext cx="9144000" cy="4893647"/>
          </a:xfrm>
          <a:prstGeom prst="rect">
            <a:avLst/>
          </a:prstGeom>
        </p:spPr>
        <p:txBody>
          <a:bodyPr wrap="square">
            <a:spAutoFit/>
          </a:bodyPr>
          <a:lstStyle/>
          <a:p>
            <a:r>
              <a:rPr lang="ru-RU" sz="2400" dirty="0" smtClean="0"/>
              <a:t>   </a:t>
            </a:r>
            <a:r>
              <a:rPr lang="ru-RU" sz="2400" dirty="0" smtClean="0">
                <a:solidFill>
                  <a:srgbClr val="FF0000"/>
                </a:solidFill>
              </a:rPr>
              <a:t>При </a:t>
            </a:r>
            <a:r>
              <a:rPr lang="ru-RU" sz="2400" dirty="0">
                <a:solidFill>
                  <a:srgbClr val="FF0000"/>
                </a:solidFill>
              </a:rPr>
              <a:t>подсоединении проводов </a:t>
            </a:r>
            <a:r>
              <a:rPr lang="ru-RU" sz="2400" dirty="0"/>
              <a:t>к деталям на винт 1 </a:t>
            </a:r>
            <a:r>
              <a:rPr lang="ru-RU" sz="2400" dirty="0" smtClean="0"/>
              <a:t>последовательно </a:t>
            </a:r>
            <a:r>
              <a:rPr lang="ru-RU" sz="2400" dirty="0"/>
              <a:t>надевают пружинную шайбу 2, плоскую шайбу 3, потом колечко </a:t>
            </a:r>
            <a:r>
              <a:rPr lang="ru-RU" sz="2400" dirty="0" smtClean="0"/>
              <a:t>провода </a:t>
            </a:r>
            <a:r>
              <a:rPr lang="ru-RU" sz="2400" dirty="0"/>
              <a:t>4. Затем винт вставляют в резьбовое отверстие и закручивают отвёрткой. </a:t>
            </a:r>
            <a:r>
              <a:rPr lang="ru-RU" sz="2400" dirty="0" smtClean="0"/>
              <a:t>Надо </a:t>
            </a:r>
            <a:r>
              <a:rPr lang="ru-RU" sz="2400" dirty="0"/>
              <a:t>обратить внимание на то, чтобы направление закрутки колечка </a:t>
            </a:r>
            <a:r>
              <a:rPr lang="ru-RU" sz="2400" dirty="0" smtClean="0"/>
              <a:t>совпадало </a:t>
            </a:r>
            <a:r>
              <a:rPr lang="ru-RU" sz="2400" dirty="0"/>
              <a:t>с направлением вращения винта. Это предотвратит выдавливание </a:t>
            </a:r>
            <a:r>
              <a:rPr lang="ru-RU" sz="2400" dirty="0" smtClean="0"/>
              <a:t>провода </a:t>
            </a:r>
            <a:r>
              <a:rPr lang="ru-RU" sz="2400" dirty="0"/>
              <a:t>из-под винта. Пружинная шайба необходима для поддержания </a:t>
            </a:r>
            <a:r>
              <a:rPr lang="ru-RU" sz="2400" dirty="0" smtClean="0"/>
              <a:t>постоянного </a:t>
            </a:r>
            <a:r>
              <a:rPr lang="ru-RU" sz="2400" dirty="0"/>
              <a:t>давления в месте контакта провода с изделием (рис. </a:t>
            </a:r>
            <a:r>
              <a:rPr lang="ru-RU" sz="2400" dirty="0" smtClean="0"/>
              <a:t>а</a:t>
            </a:r>
            <a:r>
              <a:rPr lang="ru-RU" sz="2400" dirty="0"/>
              <a:t>).</a:t>
            </a:r>
          </a:p>
          <a:p>
            <a:r>
              <a:rPr lang="ru-RU" sz="2400" dirty="0" smtClean="0"/>
              <a:t>   Некоторые </a:t>
            </a:r>
            <a:r>
              <a:rPr lang="ru-RU" sz="2400" dirty="0"/>
              <a:t>винтовые зажимы имеют скобы (рис. </a:t>
            </a:r>
            <a:r>
              <a:rPr lang="ru-RU" sz="2400" dirty="0" smtClean="0"/>
              <a:t>б</a:t>
            </a:r>
            <a:r>
              <a:rPr lang="ru-RU" sz="2400" dirty="0"/>
              <a:t>), которые </a:t>
            </a:r>
            <a:r>
              <a:rPr lang="ru-RU" sz="2400" dirty="0" smtClean="0"/>
              <a:t>предотвращают </a:t>
            </a:r>
            <a:r>
              <a:rPr lang="ru-RU" sz="2400" dirty="0"/>
              <a:t>выбрасывание провода при закручивании винта. Такая </a:t>
            </a:r>
            <a:r>
              <a:rPr lang="ru-RU" sz="2400" dirty="0" smtClean="0"/>
              <a:t>конструкция </a:t>
            </a:r>
            <a:r>
              <a:rPr lang="ru-RU" sz="2400" dirty="0"/>
              <a:t>позволяет не делать колечка на конце провода и упрощает крепление его в зажиме</a:t>
            </a:r>
            <a:r>
              <a:rPr lang="ru-RU" sz="2400" dirty="0" smtClean="0"/>
              <a:t>.</a:t>
            </a:r>
            <a:endParaRPr lang="ru-RU"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97151"/>
            <a:ext cx="4519018"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776014" y="5048487"/>
            <a:ext cx="4355976" cy="1477328"/>
          </a:xfrm>
          <a:prstGeom prst="rect">
            <a:avLst/>
          </a:prstGeom>
        </p:spPr>
        <p:txBody>
          <a:bodyPr wrap="square">
            <a:spAutoFit/>
          </a:bodyPr>
          <a:lstStyle/>
          <a:p>
            <a:r>
              <a:rPr lang="ru-RU" dirty="0"/>
              <a:t>Подключение провода к контакту: </a:t>
            </a:r>
            <a:endParaRPr lang="ru-RU" dirty="0" smtClean="0"/>
          </a:p>
          <a:p>
            <a:r>
              <a:rPr lang="ru-RU" dirty="0" smtClean="0"/>
              <a:t>а </a:t>
            </a:r>
            <a:r>
              <a:rPr lang="ru-RU" dirty="0"/>
              <a:t>— колечком, б — тычком; </a:t>
            </a:r>
            <a:endParaRPr lang="ru-RU" dirty="0" smtClean="0"/>
          </a:p>
          <a:p>
            <a:r>
              <a:rPr lang="ru-RU" dirty="0" smtClean="0"/>
              <a:t>1 </a:t>
            </a:r>
            <a:r>
              <a:rPr lang="ru-RU" dirty="0"/>
              <a:t>— винт, 2— пружинная шайба, </a:t>
            </a:r>
            <a:endParaRPr lang="ru-RU" dirty="0" smtClean="0"/>
          </a:p>
          <a:p>
            <a:r>
              <a:rPr lang="ru-RU" dirty="0" smtClean="0"/>
              <a:t>3</a:t>
            </a:r>
            <a:r>
              <a:rPr lang="ru-RU" dirty="0"/>
              <a:t>— плоская шайба, 4— колечко провода, 5— скоба, 6— тычок</a:t>
            </a:r>
          </a:p>
        </p:txBody>
      </p:sp>
    </p:spTree>
    <p:extLst>
      <p:ext uri="{BB962C8B-B14F-4D97-AF65-F5344CB8AC3E}">
        <p14:creationId xmlns:p14="http://schemas.microsoft.com/office/powerpoint/2010/main" val="297117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417"/>
            <a:ext cx="9144000" cy="461665"/>
          </a:xfrm>
          <a:prstGeom prst="rect">
            <a:avLst/>
          </a:prstGeom>
        </p:spPr>
        <p:txBody>
          <a:bodyPr wrap="square">
            <a:spAutoFit/>
          </a:bodyPr>
          <a:lstStyle/>
          <a:p>
            <a:pPr algn="ctr"/>
            <a:r>
              <a:rPr lang="ru-RU" sz="2400" dirty="0">
                <a:solidFill>
                  <a:srgbClr val="FF0000"/>
                </a:solidFill>
              </a:rPr>
              <a:t>Зарядка </a:t>
            </a:r>
            <a:r>
              <a:rPr lang="ru-RU" sz="2400" dirty="0" smtClean="0">
                <a:solidFill>
                  <a:srgbClr val="FF0000"/>
                </a:solidFill>
              </a:rPr>
              <a:t>лампового патрона</a:t>
            </a:r>
            <a:endParaRPr lang="ru-RU" sz="2400" dirty="0">
              <a:solidFill>
                <a:srgbClr val="FF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92696"/>
            <a:ext cx="8572210" cy="5040000"/>
          </a:xfrm>
          <a:prstGeom prst="rect">
            <a:avLst/>
          </a:prstGeom>
        </p:spPr>
      </p:pic>
    </p:spTree>
    <p:extLst>
      <p:ext uri="{BB962C8B-B14F-4D97-AF65-F5344CB8AC3E}">
        <p14:creationId xmlns:p14="http://schemas.microsoft.com/office/powerpoint/2010/main" val="2906772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61665"/>
          </a:xfrm>
          <a:prstGeom prst="rect">
            <a:avLst/>
          </a:prstGeom>
        </p:spPr>
        <p:txBody>
          <a:bodyPr wrap="square">
            <a:spAutoFit/>
          </a:bodyPr>
          <a:lstStyle/>
          <a:p>
            <a:pPr algn="ctr"/>
            <a:r>
              <a:rPr lang="ru-RU" sz="2400" dirty="0">
                <a:solidFill>
                  <a:srgbClr val="FF0000"/>
                </a:solidFill>
              </a:rPr>
              <a:t>Зарядка </a:t>
            </a:r>
            <a:r>
              <a:rPr lang="ru-RU" sz="2400" dirty="0" smtClean="0">
                <a:solidFill>
                  <a:srgbClr val="FF0000"/>
                </a:solidFill>
              </a:rPr>
              <a:t>штепсельной вилки</a:t>
            </a:r>
            <a:endParaRPr lang="ru-RU" sz="2400" dirty="0">
              <a:solidFill>
                <a:srgbClr val="FF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55" y="836712"/>
            <a:ext cx="8702089" cy="5400000"/>
          </a:xfrm>
          <a:prstGeom prst="rect">
            <a:avLst/>
          </a:prstGeom>
        </p:spPr>
      </p:pic>
    </p:spTree>
    <p:extLst>
      <p:ext uri="{BB962C8B-B14F-4D97-AF65-F5344CB8AC3E}">
        <p14:creationId xmlns:p14="http://schemas.microsoft.com/office/powerpoint/2010/main" val="73874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126"/>
            <a:ext cx="9144000" cy="461665"/>
          </a:xfrm>
          <a:prstGeom prst="rect">
            <a:avLst/>
          </a:prstGeom>
        </p:spPr>
        <p:txBody>
          <a:bodyPr wrap="square">
            <a:spAutoFit/>
          </a:bodyPr>
          <a:lstStyle/>
          <a:p>
            <a:pPr algn="ctr"/>
            <a:r>
              <a:rPr lang="ru-RU" sz="2400" dirty="0">
                <a:solidFill>
                  <a:srgbClr val="FF0000"/>
                </a:solidFill>
              </a:rPr>
              <a:t>Присоединение </a:t>
            </a:r>
            <a:r>
              <a:rPr lang="ru-RU" sz="2400" dirty="0" smtClean="0">
                <a:solidFill>
                  <a:srgbClr val="FF0000"/>
                </a:solidFill>
              </a:rPr>
              <a:t>шнура к </a:t>
            </a:r>
            <a:r>
              <a:rPr lang="ru-RU" sz="2400" dirty="0">
                <a:solidFill>
                  <a:srgbClr val="FF0000"/>
                </a:solidFill>
              </a:rPr>
              <a:t>выключателю</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637068"/>
            <a:ext cx="6464092" cy="3240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2" y="3707753"/>
            <a:ext cx="6374120" cy="2520000"/>
          </a:xfrm>
          <a:prstGeom prst="rect">
            <a:avLst/>
          </a:prstGeom>
        </p:spPr>
      </p:pic>
    </p:spTree>
    <p:extLst>
      <p:ext uri="{BB962C8B-B14F-4D97-AF65-F5344CB8AC3E}">
        <p14:creationId xmlns:p14="http://schemas.microsoft.com/office/powerpoint/2010/main" val="652403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7668" y="1625317"/>
            <a:ext cx="8856984" cy="3323987"/>
          </a:xfrm>
          <a:prstGeom prst="rect">
            <a:avLst/>
          </a:prstGeom>
        </p:spPr>
        <p:txBody>
          <a:bodyPr wrap="square">
            <a:spAutoFit/>
          </a:bodyPr>
          <a:lstStyle/>
          <a:p>
            <a:r>
              <a:rPr lang="ru-RU" sz="6600" dirty="0" smtClean="0">
                <a:solidFill>
                  <a:prstClr val="black"/>
                </a:solidFill>
              </a:rPr>
              <a:t>Домашнее задание</a:t>
            </a:r>
          </a:p>
          <a:p>
            <a:endParaRPr lang="ru-RU" sz="4800" dirty="0" smtClean="0">
              <a:solidFill>
                <a:prstClr val="black"/>
              </a:solidFill>
            </a:endParaRPr>
          </a:p>
          <a:p>
            <a:r>
              <a:rPr lang="ru-RU" sz="4800" dirty="0" smtClean="0">
                <a:solidFill>
                  <a:prstClr val="black"/>
                </a:solidFill>
              </a:rPr>
              <a:t>1</a:t>
            </a:r>
            <a:r>
              <a:rPr lang="ru-RU" sz="4800" dirty="0">
                <a:solidFill>
                  <a:prstClr val="black"/>
                </a:solidFill>
              </a:rPr>
              <a:t>.	</a:t>
            </a:r>
            <a:r>
              <a:rPr lang="ru-RU" sz="4800" dirty="0" smtClean="0">
                <a:solidFill>
                  <a:prstClr val="black"/>
                </a:solidFill>
              </a:rPr>
              <a:t>Изучите § 36,</a:t>
            </a:r>
            <a:r>
              <a:rPr lang="en-US" sz="4800" dirty="0" smtClean="0">
                <a:solidFill>
                  <a:prstClr val="black"/>
                </a:solidFill>
              </a:rPr>
              <a:t> 3</a:t>
            </a:r>
            <a:r>
              <a:rPr lang="ru-RU" sz="4800" dirty="0" smtClean="0">
                <a:solidFill>
                  <a:prstClr val="black"/>
                </a:solidFill>
              </a:rPr>
              <a:t>7, 38 учебника.</a:t>
            </a:r>
            <a:endParaRPr lang="ru-RU" sz="4800" dirty="0">
              <a:solidFill>
                <a:prstClr val="black"/>
              </a:solidFill>
            </a:endParaRPr>
          </a:p>
        </p:txBody>
      </p:sp>
    </p:spTree>
    <p:extLst>
      <p:ext uri="{BB962C8B-B14F-4D97-AF65-F5344CB8AC3E}">
        <p14:creationId xmlns:p14="http://schemas.microsoft.com/office/powerpoint/2010/main" val="24399193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38" y="30448"/>
            <a:ext cx="9123962" cy="2308324"/>
          </a:xfrm>
          <a:prstGeom prst="rect">
            <a:avLst/>
          </a:prstGeom>
        </p:spPr>
        <p:txBody>
          <a:bodyPr wrap="square">
            <a:spAutoFit/>
          </a:bodyPr>
          <a:lstStyle/>
          <a:p>
            <a:r>
              <a:rPr lang="ru-RU" sz="2400" dirty="0" smtClean="0"/>
              <a:t>Наряду с проводами в электротехнике находят широкое применение всевозможные </a:t>
            </a:r>
            <a:r>
              <a:rPr lang="ru-RU" sz="2400" dirty="0" smtClean="0">
                <a:solidFill>
                  <a:srgbClr val="FF0000"/>
                </a:solidFill>
              </a:rPr>
              <a:t>электроизоляционные материалы. </a:t>
            </a:r>
            <a:r>
              <a:rPr lang="ru-RU" sz="2400" dirty="0" smtClean="0"/>
              <a:t>К ним относятся сухая древесина, стекло, пластмассы, фарфор, бумага, картон, сухая ткань, резина, дистиллированная вода, воздух, минеральное масло, краски, лаки, окислы металлов и др.</a:t>
            </a:r>
            <a:endParaRPr lang="ru-RU"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42" y="2373052"/>
            <a:ext cx="7116753"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928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01643"/>
          </a:xfrm>
          <a:prstGeom prst="rect">
            <a:avLst/>
          </a:prstGeom>
        </p:spPr>
        <p:txBody>
          <a:bodyPr wrap="square">
            <a:spAutoFit/>
          </a:bodyPr>
          <a:lstStyle/>
          <a:p>
            <a:r>
              <a:rPr lang="ru-RU" sz="2400" dirty="0" smtClean="0">
                <a:solidFill>
                  <a:srgbClr val="FF0000"/>
                </a:solidFill>
              </a:rPr>
              <a:t>Изоляторы в электротехнике </a:t>
            </a:r>
            <a:r>
              <a:rPr lang="ru-RU" sz="2400" dirty="0" smtClean="0"/>
              <a:t>нужны так же, как и проводники, поскольку нельзя использовать электрический ток без надёжной изоляции. Изоляторы ограждают человека от действия электрического тока при случайном прикосновении к оголённым проводам и другим токоведущим элементам электрической цепи. Кроме того, они защищают провода от коррозии и предотвращают соприкосновение токоведущих жил разных проводов, ведущее к короткому замыканию. При коротком замыкании электрический ток в цепи идёт по короткому пути - от клеммы к клемме источника, в обход потребителя. В этом случае в цепи возникает ток большой силы, что может вывести из строя соединительные провода и источник. Например, батарейка карманного фонарика быстро разрядится, а провод может сгореть. Вот почему так важно изолировать электрические провода.</a:t>
            </a:r>
            <a:endParaRPr lang="ru-RU" sz="24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589240"/>
            <a:ext cx="144000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036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48" y="30310"/>
            <a:ext cx="9138351" cy="1569660"/>
          </a:xfrm>
          <a:prstGeom prst="rect">
            <a:avLst/>
          </a:prstGeom>
        </p:spPr>
        <p:txBody>
          <a:bodyPr wrap="square">
            <a:spAutoFit/>
          </a:bodyPr>
          <a:lstStyle/>
          <a:p>
            <a:r>
              <a:rPr lang="ru-RU" sz="2400" dirty="0" smtClean="0"/>
              <a:t>При выполнении электротехнических работ </a:t>
            </a:r>
            <a:r>
              <a:rPr lang="ru-RU" sz="2400" dirty="0" smtClean="0">
                <a:solidFill>
                  <a:srgbClr val="FF0000"/>
                </a:solidFill>
              </a:rPr>
              <a:t>для изоляции мест соединения</a:t>
            </a:r>
            <a:r>
              <a:rPr lang="ru-RU" sz="2400" dirty="0" smtClean="0"/>
              <a:t> проводов друг с другом и их оголённых участков используют изоляционную ленту и изолирующие трубки — </a:t>
            </a:r>
            <a:r>
              <a:rPr lang="ru-RU" sz="2400" dirty="0" err="1" smtClean="0"/>
              <a:t>кембрики</a:t>
            </a:r>
            <a:r>
              <a:rPr lang="ru-RU" sz="2400" dirty="0" smtClean="0"/>
              <a:t>.</a:t>
            </a:r>
            <a:endParaRPr lang="ru-RU"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6775"/>
            <a:ext cx="388800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149080"/>
            <a:ext cx="4581815"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341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938992"/>
          </a:xfrm>
          <a:prstGeom prst="rect">
            <a:avLst/>
          </a:prstGeom>
        </p:spPr>
        <p:txBody>
          <a:bodyPr wrap="square">
            <a:spAutoFit/>
          </a:bodyPr>
          <a:lstStyle/>
          <a:p>
            <a:r>
              <a:rPr lang="ru-RU" sz="2400" dirty="0" smtClean="0">
                <a:solidFill>
                  <a:srgbClr val="FF0000"/>
                </a:solidFill>
              </a:rPr>
              <a:t>Провода имеют </a:t>
            </a:r>
            <a:r>
              <a:rPr lang="ru-RU" sz="2400" dirty="0" smtClean="0"/>
              <a:t>самое разное назначение и устройство, поэтому каждому из них присвоена своя марка. Для выбора нужного провода пользуются специальными справочниками, в которых даётся расшифровка марки и область её применения.</a:t>
            </a:r>
            <a:endParaRPr lang="ru-RU"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285" y="1844824"/>
            <a:ext cx="617143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3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816"/>
            <a:ext cx="9144000" cy="3785652"/>
          </a:xfrm>
          <a:prstGeom prst="rect">
            <a:avLst/>
          </a:prstGeom>
        </p:spPr>
        <p:txBody>
          <a:bodyPr wrap="square">
            <a:spAutoFit/>
          </a:bodyPr>
          <a:lstStyle/>
          <a:p>
            <a:r>
              <a:rPr lang="ru-RU" sz="2400" dirty="0" smtClean="0">
                <a:solidFill>
                  <a:srgbClr val="FF0000"/>
                </a:solidFill>
              </a:rPr>
              <a:t>Марки проводов </a:t>
            </a:r>
            <a:r>
              <a:rPr lang="ru-RU" sz="2400" dirty="0" smtClean="0"/>
              <a:t>имеют буквенно-цифровое обозначение, указывающее на основное назначение провода, конструктивное исполнение, материал исполнения и размер сечения жилы. Буквенные обозначения расшифровываются следующим образом: Ш - шнур, П - провод, Б - бытовой, Р - резиновая изоляция, В - изоляция полихлорвиниловая, Г — гибкий, Д - двойной, О — изолированные жилы заключены в общую оплётку из хлопчатобумажной нити или оболочку. Буква А в начале марки означает, что жила алюминиевая. Отсутствие буквы А указывает на то, что жила - медная.</a:t>
            </a:r>
            <a:endParaRPr lang="ru-RU"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58" y="3816468"/>
            <a:ext cx="3842084"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23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156" y="0"/>
            <a:ext cx="9112843" cy="3046988"/>
          </a:xfrm>
          <a:prstGeom prst="rect">
            <a:avLst/>
          </a:prstGeom>
        </p:spPr>
        <p:txBody>
          <a:bodyPr wrap="square">
            <a:spAutoFit/>
          </a:bodyPr>
          <a:lstStyle/>
          <a:p>
            <a:r>
              <a:rPr lang="ru-RU" sz="2400" dirty="0" smtClean="0"/>
              <a:t>     </a:t>
            </a:r>
            <a:r>
              <a:rPr lang="ru-RU" sz="2400" dirty="0" smtClean="0">
                <a:solidFill>
                  <a:srgbClr val="FF0000"/>
                </a:solidFill>
              </a:rPr>
              <a:t>Шнуром называется провод </a:t>
            </a:r>
            <a:r>
              <a:rPr lang="ru-RU" sz="2400" dirty="0" smtClean="0"/>
              <a:t>с особо гибкими изолированными жилами, заключёнными в хлопчатобумажную или лавсановую оплётку.</a:t>
            </a:r>
          </a:p>
          <a:p>
            <a:r>
              <a:rPr lang="ru-RU" sz="2400" dirty="0" smtClean="0"/>
              <a:t>     Число жил, площадь их поперечного сечения указываются цифрами после буквенного обозначения марки провода. Например, ПР 2x1,5, где цифра 2 обозначает число жил, а 1,5 - площадь поперечного сечения жилы в квадратных миллиметрах.</a:t>
            </a:r>
            <a:endParaRPr lang="ru-RU"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483" y="3046988"/>
            <a:ext cx="681818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540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2540</Words>
  <Application>Microsoft Office PowerPoint</Application>
  <PresentationFormat>Экран (4:3)</PresentationFormat>
  <Paragraphs>126</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Исполнительная</vt:lpstr>
      <vt:lpstr>Электрические   провода и виды их соединения.  Монтаж  электрической цепи.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Электрические   провода и виды их соединения.  Монтаж  электрической цепи.</dc:title>
  <dc:creator>Главный</dc:creator>
  <cp:lastModifiedBy>tanch</cp:lastModifiedBy>
  <cp:revision>65</cp:revision>
  <dcterms:created xsi:type="dcterms:W3CDTF">2014-02-09T09:35:15Z</dcterms:created>
  <dcterms:modified xsi:type="dcterms:W3CDTF">2020-12-08T02:47:01Z</dcterms:modified>
</cp:coreProperties>
</file>