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71" autoAdjust="0"/>
  </p:normalViewPr>
  <p:slideViewPr>
    <p:cSldViewPr>
      <p:cViewPr>
        <p:scale>
          <a:sx n="75" d="100"/>
          <a:sy n="75" d="100"/>
        </p:scale>
        <p:origin x="-1008" y="-7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D51E2D4A-5D22-4C30-B128-51CAF56A6D27}" type="datetimeFigureOut">
              <a:rPr lang="ru-RU"/>
              <a:pPr>
                <a:defRPr/>
              </a:pPr>
              <a:t>03.03.2021</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AC1D73F0-59A9-4FA2-BEFC-8CE153BDD8C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8DCECE33-E8EC-44FD-A30B-C95DA97B2117}" type="datetimeFigureOut">
              <a:rPr lang="ru-RU"/>
              <a:pPr>
                <a:defRPr/>
              </a:pPr>
              <a:t>03.03.2021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A93736D-3604-4D37-AA96-45BD8DDCFC6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8F3B46E-175F-4AE8-ACC7-9DFEAE598F2F}" type="datetimeFigureOut">
              <a:rPr lang="ru-RU"/>
              <a:pPr>
                <a:defRPr/>
              </a:pPr>
              <a:t>03.03.2021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CAC6D34-DCBE-4E5B-B190-D114076F037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1539A64A-5F75-4F8F-A753-B0040E7D5355}" type="datetimeFigureOut">
              <a:rPr lang="ru-RU"/>
              <a:pPr>
                <a:defRPr/>
              </a:pPr>
              <a:t>03.03.2021</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DF937A6B-CF45-43F5-B2B3-964D7504E7E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DE9B4C5F-CC18-4C41-8D4C-D57CD5BBED85}" type="datetimeFigureOut">
              <a:rPr lang="ru-RU"/>
              <a:pPr>
                <a:defRPr/>
              </a:pPr>
              <a:t>03.03.2021</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5926C4A9-F6E5-4DC6-88A9-C0923A7E740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CECA6265-AA77-4779-942E-FE4F0C718E73}" type="datetimeFigureOut">
              <a:rPr lang="ru-RU"/>
              <a:pPr>
                <a:defRPr/>
              </a:pPr>
              <a:t>03.03.2021</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20E9FDE5-0575-4511-8FB8-A7611B9F24F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988B7BE7-742F-4974-B93C-5A8AF33A0481}" type="datetimeFigureOut">
              <a:rPr lang="ru-RU"/>
              <a:pPr>
                <a:defRPr/>
              </a:pPr>
              <a:t>03.03.2021</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C112EB5-48B0-4CFA-BC18-3F2A4394A46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AD0D3E76-8470-47EA-AFB0-8F500958D7D5}" type="datetimeFigureOut">
              <a:rPr lang="ru-RU"/>
              <a:pPr>
                <a:defRPr/>
              </a:pPr>
              <a:t>03.03.2021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FB41E33C-22BC-4C9C-9C45-F2A9C7AFB08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0376C3-DA3E-4C45-B518-BC72F65B7E6C}" type="datetimeFigureOut">
              <a:rPr lang="ru-RU"/>
              <a:pPr>
                <a:defRPr/>
              </a:pPr>
              <a:t>03.03.2021</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EBA48C67-149C-4BC4-8278-58F4E4FA188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CE7C3E8-51E1-41DE-9838-E0F1317C082C}" type="datetimeFigureOut">
              <a:rPr lang="ru-RU"/>
              <a:pPr>
                <a:defRPr/>
              </a:pPr>
              <a:t>03.03.2021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495E7A7-47FB-4635-9302-9020FD22E9E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90C4D436-3DEF-4063-82B7-E012C0F1B87F}" type="datetimeFigureOut">
              <a:rPr lang="ru-RU"/>
              <a:pPr>
                <a:defRPr/>
              </a:pPr>
              <a:t>03.03.2021</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6F724449-0434-4ED4-AB4D-2A679D245C6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cs typeface="+mn-cs"/>
              </a:defRPr>
            </a:lvl1pPr>
          </a:lstStyle>
          <a:p>
            <a:pPr>
              <a:defRPr/>
            </a:pPr>
            <a:fld id="{5A8A7411-8282-4558-AF74-075E9AE231DC}" type="datetimeFigureOut">
              <a:rPr lang="ru-RU"/>
              <a:pPr>
                <a:defRPr/>
              </a:pPr>
              <a:t>03.03.2021</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cs typeface="+mn-cs"/>
              </a:defRPr>
            </a:lvl1pPr>
          </a:lstStyle>
          <a:p>
            <a:pPr>
              <a:defRPr/>
            </a:pPr>
            <a:fld id="{16B367C1-D997-4CFB-9D8C-F4852EA6E44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Подзаголовок 2"/>
          <p:cNvSpPr>
            <a:spLocks noGrp="1"/>
          </p:cNvSpPr>
          <p:nvPr>
            <p:ph type="subTitle" idx="1"/>
          </p:nvPr>
        </p:nvSpPr>
        <p:spPr>
          <a:xfrm>
            <a:off x="395288" y="333375"/>
            <a:ext cx="8353425" cy="1439863"/>
          </a:xfrm>
        </p:spPr>
        <p:txBody>
          <a:bodyPr/>
          <a:lstStyle/>
          <a:p>
            <a:pPr algn="ctr"/>
            <a:r>
              <a:rPr lang="ru-RU" sz="4000" smtClean="0">
                <a:solidFill>
                  <a:srgbClr val="002060"/>
                </a:solidFill>
                <a:latin typeface="Arial" charset="0"/>
                <a:cs typeface="Arial" charset="0"/>
              </a:rPr>
              <a:t>Образование Древнерусского государства</a:t>
            </a:r>
          </a:p>
        </p:txBody>
      </p:sp>
      <p:sp>
        <p:nvSpPr>
          <p:cNvPr id="13314" name="TextBox 3"/>
          <p:cNvSpPr txBox="1">
            <a:spLocks noChangeArrowheads="1"/>
          </p:cNvSpPr>
          <p:nvPr/>
        </p:nvSpPr>
        <p:spPr bwMode="auto">
          <a:xfrm>
            <a:off x="1763713" y="6092825"/>
            <a:ext cx="6553200" cy="646113"/>
          </a:xfrm>
          <a:prstGeom prst="rect">
            <a:avLst/>
          </a:prstGeom>
          <a:noFill/>
          <a:ln w="9525">
            <a:noFill/>
            <a:miter lim="800000"/>
            <a:headEnd/>
            <a:tailEnd/>
          </a:ln>
        </p:spPr>
        <p:txBody>
          <a:bodyPr>
            <a:spAutoFit/>
          </a:bodyPr>
          <a:lstStyle/>
          <a:p>
            <a:r>
              <a:rPr lang="ru-RU">
                <a:latin typeface="Trebuchet MS" pitchFamily="34" charset="0"/>
              </a:rPr>
              <a:t>Выполнила студентка группы 12ДПИ МГБОУ «1-й МОК»</a:t>
            </a:r>
          </a:p>
          <a:p>
            <a:pPr algn="ctr"/>
            <a:r>
              <a:rPr lang="ru-RU">
                <a:latin typeface="Trebuchet MS" pitchFamily="34" charset="0"/>
              </a:rPr>
              <a:t>Печурко Юлия</a:t>
            </a:r>
          </a:p>
        </p:txBody>
      </p:sp>
      <p:pic>
        <p:nvPicPr>
          <p:cNvPr id="13315" name="Picture 2" descr="https://avatars.mds.yandex.net/get-zen_doc/1101877/pub_5f8a94e85284e336e50927c7_5f8c77b5a70d4515e76f732f/scale_1200"/>
          <p:cNvPicPr>
            <a:picLocks noChangeAspect="1" noChangeArrowheads="1"/>
          </p:cNvPicPr>
          <p:nvPr/>
        </p:nvPicPr>
        <p:blipFill>
          <a:blip r:embed="rId2"/>
          <a:srcRect/>
          <a:stretch>
            <a:fillRect/>
          </a:stretch>
        </p:blipFill>
        <p:spPr bwMode="auto">
          <a:xfrm>
            <a:off x="1979613" y="1844675"/>
            <a:ext cx="5329237" cy="39973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2559050" y="260350"/>
            <a:ext cx="4319588" cy="585788"/>
          </a:xfrm>
          <a:prstGeom prst="rect">
            <a:avLst/>
          </a:prstGeom>
          <a:noFill/>
          <a:ln w="9525">
            <a:noFill/>
            <a:miter lim="800000"/>
            <a:headEnd/>
            <a:tailEnd/>
          </a:ln>
        </p:spPr>
        <p:txBody>
          <a:bodyPr>
            <a:spAutoFit/>
          </a:bodyPr>
          <a:lstStyle/>
          <a:p>
            <a:r>
              <a:rPr lang="ru-RU" sz="3200">
                <a:latin typeface="Trebuchet MS" pitchFamily="34" charset="0"/>
              </a:rPr>
              <a:t>Византийский поход</a:t>
            </a:r>
          </a:p>
        </p:txBody>
      </p:sp>
      <p:sp>
        <p:nvSpPr>
          <p:cNvPr id="22530" name="Прямоугольник 2"/>
          <p:cNvSpPr>
            <a:spLocks noChangeArrowheads="1"/>
          </p:cNvSpPr>
          <p:nvPr/>
        </p:nvSpPr>
        <p:spPr bwMode="auto">
          <a:xfrm>
            <a:off x="539750" y="855663"/>
            <a:ext cx="8496300" cy="1076325"/>
          </a:xfrm>
          <a:prstGeom prst="rect">
            <a:avLst/>
          </a:prstGeom>
          <a:noFill/>
          <a:ln w="9525">
            <a:noFill/>
            <a:miter lim="800000"/>
            <a:headEnd/>
            <a:tailEnd/>
          </a:ln>
        </p:spPr>
        <p:txBody>
          <a:bodyPr>
            <a:spAutoFit/>
          </a:bodyPr>
          <a:lstStyle/>
          <a:p>
            <a:pPr algn="just"/>
            <a:r>
              <a:rPr lang="ru-RU" sz="1600">
                <a:latin typeface="Trebuchet MS" pitchFamily="34" charset="0"/>
              </a:rPr>
              <a:t>В 907 году князь Олег собрал достаточно сил для похода на греков. В его сборном войске были ратные люди из всех племён покорённых им народов, а также много варягов. В войске было </a:t>
            </a:r>
            <a:r>
              <a:rPr lang="ru-RU" sz="1600" b="1">
                <a:latin typeface="Trebuchet MS" pitchFamily="34" charset="0"/>
              </a:rPr>
              <a:t>2000 кораблей</a:t>
            </a:r>
            <a:r>
              <a:rPr lang="ru-RU" sz="1600">
                <a:latin typeface="Trebuchet MS" pitchFamily="34" charset="0"/>
              </a:rPr>
              <a:t>, на каждом из которых находилось по </a:t>
            </a:r>
            <a:r>
              <a:rPr lang="ru-RU" sz="1600" b="1">
                <a:latin typeface="Trebuchet MS" pitchFamily="34" charset="0"/>
              </a:rPr>
              <a:t>40 воинов</a:t>
            </a:r>
            <a:r>
              <a:rPr lang="ru-RU" sz="1600">
                <a:latin typeface="Trebuchet MS" pitchFamily="34" charset="0"/>
              </a:rPr>
              <a:t>.</a:t>
            </a:r>
          </a:p>
        </p:txBody>
      </p:sp>
      <p:sp>
        <p:nvSpPr>
          <p:cNvPr id="22531" name="Прямоугольник 3"/>
          <p:cNvSpPr>
            <a:spLocks noChangeArrowheads="1"/>
          </p:cNvSpPr>
          <p:nvPr/>
        </p:nvSpPr>
        <p:spPr bwMode="auto">
          <a:xfrm>
            <a:off x="546100" y="2082800"/>
            <a:ext cx="8350250" cy="830263"/>
          </a:xfrm>
          <a:prstGeom prst="rect">
            <a:avLst/>
          </a:prstGeom>
          <a:noFill/>
          <a:ln w="9525">
            <a:noFill/>
            <a:miter lim="800000"/>
            <a:headEnd/>
            <a:tailEnd/>
          </a:ln>
        </p:spPr>
        <p:txBody>
          <a:bodyPr>
            <a:spAutoFit/>
          </a:bodyPr>
          <a:lstStyle/>
          <a:p>
            <a:pPr algn="just"/>
            <a:r>
              <a:rPr lang="ru-RU" sz="1600">
                <a:latin typeface="Trebuchet MS" pitchFamily="34" charset="0"/>
              </a:rPr>
              <a:t>Византийский император приказал закрыть ворота города и загородить цепями гавань, предоставив варягам возможность грабить и разорять пригороды Константинополя.</a:t>
            </a:r>
          </a:p>
        </p:txBody>
      </p:sp>
      <p:sp>
        <p:nvSpPr>
          <p:cNvPr id="22532" name="Прямоугольник 4"/>
          <p:cNvSpPr>
            <a:spLocks noChangeArrowheads="1"/>
          </p:cNvSpPr>
          <p:nvPr/>
        </p:nvSpPr>
        <p:spPr bwMode="auto">
          <a:xfrm>
            <a:off x="539750" y="3074988"/>
            <a:ext cx="8496300" cy="1077912"/>
          </a:xfrm>
          <a:prstGeom prst="rect">
            <a:avLst/>
          </a:prstGeom>
          <a:noFill/>
          <a:ln w="9525">
            <a:noFill/>
            <a:miter lim="800000"/>
            <a:headEnd/>
            <a:tailEnd/>
          </a:ln>
        </p:spPr>
        <p:txBody>
          <a:bodyPr>
            <a:spAutoFit/>
          </a:bodyPr>
          <a:lstStyle/>
          <a:p>
            <a:pPr algn="just"/>
            <a:r>
              <a:rPr lang="ru-RU" sz="1600">
                <a:latin typeface="Trebuchet MS" pitchFamily="34" charset="0"/>
              </a:rPr>
              <a:t>После этого князь велел поставить лодки на колёса и, распустив паруса, при попутном ветре, отправился к столице Византии. По преданию испуганные греки выслали навстречу стремительно движущемуся Олегу послов, с просьбой </a:t>
            </a:r>
            <a:r>
              <a:rPr lang="ru-RU" sz="1600" b="1">
                <a:latin typeface="Trebuchet MS" pitchFamily="34" charset="0"/>
              </a:rPr>
              <a:t>не губить город</a:t>
            </a:r>
            <a:r>
              <a:rPr lang="ru-RU" sz="1600">
                <a:latin typeface="Trebuchet MS" pitchFamily="34" charset="0"/>
              </a:rPr>
              <a:t>, а также сообщили ему о согласии выплатить дань, какую он пожелает.</a:t>
            </a:r>
          </a:p>
        </p:txBody>
      </p:sp>
      <p:sp>
        <p:nvSpPr>
          <p:cNvPr id="22533" name="Прямоугольник 6"/>
          <p:cNvSpPr>
            <a:spLocks noChangeArrowheads="1"/>
          </p:cNvSpPr>
          <p:nvPr/>
        </p:nvSpPr>
        <p:spPr bwMode="auto">
          <a:xfrm>
            <a:off x="522288" y="4437063"/>
            <a:ext cx="8534400" cy="2062162"/>
          </a:xfrm>
          <a:prstGeom prst="rect">
            <a:avLst/>
          </a:prstGeom>
          <a:noFill/>
          <a:ln w="9525">
            <a:noFill/>
            <a:miter lim="800000"/>
            <a:headEnd/>
            <a:tailEnd/>
          </a:ln>
        </p:spPr>
        <p:txBody>
          <a:bodyPr>
            <a:spAutoFit/>
          </a:bodyPr>
          <a:lstStyle/>
          <a:p>
            <a:pPr algn="just"/>
            <a:r>
              <a:rPr lang="ru-RU" sz="1600">
                <a:latin typeface="Trebuchet MS" pitchFamily="34" charset="0"/>
              </a:rPr>
              <a:t>В результате появился первый мирный договор русских с греками о беспошлинной торговле Руси в Византии. По договору Олега с греками русские купцы не платили никакой пошлины. При меновой торговле обменивали меха, воск, челядь на вина, овощи, шелковые ткани, золото. По истечении торгового срока, обозначенного договором, Русь получала за счет греческой стороны продовольствие на дорогу, а также судовые снасти. Вместе с купцами из Константинополя всякий раз приезжали на Русь христианские священники и проповедники. Все больше славян обращались в православную веру, но сам князь так и не принял христианство.</a:t>
            </a:r>
          </a:p>
        </p:txBody>
      </p:sp>
      <p:sp>
        <p:nvSpPr>
          <p:cNvPr id="9" name="Нашивка 8"/>
          <p:cNvSpPr/>
          <p:nvPr/>
        </p:nvSpPr>
        <p:spPr>
          <a:xfrm>
            <a:off x="185738" y="981075"/>
            <a:ext cx="360362" cy="287338"/>
          </a:xfrm>
          <a:prstGeom prst="chevro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0" name="Нашивка 9"/>
          <p:cNvSpPr/>
          <p:nvPr/>
        </p:nvSpPr>
        <p:spPr>
          <a:xfrm>
            <a:off x="179388" y="2209800"/>
            <a:ext cx="360362" cy="287338"/>
          </a:xfrm>
          <a:prstGeom prst="chevro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1" name="Нашивка 10"/>
          <p:cNvSpPr/>
          <p:nvPr/>
        </p:nvSpPr>
        <p:spPr>
          <a:xfrm>
            <a:off x="111125" y="3182938"/>
            <a:ext cx="358775" cy="287337"/>
          </a:xfrm>
          <a:prstGeom prst="chevro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2" name="Нашивка 11"/>
          <p:cNvSpPr/>
          <p:nvPr/>
        </p:nvSpPr>
        <p:spPr>
          <a:xfrm>
            <a:off x="111125" y="4568825"/>
            <a:ext cx="358775" cy="287338"/>
          </a:xfrm>
          <a:prstGeom prst="chevro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1979613" y="620713"/>
            <a:ext cx="4968875" cy="461962"/>
          </a:xfrm>
          <a:prstGeom prst="rect">
            <a:avLst/>
          </a:prstGeom>
          <a:noFill/>
          <a:ln w="9525">
            <a:noFill/>
            <a:miter lim="800000"/>
            <a:headEnd/>
            <a:tailEnd/>
          </a:ln>
        </p:spPr>
        <p:txBody>
          <a:bodyPr>
            <a:spAutoFit/>
          </a:bodyPr>
          <a:lstStyle/>
          <a:p>
            <a:pPr algn="ctr"/>
            <a:r>
              <a:rPr lang="ru-RU" sz="2400">
                <a:latin typeface="Trebuchet MS" pitchFamily="34" charset="0"/>
              </a:rPr>
              <a:t>Гибель Олега</a:t>
            </a:r>
          </a:p>
        </p:txBody>
      </p:sp>
      <p:sp>
        <p:nvSpPr>
          <p:cNvPr id="23554" name="Прямоугольник 2"/>
          <p:cNvSpPr>
            <a:spLocks noChangeArrowheads="1"/>
          </p:cNvSpPr>
          <p:nvPr/>
        </p:nvSpPr>
        <p:spPr bwMode="auto">
          <a:xfrm>
            <a:off x="576263" y="1268413"/>
            <a:ext cx="7775575" cy="1200150"/>
          </a:xfrm>
          <a:prstGeom prst="rect">
            <a:avLst/>
          </a:prstGeom>
          <a:noFill/>
          <a:ln w="9525">
            <a:noFill/>
            <a:miter lim="800000"/>
            <a:headEnd/>
            <a:tailEnd/>
          </a:ln>
        </p:spPr>
        <p:txBody>
          <a:bodyPr>
            <a:spAutoFit/>
          </a:bodyPr>
          <a:lstStyle/>
          <a:p>
            <a:pPr algn="just"/>
            <a:r>
              <a:rPr lang="ru-RU">
                <a:latin typeface="Trebuchet MS" pitchFamily="34" charset="0"/>
              </a:rPr>
              <a:t> Последние годы его жизни прошли без военных походов и сражений. Умер Олег в преклонном возрасте в 912 году. Существует предание, по которому князю предсказали смерть от любимого коня. Олег являлся суеверный и больше не садился на своего любимца. </a:t>
            </a:r>
          </a:p>
        </p:txBody>
      </p:sp>
      <p:pic>
        <p:nvPicPr>
          <p:cNvPr id="23555" name="Picture 2" descr="https://avatars.mds.yandex.net/get-zen_doc/198554/pub_5cdb90b6e4efa100b354c903_5cee3c911cd66200af7a3400/scale_1200"/>
          <p:cNvPicPr>
            <a:picLocks noChangeAspect="1" noChangeArrowheads="1"/>
          </p:cNvPicPr>
          <p:nvPr/>
        </p:nvPicPr>
        <p:blipFill>
          <a:blip r:embed="rId2"/>
          <a:srcRect/>
          <a:stretch>
            <a:fillRect/>
          </a:stretch>
        </p:blipFill>
        <p:spPr bwMode="auto">
          <a:xfrm>
            <a:off x="3236913" y="2636838"/>
            <a:ext cx="5495925" cy="4046537"/>
          </a:xfrm>
          <a:prstGeom prst="rect">
            <a:avLst/>
          </a:prstGeom>
          <a:noFill/>
          <a:ln w="9525">
            <a:noFill/>
            <a:miter lim="800000"/>
            <a:headEnd/>
            <a:tailEnd/>
          </a:ln>
        </p:spPr>
      </p:pic>
      <p:sp>
        <p:nvSpPr>
          <p:cNvPr id="23556" name="Прямоугольник 3"/>
          <p:cNvSpPr>
            <a:spLocks noChangeArrowheads="1"/>
          </p:cNvSpPr>
          <p:nvPr/>
        </p:nvSpPr>
        <p:spPr bwMode="auto">
          <a:xfrm>
            <a:off x="684213" y="2835275"/>
            <a:ext cx="1871662" cy="3416300"/>
          </a:xfrm>
          <a:prstGeom prst="rect">
            <a:avLst/>
          </a:prstGeom>
          <a:noFill/>
          <a:ln w="9525">
            <a:noFill/>
            <a:miter lim="800000"/>
            <a:headEnd/>
            <a:tailEnd/>
          </a:ln>
        </p:spPr>
        <p:txBody>
          <a:bodyPr>
            <a:spAutoFit/>
          </a:bodyPr>
          <a:lstStyle/>
          <a:p>
            <a:pPr algn="just"/>
            <a:r>
              <a:rPr lang="ru-RU">
                <a:latin typeface="Trebuchet MS" pitchFamily="34" charset="0"/>
              </a:rPr>
              <a:t>Через много лет, вспомнив о нем, князь пришел туда, где лежали кости его верного друга. Укус змеи, выползшей из черепа, оказался смертельным.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550" y="404813"/>
            <a:ext cx="7488238" cy="461962"/>
          </a:xfrm>
          <a:prstGeom prst="rect">
            <a:avLst/>
          </a:prstGeom>
          <a:noFill/>
        </p:spPr>
        <p:txBody>
          <a:bodyPr>
            <a:spAutoFit/>
          </a:bodyPr>
          <a:lstStyle/>
          <a:p>
            <a:pPr fontAlgn="auto">
              <a:spcBef>
                <a:spcPts val="0"/>
              </a:spcBef>
              <a:spcAft>
                <a:spcPts val="0"/>
              </a:spcAft>
              <a:defRPr/>
            </a:pPr>
            <a:r>
              <a:rPr lang="ru-RU" sz="2400" b="1" dirty="0">
                <a:solidFill>
                  <a:schemeClr val="accent4">
                    <a:lumMod val="50000"/>
                  </a:schemeClr>
                </a:solidFill>
                <a:latin typeface="+mn-lt"/>
                <a:cs typeface="+mn-cs"/>
              </a:rPr>
              <a:t>Историческое значение правления князя Олега</a:t>
            </a:r>
            <a:endParaRPr lang="ru-RU" sz="2400" b="1" dirty="0">
              <a:solidFill>
                <a:schemeClr val="accent4">
                  <a:lumMod val="50000"/>
                </a:schemeClr>
              </a:solidFill>
              <a:latin typeface="+mn-lt"/>
              <a:cs typeface="+mn-cs"/>
            </a:endParaRPr>
          </a:p>
        </p:txBody>
      </p:sp>
      <p:sp>
        <p:nvSpPr>
          <p:cNvPr id="24578" name="Прямоугольник 3"/>
          <p:cNvSpPr>
            <a:spLocks noChangeArrowheads="1"/>
          </p:cNvSpPr>
          <p:nvPr/>
        </p:nvSpPr>
        <p:spPr bwMode="auto">
          <a:xfrm>
            <a:off x="1619250" y="1106488"/>
            <a:ext cx="6624638" cy="1476375"/>
          </a:xfrm>
          <a:prstGeom prst="rect">
            <a:avLst/>
          </a:prstGeom>
          <a:noFill/>
          <a:ln w="9525">
            <a:noFill/>
            <a:miter lim="800000"/>
            <a:headEnd/>
            <a:tailEnd/>
          </a:ln>
        </p:spPr>
        <p:txBody>
          <a:bodyPr>
            <a:spAutoFit/>
          </a:bodyPr>
          <a:lstStyle/>
          <a:p>
            <a:pPr algn="just"/>
            <a:r>
              <a:rPr lang="ru-RU">
                <a:latin typeface="Trebuchet MS" pitchFamily="34" charset="0"/>
              </a:rPr>
              <a:t>Объединение всех славянских племен под единым началом: Олег Вещий вошёл в историю, как </a:t>
            </a:r>
            <a:r>
              <a:rPr lang="ru-RU" b="1">
                <a:latin typeface="Trebuchet MS" pitchFamily="34" charset="0"/>
              </a:rPr>
              <a:t>великий князь восточных славян</a:t>
            </a:r>
            <a:r>
              <a:rPr lang="ru-RU">
                <a:latin typeface="Trebuchet MS" pitchFamily="34" charset="0"/>
              </a:rPr>
              <a:t>, объединивший под единое управление их земли от Новгорода до Киева и таким образом создавший первое Древнерусское государство;</a:t>
            </a:r>
          </a:p>
        </p:txBody>
      </p:sp>
      <p:sp>
        <p:nvSpPr>
          <p:cNvPr id="24579" name="Прямоугольник 4"/>
          <p:cNvSpPr>
            <a:spLocks noChangeArrowheads="1"/>
          </p:cNvSpPr>
          <p:nvPr/>
        </p:nvSpPr>
        <p:spPr bwMode="auto">
          <a:xfrm>
            <a:off x="1631950" y="2897188"/>
            <a:ext cx="2520950" cy="3970337"/>
          </a:xfrm>
          <a:prstGeom prst="rect">
            <a:avLst/>
          </a:prstGeom>
          <a:noFill/>
          <a:ln w="9525">
            <a:noFill/>
            <a:miter lim="800000"/>
            <a:headEnd/>
            <a:tailEnd/>
          </a:ln>
        </p:spPr>
        <p:txBody>
          <a:bodyPr>
            <a:spAutoFit/>
          </a:bodyPr>
          <a:lstStyle/>
          <a:p>
            <a:pPr algn="just"/>
            <a:r>
              <a:rPr lang="ru-RU">
                <a:latin typeface="Trebuchet MS" pitchFamily="34" charset="0"/>
              </a:rPr>
              <a:t>Основание и укрепление первого русского государства: великого княжества Киевского: именно с правления князя Олега началась история Киевской Руси, а вместе с этим и история Российского государства.</a:t>
            </a:r>
          </a:p>
          <a:p>
            <a:pPr algn="just"/>
            <a:endParaRPr lang="ru-RU">
              <a:latin typeface="Trebuchet MS" pitchFamily="34" charset="0"/>
            </a:endParaRPr>
          </a:p>
        </p:txBody>
      </p:sp>
      <p:sp>
        <p:nvSpPr>
          <p:cNvPr id="8" name="Стрелка вправо 7"/>
          <p:cNvSpPr/>
          <p:nvPr/>
        </p:nvSpPr>
        <p:spPr>
          <a:xfrm>
            <a:off x="539750" y="1412875"/>
            <a:ext cx="936625" cy="4318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Стрелка вправо 8"/>
          <p:cNvSpPr/>
          <p:nvPr/>
        </p:nvSpPr>
        <p:spPr>
          <a:xfrm>
            <a:off x="539750" y="3068638"/>
            <a:ext cx="936625" cy="4318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4582" name="Picture 2" descr="https://avatars.mds.yandex.net/get-pdb/2365395/219feab1-9d4e-43fd-9588-3bcdd626bb06/s1200?webp=false"/>
          <p:cNvPicPr>
            <a:picLocks noChangeAspect="1" noChangeArrowheads="1"/>
          </p:cNvPicPr>
          <p:nvPr/>
        </p:nvPicPr>
        <p:blipFill>
          <a:blip r:embed="rId2"/>
          <a:srcRect/>
          <a:stretch>
            <a:fillRect/>
          </a:stretch>
        </p:blipFill>
        <p:spPr bwMode="auto">
          <a:xfrm>
            <a:off x="4427538" y="3068638"/>
            <a:ext cx="4462462" cy="32416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276872"/>
            <a:ext cx="6715269" cy="1224136"/>
          </a:xfrm>
        </p:spPr>
        <p:txBody>
          <a:bodyPr/>
          <a:lstStyle/>
          <a:p>
            <a:pPr marL="0" indent="0" fontAlgn="auto">
              <a:spcAft>
                <a:spcPts val="0"/>
              </a:spcAft>
              <a:buClr>
                <a:schemeClr val="accent6">
                  <a:lumMod val="75000"/>
                </a:schemeClr>
              </a:buClr>
              <a:buFont typeface="Georgia" pitchFamily="18" charset="0"/>
              <a:buNone/>
              <a:defRPr/>
            </a:pPr>
            <a:r>
              <a:rPr lang="ru-RU" dirty="0" smtClean="0"/>
              <a:t>Спасибо за внимание!</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рямоугольник 4"/>
          <p:cNvSpPr>
            <a:spLocks noChangeArrowheads="1"/>
          </p:cNvSpPr>
          <p:nvPr/>
        </p:nvSpPr>
        <p:spPr bwMode="auto">
          <a:xfrm>
            <a:off x="395288" y="260350"/>
            <a:ext cx="8569325" cy="1016000"/>
          </a:xfrm>
          <a:prstGeom prst="rect">
            <a:avLst/>
          </a:prstGeom>
          <a:noFill/>
          <a:ln w="9525">
            <a:noFill/>
            <a:miter lim="800000"/>
            <a:headEnd/>
            <a:tailEnd/>
          </a:ln>
        </p:spPr>
        <p:txBody>
          <a:bodyPr>
            <a:spAutoFit/>
          </a:bodyPr>
          <a:lstStyle/>
          <a:p>
            <a:pPr algn="ctr"/>
            <a:r>
              <a:rPr lang="ru-RU" sz="2000">
                <a:solidFill>
                  <a:srgbClr val="0070C0"/>
                </a:solidFill>
                <a:latin typeface="Trebuchet MS" pitchFamily="34" charset="0"/>
              </a:rPr>
              <a:t>Происхождение Древнерусского государства связывают с 862 годом, когда славяне из-за распрей между племенами пригласили «третью» сторону – скандинавских князей Рюриков для наведения порядка.</a:t>
            </a:r>
          </a:p>
        </p:txBody>
      </p:sp>
      <p:sp>
        <p:nvSpPr>
          <p:cNvPr id="7" name="Стрелка вниз 6"/>
          <p:cNvSpPr/>
          <p:nvPr/>
        </p:nvSpPr>
        <p:spPr>
          <a:xfrm>
            <a:off x="4500563" y="1484313"/>
            <a:ext cx="792162" cy="1081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339" name="TextBox 7"/>
          <p:cNvSpPr txBox="1">
            <a:spLocks noChangeArrowheads="1"/>
          </p:cNvSpPr>
          <p:nvPr/>
        </p:nvSpPr>
        <p:spPr bwMode="auto">
          <a:xfrm>
            <a:off x="4140200" y="2492375"/>
            <a:ext cx="1511300" cy="461963"/>
          </a:xfrm>
          <a:prstGeom prst="rect">
            <a:avLst/>
          </a:prstGeom>
          <a:noFill/>
          <a:ln w="9525">
            <a:noFill/>
            <a:miter lim="800000"/>
            <a:headEnd/>
            <a:tailEnd/>
          </a:ln>
        </p:spPr>
        <p:txBody>
          <a:bodyPr>
            <a:spAutoFit/>
          </a:bodyPr>
          <a:lstStyle/>
          <a:p>
            <a:r>
              <a:rPr lang="ru-RU" sz="2400">
                <a:latin typeface="Trebuchet MS" pitchFamily="34" charset="0"/>
              </a:rPr>
              <a:t>2 теории</a:t>
            </a:r>
            <a:r>
              <a:rPr lang="ru-RU">
                <a:latin typeface="Trebuchet MS" pitchFamily="34" charset="0"/>
              </a:rPr>
              <a:t>:</a:t>
            </a:r>
          </a:p>
        </p:txBody>
      </p:sp>
      <p:sp>
        <p:nvSpPr>
          <p:cNvPr id="14340" name="Прямоугольник 8"/>
          <p:cNvSpPr>
            <a:spLocks noChangeArrowheads="1"/>
          </p:cNvSpPr>
          <p:nvPr/>
        </p:nvSpPr>
        <p:spPr bwMode="auto">
          <a:xfrm>
            <a:off x="539750" y="3141663"/>
            <a:ext cx="4248150" cy="3016250"/>
          </a:xfrm>
          <a:prstGeom prst="rect">
            <a:avLst/>
          </a:prstGeom>
          <a:noFill/>
          <a:ln w="9525">
            <a:noFill/>
            <a:miter lim="800000"/>
            <a:headEnd/>
            <a:tailEnd/>
          </a:ln>
        </p:spPr>
        <p:txBody>
          <a:bodyPr>
            <a:spAutoFit/>
          </a:bodyPr>
          <a:lstStyle/>
          <a:p>
            <a:pPr algn="just"/>
            <a:r>
              <a:rPr lang="ru-RU" sz="2800" b="1">
                <a:solidFill>
                  <a:schemeClr val="accent1"/>
                </a:solidFill>
                <a:latin typeface="Trebuchet MS" pitchFamily="34" charset="0"/>
              </a:rPr>
              <a:t>Норманнская теория</a:t>
            </a:r>
            <a:r>
              <a:rPr lang="ru-RU" sz="2800">
                <a:solidFill>
                  <a:schemeClr val="accent1"/>
                </a:solidFill>
                <a:latin typeface="Trebuchet MS" pitchFamily="34" charset="0"/>
              </a:rPr>
              <a:t> </a:t>
            </a:r>
          </a:p>
          <a:p>
            <a:pPr algn="just"/>
            <a:r>
              <a:rPr lang="ru-RU">
                <a:latin typeface="Trebuchet MS" pitchFamily="34" charset="0"/>
              </a:rPr>
              <a:t>(Г. Миллер, Г. Байер, А.Л. Шлецер, Н.М. Карамзин): ссылаясь на летопись «Повесть временных лет», создание которой принадлежит монаху Киево-Печерского монастыря Нестору, ученые пришли к выводу, что государственность на Руси – дело рук норманнов Рюрика и его братьев Синеуса и Трувора.</a:t>
            </a:r>
          </a:p>
        </p:txBody>
      </p:sp>
      <p:sp>
        <p:nvSpPr>
          <p:cNvPr id="14341" name="Прямоугольник 9"/>
          <p:cNvSpPr>
            <a:spLocks noChangeArrowheads="1"/>
          </p:cNvSpPr>
          <p:nvPr/>
        </p:nvSpPr>
        <p:spPr bwMode="auto">
          <a:xfrm>
            <a:off x="5076825" y="3068638"/>
            <a:ext cx="3887788" cy="3602037"/>
          </a:xfrm>
          <a:prstGeom prst="rect">
            <a:avLst/>
          </a:prstGeom>
          <a:noFill/>
          <a:ln w="9525">
            <a:noFill/>
            <a:miter lim="800000"/>
            <a:headEnd/>
            <a:tailEnd/>
          </a:ln>
        </p:spPr>
        <p:txBody>
          <a:bodyPr>
            <a:spAutoFit/>
          </a:bodyPr>
          <a:lstStyle/>
          <a:p>
            <a:pPr algn="just"/>
            <a:r>
              <a:rPr lang="ru-RU" sz="2400" b="1">
                <a:solidFill>
                  <a:schemeClr val="accent1"/>
                </a:solidFill>
                <a:latin typeface="Trebuchet MS" pitchFamily="34" charset="0"/>
              </a:rPr>
              <a:t>Антинорманнская теория</a:t>
            </a:r>
            <a:r>
              <a:rPr lang="ru-RU" sz="2400">
                <a:solidFill>
                  <a:schemeClr val="accent1"/>
                </a:solidFill>
                <a:latin typeface="Trebuchet MS" pitchFamily="34" charset="0"/>
              </a:rPr>
              <a:t> </a:t>
            </a:r>
            <a:r>
              <a:rPr lang="ru-RU">
                <a:latin typeface="Trebuchet MS" pitchFamily="34" charset="0"/>
              </a:rPr>
              <a:t>(М.В. Ломоносов, Б.А. Рыбаков): последователи данной концепции не отрицают участия приглашенных варяжских князей в становлении государства, но полагают, что Рюрики пришли не на «пустое» место и данная форма правления уже существовала у древних славян задолго до описываемых событий в летописи.</a:t>
            </a:r>
          </a:p>
        </p:txBody>
      </p:sp>
      <p:sp>
        <p:nvSpPr>
          <p:cNvPr id="11" name="Выгнутая вверх стрелка 10"/>
          <p:cNvSpPr/>
          <p:nvPr/>
        </p:nvSpPr>
        <p:spPr>
          <a:xfrm>
            <a:off x="5867400" y="2060575"/>
            <a:ext cx="1657350" cy="79216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4" name="Выгнутая вниз стрелка 13"/>
          <p:cNvSpPr/>
          <p:nvPr/>
        </p:nvSpPr>
        <p:spPr>
          <a:xfrm rot="10800000">
            <a:off x="2051050" y="2060575"/>
            <a:ext cx="1873250" cy="863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4"/>
          <p:cNvSpPr txBox="1">
            <a:spLocks noChangeArrowheads="1"/>
          </p:cNvSpPr>
          <p:nvPr/>
        </p:nvSpPr>
        <p:spPr bwMode="auto">
          <a:xfrm>
            <a:off x="503238" y="260350"/>
            <a:ext cx="8640762" cy="492125"/>
          </a:xfrm>
          <a:prstGeom prst="rect">
            <a:avLst/>
          </a:prstGeom>
          <a:noFill/>
          <a:ln w="9525">
            <a:noFill/>
            <a:miter lim="800000"/>
            <a:headEnd/>
            <a:tailEnd/>
          </a:ln>
        </p:spPr>
        <p:txBody>
          <a:bodyPr>
            <a:spAutoFit/>
          </a:bodyPr>
          <a:lstStyle/>
          <a:p>
            <a:r>
              <a:rPr lang="ru-RU" sz="2600" b="1">
                <a:solidFill>
                  <a:srgbClr val="002060"/>
                </a:solidFill>
                <a:latin typeface="Trebuchet MS" pitchFamily="34" charset="0"/>
              </a:rPr>
              <a:t>Причины образования Древнерусского государства</a:t>
            </a:r>
          </a:p>
        </p:txBody>
      </p:sp>
      <p:sp>
        <p:nvSpPr>
          <p:cNvPr id="4" name="Прямоугольник 3"/>
          <p:cNvSpPr/>
          <p:nvPr/>
        </p:nvSpPr>
        <p:spPr>
          <a:xfrm>
            <a:off x="684213" y="908050"/>
            <a:ext cx="7920037" cy="1139825"/>
          </a:xfrm>
          <a:prstGeom prst="rect">
            <a:avLst/>
          </a:prstGeom>
        </p:spPr>
        <p:txBody>
          <a:bodyPr>
            <a:spAutoFit/>
          </a:bodyPr>
          <a:lstStyle/>
          <a:p>
            <a:pPr algn="just" fontAlgn="auto">
              <a:spcBef>
                <a:spcPts val="0"/>
              </a:spcBef>
              <a:spcAft>
                <a:spcPts val="0"/>
              </a:spcAft>
              <a:buFont typeface="Wingdings" pitchFamily="2" charset="2"/>
              <a:buChar char="ü"/>
              <a:defRPr/>
            </a:pPr>
            <a:r>
              <a:rPr lang="ru-RU" sz="2400" b="1" dirty="0">
                <a:solidFill>
                  <a:schemeClr val="accent6">
                    <a:lumMod val="75000"/>
                  </a:schemeClr>
                </a:solidFill>
                <a:latin typeface="+mn-lt"/>
                <a:cs typeface="+mn-cs"/>
              </a:rPr>
              <a:t>Объединение славянских племен для противостояния более могущественным соседям </a:t>
            </a:r>
            <a:r>
              <a:rPr lang="ru-RU" sz="2000" b="1" dirty="0">
                <a:latin typeface="+mn-lt"/>
                <a:cs typeface="+mn-cs"/>
              </a:rPr>
              <a:t>(Хазарскому каганату с юга, норманнам</a:t>
            </a:r>
            <a:r>
              <a:rPr lang="ru-RU" sz="2000" dirty="0">
                <a:latin typeface="+mn-lt"/>
                <a:cs typeface="+mn-cs"/>
              </a:rPr>
              <a:t>  с севера).</a:t>
            </a:r>
            <a:endParaRPr lang="ru-RU" sz="2000" dirty="0">
              <a:latin typeface="+mn-lt"/>
              <a:cs typeface="+mn-cs"/>
            </a:endParaRPr>
          </a:p>
        </p:txBody>
      </p:sp>
      <p:pic>
        <p:nvPicPr>
          <p:cNvPr id="15363" name="Picture 2" descr="https://obrazovaka.ru/wp-content/uploads/2018/01/vzimanie-dani-so-slavyanskih-plemen-e1515688852585.jpg"/>
          <p:cNvPicPr>
            <a:picLocks noChangeAspect="1" noChangeArrowheads="1"/>
          </p:cNvPicPr>
          <p:nvPr/>
        </p:nvPicPr>
        <p:blipFill>
          <a:blip r:embed="rId2"/>
          <a:srcRect/>
          <a:stretch>
            <a:fillRect/>
          </a:stretch>
        </p:blipFill>
        <p:spPr bwMode="auto">
          <a:xfrm>
            <a:off x="827088" y="2349500"/>
            <a:ext cx="5353050" cy="3810000"/>
          </a:xfrm>
          <a:prstGeom prst="rect">
            <a:avLst/>
          </a:prstGeom>
          <a:noFill/>
          <a:ln w="9525">
            <a:noFill/>
            <a:miter lim="800000"/>
            <a:headEnd/>
            <a:tailEnd/>
          </a:ln>
        </p:spPr>
      </p:pic>
      <p:sp>
        <p:nvSpPr>
          <p:cNvPr id="15364" name="TextBox 6"/>
          <p:cNvSpPr txBox="1">
            <a:spLocks noChangeArrowheads="1"/>
          </p:cNvSpPr>
          <p:nvPr/>
        </p:nvSpPr>
        <p:spPr bwMode="auto">
          <a:xfrm>
            <a:off x="6516688" y="4941888"/>
            <a:ext cx="2376487" cy="646112"/>
          </a:xfrm>
          <a:prstGeom prst="rect">
            <a:avLst/>
          </a:prstGeom>
          <a:noFill/>
          <a:ln w="9525">
            <a:noFill/>
            <a:miter lim="800000"/>
            <a:headEnd/>
            <a:tailEnd/>
          </a:ln>
        </p:spPr>
        <p:txBody>
          <a:bodyPr>
            <a:spAutoFit/>
          </a:bodyPr>
          <a:lstStyle/>
          <a:p>
            <a:r>
              <a:rPr lang="ru-RU">
                <a:latin typeface="Trebuchet MS" pitchFamily="34" charset="0"/>
              </a:rPr>
              <a:t>Взимание дани со славянских племён</a:t>
            </a:r>
          </a:p>
        </p:txBody>
      </p:sp>
      <p:sp>
        <p:nvSpPr>
          <p:cNvPr id="8" name="Стрелка углом 7"/>
          <p:cNvSpPr/>
          <p:nvPr/>
        </p:nvSpPr>
        <p:spPr>
          <a:xfrm rot="5400000">
            <a:off x="6408738" y="3249613"/>
            <a:ext cx="1655762" cy="1439862"/>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4213" y="549275"/>
            <a:ext cx="8064500" cy="460375"/>
          </a:xfrm>
          <a:prstGeom prst="rect">
            <a:avLst/>
          </a:prstGeom>
        </p:spPr>
        <p:txBody>
          <a:bodyPr>
            <a:spAutoFit/>
          </a:bodyPr>
          <a:lstStyle/>
          <a:p>
            <a:pPr algn="just" fontAlgn="auto">
              <a:spcBef>
                <a:spcPts val="0"/>
              </a:spcBef>
              <a:spcAft>
                <a:spcPts val="0"/>
              </a:spcAft>
              <a:buFont typeface="Wingdings" pitchFamily="2" charset="2"/>
              <a:buChar char="ü"/>
              <a:defRPr/>
            </a:pPr>
            <a:r>
              <a:rPr lang="ru-RU" sz="2400" b="1" dirty="0">
                <a:solidFill>
                  <a:schemeClr val="accent6">
                    <a:lumMod val="75000"/>
                  </a:schemeClr>
                </a:solidFill>
                <a:latin typeface="+mn-lt"/>
                <a:cs typeface="+mn-cs"/>
              </a:rPr>
              <a:t>Разрушение родового строя и родовых связей</a:t>
            </a:r>
            <a:endParaRPr lang="ru-RU" sz="2400" dirty="0">
              <a:latin typeface="+mn-lt"/>
              <a:cs typeface="+mn-cs"/>
            </a:endParaRPr>
          </a:p>
        </p:txBody>
      </p:sp>
      <p:sp>
        <p:nvSpPr>
          <p:cNvPr id="16386" name="Прямоугольник 5"/>
          <p:cNvSpPr>
            <a:spLocks noChangeArrowheads="1"/>
          </p:cNvSpPr>
          <p:nvPr/>
        </p:nvSpPr>
        <p:spPr bwMode="auto">
          <a:xfrm>
            <a:off x="900113" y="1196975"/>
            <a:ext cx="7848600" cy="1200150"/>
          </a:xfrm>
          <a:prstGeom prst="rect">
            <a:avLst/>
          </a:prstGeom>
          <a:noFill/>
          <a:ln w="9525">
            <a:noFill/>
            <a:miter lim="800000"/>
            <a:headEnd/>
            <a:tailEnd/>
          </a:ln>
        </p:spPr>
        <p:txBody>
          <a:bodyPr>
            <a:spAutoFit/>
          </a:bodyPr>
          <a:lstStyle/>
          <a:p>
            <a:pPr algn="just"/>
            <a:r>
              <a:rPr lang="ru-RU">
                <a:latin typeface="Trebuchet MS" pitchFamily="34" charset="0"/>
              </a:rPr>
              <a:t>Военные походы, освоение новых земель и торговля привели к тому, что в родовых общинах, основанных на имущественном равенстве и ведении хозяйства сообща, появляются более сильные и богатые семьи – родовая знать.</a:t>
            </a:r>
          </a:p>
        </p:txBody>
      </p:sp>
      <p:pic>
        <p:nvPicPr>
          <p:cNvPr id="16387" name="Picture 2" descr="https://storage1.censor.net/images/f/1/f/3/f1f39ffe1efc3354fd96fc0c6e570dd3/original.jpg"/>
          <p:cNvPicPr>
            <a:picLocks noChangeAspect="1" noChangeArrowheads="1"/>
          </p:cNvPicPr>
          <p:nvPr/>
        </p:nvPicPr>
        <p:blipFill>
          <a:blip r:embed="rId2"/>
          <a:srcRect/>
          <a:stretch>
            <a:fillRect/>
          </a:stretch>
        </p:blipFill>
        <p:spPr bwMode="auto">
          <a:xfrm>
            <a:off x="1979613" y="2708275"/>
            <a:ext cx="5400675" cy="39433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313" y="404813"/>
            <a:ext cx="8351837" cy="738187"/>
          </a:xfrm>
          <a:prstGeom prst="rect">
            <a:avLst/>
          </a:prstGeom>
        </p:spPr>
        <p:txBody>
          <a:bodyPr>
            <a:spAutoFit/>
          </a:bodyPr>
          <a:lstStyle/>
          <a:p>
            <a:pPr algn="just" fontAlgn="auto">
              <a:spcBef>
                <a:spcPts val="0"/>
              </a:spcBef>
              <a:spcAft>
                <a:spcPts val="0"/>
              </a:spcAft>
              <a:buFont typeface="Wingdings" pitchFamily="2" charset="2"/>
              <a:buChar char="ü"/>
              <a:defRPr/>
            </a:pPr>
            <a:r>
              <a:rPr lang="ru-RU" sz="2400" b="1" dirty="0">
                <a:solidFill>
                  <a:schemeClr val="accent6">
                    <a:lumMod val="75000"/>
                  </a:schemeClr>
                </a:solidFill>
                <a:latin typeface="+mn-lt"/>
                <a:cs typeface="+mn-cs"/>
              </a:rPr>
              <a:t>Общественное расслоение</a:t>
            </a:r>
            <a:r>
              <a:rPr lang="ru-RU" sz="2400" dirty="0">
                <a:solidFill>
                  <a:schemeClr val="accent6">
                    <a:lumMod val="75000"/>
                  </a:schemeClr>
                </a:solidFill>
                <a:latin typeface="+mn-lt"/>
                <a:cs typeface="+mn-cs"/>
              </a:rPr>
              <a:t>: </a:t>
            </a:r>
            <a:r>
              <a:rPr lang="ru-RU" dirty="0">
                <a:latin typeface="+mn-lt"/>
                <a:cs typeface="+mn-cs"/>
              </a:rPr>
              <a:t>Разрушение родового и общинного строя у славян привело к появлению новых слоёв населения. </a:t>
            </a:r>
            <a:endParaRPr lang="ru-RU" dirty="0">
              <a:latin typeface="+mn-lt"/>
              <a:cs typeface="+mn-cs"/>
            </a:endParaRPr>
          </a:p>
        </p:txBody>
      </p:sp>
      <p:sp>
        <p:nvSpPr>
          <p:cNvPr id="17410" name="Прямоугольник 2"/>
          <p:cNvSpPr>
            <a:spLocks noChangeArrowheads="1"/>
          </p:cNvSpPr>
          <p:nvPr/>
        </p:nvSpPr>
        <p:spPr bwMode="auto">
          <a:xfrm>
            <a:off x="1187450" y="5732463"/>
            <a:ext cx="7561263" cy="369887"/>
          </a:xfrm>
          <a:prstGeom prst="rect">
            <a:avLst/>
          </a:prstGeom>
          <a:noFill/>
          <a:ln w="9525">
            <a:noFill/>
            <a:miter lim="800000"/>
            <a:headEnd/>
            <a:tailEnd/>
          </a:ln>
        </p:spPr>
        <p:txBody>
          <a:bodyPr>
            <a:spAutoFit/>
          </a:bodyPr>
          <a:lstStyle/>
          <a:p>
            <a:pPr algn="just"/>
            <a:r>
              <a:rPr lang="ru-RU">
                <a:solidFill>
                  <a:schemeClr val="accent1"/>
                </a:solidFill>
                <a:latin typeface="Trebuchet MS" pitchFamily="34" charset="0"/>
              </a:rPr>
              <a:t>Слой купцов </a:t>
            </a:r>
            <a:r>
              <a:rPr lang="ru-RU">
                <a:latin typeface="Trebuchet MS" pitchFamily="34" charset="0"/>
              </a:rPr>
              <a:t>- люди, живущие исключительно за счёт торговли.</a:t>
            </a:r>
          </a:p>
        </p:txBody>
      </p:sp>
      <p:sp>
        <p:nvSpPr>
          <p:cNvPr id="17411" name="Прямоугольник 3"/>
          <p:cNvSpPr>
            <a:spLocks noChangeArrowheads="1"/>
          </p:cNvSpPr>
          <p:nvPr/>
        </p:nvSpPr>
        <p:spPr bwMode="auto">
          <a:xfrm>
            <a:off x="1116013" y="1412875"/>
            <a:ext cx="7632700" cy="646113"/>
          </a:xfrm>
          <a:prstGeom prst="rect">
            <a:avLst/>
          </a:prstGeom>
          <a:noFill/>
          <a:ln w="9525">
            <a:noFill/>
            <a:miter lim="800000"/>
            <a:headEnd/>
            <a:tailEnd/>
          </a:ln>
        </p:spPr>
        <p:txBody>
          <a:bodyPr>
            <a:spAutoFit/>
          </a:bodyPr>
          <a:lstStyle/>
          <a:p>
            <a:pPr algn="just"/>
            <a:r>
              <a:rPr lang="ru-RU">
                <a:solidFill>
                  <a:schemeClr val="accent1"/>
                </a:solidFill>
                <a:latin typeface="Trebuchet MS" pitchFamily="34" charset="0"/>
              </a:rPr>
              <a:t>Слой родовой знати </a:t>
            </a:r>
            <a:r>
              <a:rPr lang="ru-RU">
                <a:latin typeface="Trebuchet MS" pitchFamily="34" charset="0"/>
              </a:rPr>
              <a:t>- потомки старейшин, которые сумели нажить больше богатства.</a:t>
            </a:r>
          </a:p>
        </p:txBody>
      </p:sp>
      <p:sp>
        <p:nvSpPr>
          <p:cNvPr id="17412" name="Прямоугольник 4"/>
          <p:cNvSpPr>
            <a:spLocks noChangeArrowheads="1"/>
          </p:cNvSpPr>
          <p:nvPr/>
        </p:nvSpPr>
        <p:spPr bwMode="auto">
          <a:xfrm>
            <a:off x="1116013" y="2276475"/>
            <a:ext cx="7559675" cy="923925"/>
          </a:xfrm>
          <a:prstGeom prst="rect">
            <a:avLst/>
          </a:prstGeom>
          <a:noFill/>
          <a:ln w="9525">
            <a:noFill/>
            <a:miter lim="800000"/>
            <a:headEnd/>
            <a:tailEnd/>
          </a:ln>
        </p:spPr>
        <p:txBody>
          <a:bodyPr>
            <a:spAutoFit/>
          </a:bodyPr>
          <a:lstStyle/>
          <a:p>
            <a:pPr algn="just"/>
            <a:r>
              <a:rPr lang="ru-RU">
                <a:solidFill>
                  <a:schemeClr val="accent1"/>
                </a:solidFill>
                <a:latin typeface="Trebuchet MS" pitchFamily="34" charset="0"/>
              </a:rPr>
              <a:t>Слой дружинников </a:t>
            </a:r>
            <a:r>
              <a:rPr lang="ru-RU">
                <a:latin typeface="Trebuchet MS" pitchFamily="34" charset="0"/>
              </a:rPr>
              <a:t>– молодые воины, которые после военных походов не возвращались к земледелию, а становились профессиональными воинами, защищавшими правителей и общину.</a:t>
            </a:r>
          </a:p>
        </p:txBody>
      </p:sp>
      <p:sp>
        <p:nvSpPr>
          <p:cNvPr id="17413" name="Прямоугольник 5"/>
          <p:cNvSpPr>
            <a:spLocks noChangeArrowheads="1"/>
          </p:cNvSpPr>
          <p:nvPr/>
        </p:nvSpPr>
        <p:spPr bwMode="auto">
          <a:xfrm>
            <a:off x="1187450" y="3500438"/>
            <a:ext cx="7488238" cy="923925"/>
          </a:xfrm>
          <a:prstGeom prst="rect">
            <a:avLst/>
          </a:prstGeom>
          <a:noFill/>
          <a:ln w="9525">
            <a:noFill/>
            <a:miter lim="800000"/>
            <a:headEnd/>
            <a:tailEnd/>
          </a:ln>
        </p:spPr>
        <p:txBody>
          <a:bodyPr>
            <a:spAutoFit/>
          </a:bodyPr>
          <a:lstStyle/>
          <a:p>
            <a:pPr algn="just"/>
            <a:r>
              <a:rPr lang="ru-RU">
                <a:solidFill>
                  <a:schemeClr val="accent1"/>
                </a:solidFill>
                <a:latin typeface="Trebuchet MS" pitchFamily="34" charset="0"/>
              </a:rPr>
              <a:t>Слой простых общинников</a:t>
            </a:r>
            <a:r>
              <a:rPr lang="ru-RU">
                <a:latin typeface="Trebuchet MS" pitchFamily="34" charset="0"/>
              </a:rPr>
              <a:t>, которые  в знак благодарности за защиту воинам и князьям преподносили дары, которые в дальнейшем превратились в обязательную дань. </a:t>
            </a:r>
          </a:p>
        </p:txBody>
      </p:sp>
      <p:sp>
        <p:nvSpPr>
          <p:cNvPr id="17414" name="Прямоугольник 6"/>
          <p:cNvSpPr>
            <a:spLocks noChangeArrowheads="1"/>
          </p:cNvSpPr>
          <p:nvPr/>
        </p:nvSpPr>
        <p:spPr bwMode="auto">
          <a:xfrm>
            <a:off x="1187450" y="4724400"/>
            <a:ext cx="7561263" cy="647700"/>
          </a:xfrm>
          <a:prstGeom prst="rect">
            <a:avLst/>
          </a:prstGeom>
          <a:noFill/>
          <a:ln w="9525">
            <a:noFill/>
            <a:miter lim="800000"/>
            <a:headEnd/>
            <a:tailEnd/>
          </a:ln>
        </p:spPr>
        <p:txBody>
          <a:bodyPr>
            <a:spAutoFit/>
          </a:bodyPr>
          <a:lstStyle/>
          <a:p>
            <a:pPr algn="just"/>
            <a:r>
              <a:rPr lang="ru-RU">
                <a:solidFill>
                  <a:schemeClr val="accent1"/>
                </a:solidFill>
                <a:latin typeface="Trebuchet MS" pitchFamily="34" charset="0"/>
              </a:rPr>
              <a:t>Слой ремесленников</a:t>
            </a:r>
            <a:r>
              <a:rPr lang="ru-RU">
                <a:latin typeface="Trebuchet MS" pitchFamily="34" charset="0"/>
              </a:rPr>
              <a:t>, которые отошли от земледелия и обменивали свои «плоды» труда на продукты. </a:t>
            </a:r>
          </a:p>
        </p:txBody>
      </p:sp>
      <p:sp>
        <p:nvSpPr>
          <p:cNvPr id="8" name="Нашивка 7"/>
          <p:cNvSpPr/>
          <p:nvPr/>
        </p:nvSpPr>
        <p:spPr>
          <a:xfrm>
            <a:off x="468313" y="1484313"/>
            <a:ext cx="647700" cy="2889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9" name="Нашивка 8"/>
          <p:cNvSpPr/>
          <p:nvPr/>
        </p:nvSpPr>
        <p:spPr>
          <a:xfrm>
            <a:off x="468313" y="2349500"/>
            <a:ext cx="647700" cy="2873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0" name="Нашивка 9"/>
          <p:cNvSpPr/>
          <p:nvPr/>
        </p:nvSpPr>
        <p:spPr>
          <a:xfrm>
            <a:off x="468313" y="3573463"/>
            <a:ext cx="647700" cy="2873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1" name="Нашивка 10"/>
          <p:cNvSpPr/>
          <p:nvPr/>
        </p:nvSpPr>
        <p:spPr>
          <a:xfrm>
            <a:off x="539750" y="4797425"/>
            <a:ext cx="647700" cy="2873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2" name="Нашивка 11"/>
          <p:cNvSpPr/>
          <p:nvPr/>
        </p:nvSpPr>
        <p:spPr>
          <a:xfrm>
            <a:off x="539750" y="5732463"/>
            <a:ext cx="647700" cy="2889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188" y="404813"/>
            <a:ext cx="8064500" cy="2400300"/>
          </a:xfrm>
          <a:prstGeom prst="rect">
            <a:avLst/>
          </a:prstGeom>
        </p:spPr>
        <p:txBody>
          <a:bodyPr>
            <a:spAutoFit/>
          </a:bodyPr>
          <a:lstStyle/>
          <a:p>
            <a:pPr algn="just" fontAlgn="auto">
              <a:spcBef>
                <a:spcPts val="0"/>
              </a:spcBef>
              <a:spcAft>
                <a:spcPts val="0"/>
              </a:spcAft>
              <a:buFont typeface="Wingdings" pitchFamily="2" charset="2"/>
              <a:buChar char="ü"/>
              <a:defRPr/>
            </a:pPr>
            <a:r>
              <a:rPr lang="ru-RU" sz="2400" b="1" dirty="0">
                <a:solidFill>
                  <a:schemeClr val="accent6">
                    <a:lumMod val="75000"/>
                  </a:schemeClr>
                </a:solidFill>
                <a:latin typeface="+mn-lt"/>
                <a:cs typeface="+mn-cs"/>
              </a:rPr>
              <a:t>Развитие городов</a:t>
            </a:r>
            <a:r>
              <a:rPr lang="ru-RU" sz="2400" dirty="0">
                <a:solidFill>
                  <a:schemeClr val="accent6">
                    <a:lumMod val="75000"/>
                  </a:schemeClr>
                </a:solidFill>
                <a:latin typeface="+mn-lt"/>
                <a:cs typeface="+mn-cs"/>
              </a:rPr>
              <a:t>: </a:t>
            </a:r>
            <a:r>
              <a:rPr lang="ru-RU" dirty="0">
                <a:latin typeface="+mn-lt"/>
                <a:cs typeface="+mn-cs"/>
              </a:rPr>
              <a:t>В IX веке большую роль в развитии общества играли торговые пути </a:t>
            </a:r>
            <a:r>
              <a:rPr lang="ru-RU" dirty="0">
                <a:solidFill>
                  <a:schemeClr val="accent1"/>
                </a:solidFill>
                <a:latin typeface="+mn-lt"/>
                <a:cs typeface="+mn-cs"/>
              </a:rPr>
              <a:t>(сухопутные и речные). </a:t>
            </a:r>
            <a:r>
              <a:rPr lang="ru-RU" dirty="0">
                <a:latin typeface="+mn-lt"/>
                <a:cs typeface="+mn-cs"/>
              </a:rPr>
              <a:t>Все новые слои населения – знать, дружинники, ремесленники, купцы и земледельцы стремились селиться в поселках, стоящих на торговых путях. Таким образом, количество жителей увеличивалось, менялся общественный строй, появлялись новые порядки: власть князей превращалась во власть государственную, дань – в обязательный государственный налог, небольшие города – в крупные центры.</a:t>
            </a:r>
            <a:endParaRPr lang="ru-RU" dirty="0">
              <a:latin typeface="+mn-lt"/>
              <a:cs typeface="+mn-cs"/>
            </a:endParaRPr>
          </a:p>
        </p:txBody>
      </p:sp>
      <p:pic>
        <p:nvPicPr>
          <p:cNvPr id="18434" name="Picture 2" descr="https://krimbox.com/wp-content/uploads/2019/12/ss23ss.kkkkkklllllkll-768x755.jpg"/>
          <p:cNvPicPr>
            <a:picLocks noChangeAspect="1" noChangeArrowheads="1"/>
          </p:cNvPicPr>
          <p:nvPr/>
        </p:nvPicPr>
        <p:blipFill>
          <a:blip r:embed="rId2"/>
          <a:srcRect/>
          <a:stretch>
            <a:fillRect/>
          </a:stretch>
        </p:blipFill>
        <p:spPr bwMode="auto">
          <a:xfrm>
            <a:off x="323850" y="2924175"/>
            <a:ext cx="3816350" cy="3752850"/>
          </a:xfrm>
          <a:prstGeom prst="rect">
            <a:avLst/>
          </a:prstGeom>
          <a:noFill/>
          <a:ln w="9525">
            <a:noFill/>
            <a:miter lim="800000"/>
            <a:headEnd/>
            <a:tailEnd/>
          </a:ln>
        </p:spPr>
      </p:pic>
      <p:pic>
        <p:nvPicPr>
          <p:cNvPr id="18435" name="Picture 5"/>
          <p:cNvPicPr>
            <a:picLocks noChangeAspect="1" noChangeArrowheads="1"/>
          </p:cNvPicPr>
          <p:nvPr/>
        </p:nvPicPr>
        <p:blipFill>
          <a:blip r:embed="rId3"/>
          <a:srcRect/>
          <a:stretch>
            <a:fillRect/>
          </a:stretch>
        </p:blipFill>
        <p:spPr bwMode="auto">
          <a:xfrm>
            <a:off x="4389438" y="2924175"/>
            <a:ext cx="4564062" cy="36734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1"/>
          <p:cNvSpPr>
            <a:spLocks noChangeArrowheads="1"/>
          </p:cNvSpPr>
          <p:nvPr/>
        </p:nvSpPr>
        <p:spPr bwMode="auto">
          <a:xfrm>
            <a:off x="4932363" y="1628775"/>
            <a:ext cx="4032250" cy="2586038"/>
          </a:xfrm>
          <a:prstGeom prst="rect">
            <a:avLst/>
          </a:prstGeom>
          <a:noFill/>
          <a:ln w="9525">
            <a:noFill/>
            <a:miter lim="800000"/>
            <a:headEnd/>
            <a:tailEnd/>
          </a:ln>
        </p:spPr>
        <p:txBody>
          <a:bodyPr>
            <a:spAutoFit/>
          </a:bodyPr>
          <a:lstStyle/>
          <a:p>
            <a:pPr algn="just"/>
            <a:r>
              <a:rPr lang="ru-RU" b="1">
                <a:solidFill>
                  <a:srgbClr val="FF0000"/>
                </a:solidFill>
                <a:latin typeface="Trebuchet MS" pitchFamily="34" charset="0"/>
              </a:rPr>
              <a:t>На севере</a:t>
            </a:r>
            <a:r>
              <a:rPr lang="ru-RU">
                <a:solidFill>
                  <a:srgbClr val="FF0000"/>
                </a:solidFill>
                <a:latin typeface="Trebuchet MS" pitchFamily="34" charset="0"/>
              </a:rPr>
              <a:t> </a:t>
            </a:r>
            <a:r>
              <a:rPr lang="ru-RU">
                <a:latin typeface="Trebuchet MS" pitchFamily="34" charset="0"/>
              </a:rPr>
              <a:t>– Новгородский союз племён. В 862 году жители города из-за распрей пригласили княжить и владеть землями норманнского князя Рюрика. Он принял предложение и поселился на славянских землях. После его смерти его приближенный Олег взял правление в свои руки. </a:t>
            </a:r>
          </a:p>
        </p:txBody>
      </p:sp>
      <p:sp>
        <p:nvSpPr>
          <p:cNvPr id="19458" name="TextBox 2"/>
          <p:cNvSpPr txBox="1">
            <a:spLocks noChangeArrowheads="1"/>
          </p:cNvSpPr>
          <p:nvPr/>
        </p:nvSpPr>
        <p:spPr bwMode="auto">
          <a:xfrm>
            <a:off x="323850" y="260350"/>
            <a:ext cx="8569325" cy="831850"/>
          </a:xfrm>
          <a:prstGeom prst="rect">
            <a:avLst/>
          </a:prstGeom>
          <a:noFill/>
          <a:ln w="9525">
            <a:noFill/>
            <a:miter lim="800000"/>
            <a:headEnd/>
            <a:tailEnd/>
          </a:ln>
        </p:spPr>
        <p:txBody>
          <a:bodyPr>
            <a:spAutoFit/>
          </a:bodyPr>
          <a:lstStyle/>
          <a:p>
            <a:pPr algn="ctr"/>
            <a:r>
              <a:rPr lang="ru-RU" sz="2400" b="1">
                <a:solidFill>
                  <a:srgbClr val="002060"/>
                </a:solidFill>
                <a:latin typeface="Trebuchet MS" pitchFamily="34" charset="0"/>
              </a:rPr>
              <a:t>Образование двух центров – </a:t>
            </a:r>
          </a:p>
          <a:p>
            <a:pPr algn="ctr"/>
            <a:r>
              <a:rPr lang="ru-RU" sz="2400" b="1">
                <a:solidFill>
                  <a:srgbClr val="002060"/>
                </a:solidFill>
                <a:latin typeface="Trebuchet MS" pitchFamily="34" charset="0"/>
              </a:rPr>
              <a:t>двух ранних древнерусских государств</a:t>
            </a:r>
          </a:p>
        </p:txBody>
      </p:sp>
      <p:sp>
        <p:nvSpPr>
          <p:cNvPr id="19459" name="Прямоугольник 3"/>
          <p:cNvSpPr>
            <a:spLocks noChangeArrowheads="1"/>
          </p:cNvSpPr>
          <p:nvPr/>
        </p:nvSpPr>
        <p:spPr bwMode="auto">
          <a:xfrm>
            <a:off x="900113" y="1628775"/>
            <a:ext cx="3167062" cy="2308225"/>
          </a:xfrm>
          <a:prstGeom prst="rect">
            <a:avLst/>
          </a:prstGeom>
          <a:noFill/>
          <a:ln w="9525">
            <a:noFill/>
            <a:miter lim="800000"/>
            <a:headEnd/>
            <a:tailEnd/>
          </a:ln>
        </p:spPr>
        <p:txBody>
          <a:bodyPr>
            <a:spAutoFit/>
          </a:bodyPr>
          <a:lstStyle/>
          <a:p>
            <a:pPr algn="just"/>
            <a:r>
              <a:rPr lang="ru-RU" b="1">
                <a:solidFill>
                  <a:srgbClr val="FF0000"/>
                </a:solidFill>
                <a:latin typeface="Trebuchet MS" pitchFamily="34" charset="0"/>
              </a:rPr>
              <a:t>На юге</a:t>
            </a:r>
            <a:r>
              <a:rPr lang="ru-RU">
                <a:solidFill>
                  <a:srgbClr val="FF0000"/>
                </a:solidFill>
                <a:latin typeface="Trebuchet MS" pitchFamily="34" charset="0"/>
              </a:rPr>
              <a:t> </a:t>
            </a:r>
            <a:r>
              <a:rPr lang="ru-RU">
                <a:latin typeface="Trebuchet MS" pitchFamily="34" charset="0"/>
              </a:rPr>
              <a:t>– объединение с центром в Киеве. К середине IX века князья Киевского союза – Аскольд и Дир добились освобождения своих племен от «подношений» дани Хазарского каганату.</a:t>
            </a:r>
          </a:p>
        </p:txBody>
      </p:sp>
      <p:sp>
        <p:nvSpPr>
          <p:cNvPr id="6" name="Стрелка вниз 5"/>
          <p:cNvSpPr/>
          <p:nvPr/>
        </p:nvSpPr>
        <p:spPr>
          <a:xfrm>
            <a:off x="2700338" y="1125538"/>
            <a:ext cx="215900" cy="431800"/>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Стрелка вниз 6"/>
          <p:cNvSpPr/>
          <p:nvPr/>
        </p:nvSpPr>
        <p:spPr>
          <a:xfrm>
            <a:off x="6227763" y="1125538"/>
            <a:ext cx="215900" cy="503237"/>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Горизонтальный свиток 7"/>
          <p:cNvSpPr/>
          <p:nvPr/>
        </p:nvSpPr>
        <p:spPr>
          <a:xfrm>
            <a:off x="900113" y="4437063"/>
            <a:ext cx="7704137" cy="2160587"/>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dirty="0">
                <a:solidFill>
                  <a:schemeClr val="tx1"/>
                </a:solidFill>
              </a:rPr>
              <a:t>В 882 году Олег пошел в поход на Киев, убив Аскольда и </a:t>
            </a:r>
            <a:r>
              <a:rPr lang="ru-RU" dirty="0" err="1">
                <a:solidFill>
                  <a:schemeClr val="tx1"/>
                </a:solidFill>
              </a:rPr>
              <a:t>Дира</a:t>
            </a:r>
            <a:r>
              <a:rPr lang="ru-RU" dirty="0">
                <a:solidFill>
                  <a:schemeClr val="tx1"/>
                </a:solidFill>
              </a:rPr>
              <a:t>. Таким образом, он объединил два центра в одно государство – Русь или Киевская Русь. Эту дату принято считать образованием Древнерусского государства. </a:t>
            </a:r>
          </a:p>
        </p:txBody>
      </p:sp>
      <p:sp>
        <p:nvSpPr>
          <p:cNvPr id="10" name="Нашивка 9"/>
          <p:cNvSpPr/>
          <p:nvPr/>
        </p:nvSpPr>
        <p:spPr>
          <a:xfrm rot="5400000">
            <a:off x="3887788" y="3609975"/>
            <a:ext cx="576262" cy="1366838"/>
          </a:xfrm>
          <a:prstGeom prst="chevron">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Фигура князя Рюрика на памятнике &quot;Тысячелетие Руси&quot; в Великом Новгороде"/>
          <p:cNvPicPr>
            <a:picLocks noChangeAspect="1" noChangeArrowheads="1"/>
          </p:cNvPicPr>
          <p:nvPr/>
        </p:nvPicPr>
        <p:blipFill>
          <a:blip r:embed="rId2"/>
          <a:srcRect/>
          <a:stretch>
            <a:fillRect/>
          </a:stretch>
        </p:blipFill>
        <p:spPr bwMode="auto">
          <a:xfrm>
            <a:off x="5435600" y="476250"/>
            <a:ext cx="3457575" cy="4608513"/>
          </a:xfrm>
          <a:prstGeom prst="rect">
            <a:avLst/>
          </a:prstGeom>
          <a:noFill/>
          <a:ln w="9525">
            <a:noFill/>
            <a:miter lim="800000"/>
            <a:headEnd/>
            <a:tailEnd/>
          </a:ln>
        </p:spPr>
      </p:pic>
      <p:sp>
        <p:nvSpPr>
          <p:cNvPr id="20482" name="Прямоугольник 4"/>
          <p:cNvSpPr>
            <a:spLocks noChangeArrowheads="1"/>
          </p:cNvSpPr>
          <p:nvPr/>
        </p:nvSpPr>
        <p:spPr bwMode="auto">
          <a:xfrm>
            <a:off x="5614988" y="5229225"/>
            <a:ext cx="3349625" cy="923925"/>
          </a:xfrm>
          <a:prstGeom prst="rect">
            <a:avLst/>
          </a:prstGeom>
          <a:noFill/>
          <a:ln w="9525">
            <a:noFill/>
            <a:miter lim="800000"/>
            <a:headEnd/>
            <a:tailEnd/>
          </a:ln>
        </p:spPr>
        <p:txBody>
          <a:bodyPr>
            <a:spAutoFit/>
          </a:bodyPr>
          <a:lstStyle/>
          <a:p>
            <a:pPr algn="just"/>
            <a:r>
              <a:rPr lang="ru-RU" i="1">
                <a:solidFill>
                  <a:srgbClr val="0070C0"/>
                </a:solidFill>
                <a:latin typeface="Trebuchet MS" pitchFamily="34" charset="0"/>
              </a:rPr>
              <a:t>Фигура князя Рюрика на памятнике «Тысячелетие Руси» в Великом Новгороде</a:t>
            </a:r>
          </a:p>
        </p:txBody>
      </p:sp>
      <p:pic>
        <p:nvPicPr>
          <p:cNvPr id="20483" name="Picture 7"/>
          <p:cNvPicPr>
            <a:picLocks noChangeAspect="1" noChangeArrowheads="1"/>
          </p:cNvPicPr>
          <p:nvPr/>
        </p:nvPicPr>
        <p:blipFill>
          <a:blip r:embed="rId3"/>
          <a:srcRect/>
          <a:stretch>
            <a:fillRect/>
          </a:stretch>
        </p:blipFill>
        <p:spPr bwMode="auto">
          <a:xfrm>
            <a:off x="468313" y="1268413"/>
            <a:ext cx="4535487" cy="5335587"/>
          </a:xfrm>
          <a:prstGeom prst="rect">
            <a:avLst/>
          </a:prstGeom>
          <a:noFill/>
          <a:ln w="9525">
            <a:noFill/>
            <a:miter lim="800000"/>
            <a:headEnd/>
            <a:tailEnd/>
          </a:ln>
        </p:spPr>
      </p:pic>
      <p:sp>
        <p:nvSpPr>
          <p:cNvPr id="20484" name="Прямоугольник 6"/>
          <p:cNvSpPr>
            <a:spLocks noChangeArrowheads="1"/>
          </p:cNvSpPr>
          <p:nvPr/>
        </p:nvSpPr>
        <p:spPr bwMode="auto">
          <a:xfrm>
            <a:off x="827088" y="476250"/>
            <a:ext cx="3240087" cy="646113"/>
          </a:xfrm>
          <a:prstGeom prst="rect">
            <a:avLst/>
          </a:prstGeom>
          <a:noFill/>
          <a:ln w="9525">
            <a:noFill/>
            <a:miter lim="800000"/>
            <a:headEnd/>
            <a:tailEnd/>
          </a:ln>
        </p:spPr>
        <p:txBody>
          <a:bodyPr>
            <a:spAutoFit/>
          </a:bodyPr>
          <a:lstStyle/>
          <a:p>
            <a:r>
              <a:rPr lang="ru-RU" i="1">
                <a:solidFill>
                  <a:srgbClr val="0070C0"/>
                </a:solidFill>
                <a:latin typeface="Trebuchet MS" pitchFamily="34" charset="0"/>
              </a:rPr>
              <a:t>Памятник Олегу и Рюрику </a:t>
            </a:r>
          </a:p>
          <a:p>
            <a:r>
              <a:rPr lang="ru-RU" i="1">
                <a:solidFill>
                  <a:srgbClr val="0070C0"/>
                </a:solidFill>
                <a:latin typeface="Trebuchet MS" pitchFamily="34" charset="0"/>
              </a:rPr>
              <a:t>в городе Старая Ладога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3094038" y="169863"/>
            <a:ext cx="3816350" cy="585787"/>
          </a:xfrm>
          <a:prstGeom prst="rect">
            <a:avLst/>
          </a:prstGeom>
          <a:noFill/>
          <a:ln w="9525">
            <a:noFill/>
            <a:miter lim="800000"/>
            <a:headEnd/>
            <a:tailEnd/>
          </a:ln>
        </p:spPr>
        <p:txBody>
          <a:bodyPr>
            <a:spAutoFit/>
          </a:bodyPr>
          <a:lstStyle/>
          <a:p>
            <a:pPr algn="ctr"/>
            <a:r>
              <a:rPr lang="ru-RU" sz="3200">
                <a:solidFill>
                  <a:srgbClr val="002060"/>
                </a:solidFill>
                <a:latin typeface="Trebuchet MS" pitchFamily="34" charset="0"/>
              </a:rPr>
              <a:t>Князь Олег Вещий</a:t>
            </a:r>
          </a:p>
        </p:txBody>
      </p:sp>
      <p:sp>
        <p:nvSpPr>
          <p:cNvPr id="21506" name="Прямоугольник 2"/>
          <p:cNvSpPr>
            <a:spLocks noChangeArrowheads="1"/>
          </p:cNvSpPr>
          <p:nvPr/>
        </p:nvSpPr>
        <p:spPr bwMode="auto">
          <a:xfrm>
            <a:off x="563563" y="1330325"/>
            <a:ext cx="8208962" cy="923925"/>
          </a:xfrm>
          <a:prstGeom prst="rect">
            <a:avLst/>
          </a:prstGeom>
          <a:noFill/>
          <a:ln w="9525">
            <a:noFill/>
            <a:miter lim="800000"/>
            <a:headEnd/>
            <a:tailEnd/>
          </a:ln>
        </p:spPr>
        <p:txBody>
          <a:bodyPr>
            <a:spAutoFit/>
          </a:bodyPr>
          <a:lstStyle/>
          <a:p>
            <a:pPr algn="ctr"/>
            <a:r>
              <a:rPr lang="ru-RU">
                <a:latin typeface="Trebuchet MS" pitchFamily="34" charset="0"/>
              </a:rPr>
              <a:t>легендарный князь-варяг, по предсмертному приказу князя Рюрика выполнял функции регента при его малолетнем сыне Игоре и вплоть до 912 года являлся первым лицом дома Рюриковичей.</a:t>
            </a:r>
          </a:p>
        </p:txBody>
      </p:sp>
      <p:sp>
        <p:nvSpPr>
          <p:cNvPr id="4" name="Стрелка вниз 3"/>
          <p:cNvSpPr/>
          <p:nvPr/>
        </p:nvSpPr>
        <p:spPr>
          <a:xfrm>
            <a:off x="4667250" y="776288"/>
            <a:ext cx="461963" cy="431800"/>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508" name="Прямоугольник 4"/>
          <p:cNvSpPr>
            <a:spLocks noChangeArrowheads="1"/>
          </p:cNvSpPr>
          <p:nvPr/>
        </p:nvSpPr>
        <p:spPr bwMode="auto">
          <a:xfrm>
            <a:off x="827088" y="2790825"/>
            <a:ext cx="5759450" cy="923925"/>
          </a:xfrm>
          <a:prstGeom prst="rect">
            <a:avLst/>
          </a:prstGeom>
          <a:noFill/>
          <a:ln w="9525">
            <a:noFill/>
            <a:miter lim="800000"/>
            <a:headEnd/>
            <a:tailEnd/>
          </a:ln>
        </p:spPr>
        <p:txBody>
          <a:bodyPr>
            <a:spAutoFit/>
          </a:bodyPr>
          <a:lstStyle/>
          <a:p>
            <a:pPr algn="ctr"/>
            <a:r>
              <a:rPr lang="ru-RU">
                <a:latin typeface="Trebuchet MS" pitchFamily="34" charset="0"/>
              </a:rPr>
              <a:t>После захвата Киева князь начал строить на вновь присоединённых территориях города и подчинять проживавшие поблизости от Киева племена: </a:t>
            </a:r>
          </a:p>
        </p:txBody>
      </p:sp>
      <p:sp>
        <p:nvSpPr>
          <p:cNvPr id="6" name="Стрелка вниз 5"/>
          <p:cNvSpPr/>
          <p:nvPr/>
        </p:nvSpPr>
        <p:spPr>
          <a:xfrm>
            <a:off x="4737100" y="2354263"/>
            <a:ext cx="461963" cy="433387"/>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510" name="TextBox 6"/>
          <p:cNvSpPr txBox="1">
            <a:spLocks noChangeArrowheads="1"/>
          </p:cNvSpPr>
          <p:nvPr/>
        </p:nvSpPr>
        <p:spPr bwMode="auto">
          <a:xfrm>
            <a:off x="1271588" y="3821113"/>
            <a:ext cx="5149850" cy="1385887"/>
          </a:xfrm>
          <a:prstGeom prst="rect">
            <a:avLst/>
          </a:prstGeom>
          <a:noFill/>
          <a:ln w="9525">
            <a:noFill/>
            <a:miter lim="800000"/>
            <a:headEnd/>
            <a:tailEnd/>
          </a:ln>
        </p:spPr>
        <p:txBody>
          <a:bodyPr>
            <a:spAutoFit/>
          </a:bodyPr>
          <a:lstStyle/>
          <a:p>
            <a:r>
              <a:rPr lang="ru-RU">
                <a:latin typeface="Trebuchet MS" pitchFamily="34" charset="0"/>
              </a:rPr>
              <a:t>древлян (883 г.) </a:t>
            </a:r>
            <a:r>
              <a:rPr lang="ru-RU" sz="1600">
                <a:latin typeface="Trebuchet MS" pitchFamily="34" charset="0"/>
              </a:rPr>
              <a:t>В 883 году русская дружина пошла на племя древлян расположенное на землях к востоку от Днепра. Разорив владения, их заставили покориться и выплачивать дань.</a:t>
            </a:r>
          </a:p>
          <a:p>
            <a:endParaRPr lang="ru-RU">
              <a:latin typeface="Trebuchet MS" pitchFamily="34" charset="0"/>
            </a:endParaRPr>
          </a:p>
        </p:txBody>
      </p:sp>
      <p:sp>
        <p:nvSpPr>
          <p:cNvPr id="21511" name="TextBox 7"/>
          <p:cNvSpPr txBox="1">
            <a:spLocks noChangeArrowheads="1"/>
          </p:cNvSpPr>
          <p:nvPr/>
        </p:nvSpPr>
        <p:spPr bwMode="auto">
          <a:xfrm>
            <a:off x="1271588" y="5103813"/>
            <a:ext cx="5314950" cy="862012"/>
          </a:xfrm>
          <a:prstGeom prst="rect">
            <a:avLst/>
          </a:prstGeom>
          <a:noFill/>
          <a:ln w="9525">
            <a:noFill/>
            <a:miter lim="800000"/>
            <a:headEnd/>
            <a:tailEnd/>
          </a:ln>
        </p:spPr>
        <p:txBody>
          <a:bodyPr>
            <a:spAutoFit/>
          </a:bodyPr>
          <a:lstStyle/>
          <a:p>
            <a:r>
              <a:rPr lang="ru-RU">
                <a:latin typeface="Trebuchet MS" pitchFamily="34" charset="0"/>
              </a:rPr>
              <a:t>северян (884 г.). </a:t>
            </a:r>
            <a:r>
              <a:rPr lang="ru-RU" sz="1600">
                <a:latin typeface="Trebuchet MS" pitchFamily="34" charset="0"/>
              </a:rPr>
              <a:t>Олег наложил на них  лёгкую подать, которую ранее платили хазарам, чтобы показать выгоду подчинения русскому князю.</a:t>
            </a:r>
          </a:p>
        </p:txBody>
      </p:sp>
      <p:sp>
        <p:nvSpPr>
          <p:cNvPr id="21512" name="TextBox 8"/>
          <p:cNvSpPr txBox="1">
            <a:spLocks noChangeArrowheads="1"/>
          </p:cNvSpPr>
          <p:nvPr/>
        </p:nvSpPr>
        <p:spPr bwMode="auto">
          <a:xfrm>
            <a:off x="1327150" y="6099175"/>
            <a:ext cx="5040313" cy="615950"/>
          </a:xfrm>
          <a:prstGeom prst="rect">
            <a:avLst/>
          </a:prstGeom>
          <a:noFill/>
          <a:ln w="9525">
            <a:noFill/>
            <a:miter lim="800000"/>
            <a:headEnd/>
            <a:tailEnd/>
          </a:ln>
        </p:spPr>
        <p:txBody>
          <a:bodyPr>
            <a:spAutoFit/>
          </a:bodyPr>
          <a:lstStyle/>
          <a:p>
            <a:r>
              <a:rPr lang="ru-RU">
                <a:latin typeface="Trebuchet MS" pitchFamily="34" charset="0"/>
              </a:rPr>
              <a:t>радимичей (885 г.). </a:t>
            </a:r>
            <a:r>
              <a:rPr lang="ru-RU" sz="1600">
                <a:latin typeface="Trebuchet MS" pitchFamily="34" charset="0"/>
              </a:rPr>
              <a:t>Подчинились войску Олега, не оказав ему сопротивления.</a:t>
            </a:r>
          </a:p>
        </p:txBody>
      </p:sp>
      <p:sp>
        <p:nvSpPr>
          <p:cNvPr id="10" name="Нашивка 9"/>
          <p:cNvSpPr/>
          <p:nvPr/>
        </p:nvSpPr>
        <p:spPr>
          <a:xfrm>
            <a:off x="460375" y="4092575"/>
            <a:ext cx="647700" cy="2889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1" name="Нашивка 10"/>
          <p:cNvSpPr/>
          <p:nvPr/>
        </p:nvSpPr>
        <p:spPr>
          <a:xfrm>
            <a:off x="369888" y="5246688"/>
            <a:ext cx="649287" cy="2889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2" name="Нашивка 11"/>
          <p:cNvSpPr/>
          <p:nvPr/>
        </p:nvSpPr>
        <p:spPr>
          <a:xfrm>
            <a:off x="460375" y="6296025"/>
            <a:ext cx="647700" cy="2873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21516" name="AutoShape 4" descr="https://xn--80apmdfm0a.xn--p1acf/wp-content/uploads/2019/12/17.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ru-RU">
              <a:latin typeface="Trebuchet MS" pitchFamily="34" charset="0"/>
            </a:endParaRPr>
          </a:p>
        </p:txBody>
      </p:sp>
      <p:sp>
        <p:nvSpPr>
          <p:cNvPr id="21517" name="AutoShape 6" descr="https://xn--80apmdfm0a.xn--p1acf/wp-content/uploads/2019/12/17.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pic>
        <p:nvPicPr>
          <p:cNvPr id="21518" name="Picture 7"/>
          <p:cNvPicPr>
            <a:picLocks noChangeAspect="1" noChangeArrowheads="1"/>
          </p:cNvPicPr>
          <p:nvPr/>
        </p:nvPicPr>
        <p:blipFill>
          <a:blip r:embed="rId2"/>
          <a:srcRect/>
          <a:stretch>
            <a:fillRect/>
          </a:stretch>
        </p:blipFill>
        <p:spPr bwMode="auto">
          <a:xfrm>
            <a:off x="6804025" y="2865438"/>
            <a:ext cx="1987550" cy="36655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623</TotalTime>
  <Words>872</Words>
  <Application>Microsoft Office PowerPoint</Application>
  <PresentationFormat>On-screen Show (4:3)</PresentationFormat>
  <Paragraphs>45</Paragraphs>
  <Slides>13</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4</vt:i4>
      </vt:variant>
      <vt:variant>
        <vt:lpstr>Заголовки слайдов</vt:lpstr>
      </vt:variant>
      <vt:variant>
        <vt:i4>13</vt:i4>
      </vt:variant>
    </vt:vector>
  </HeadingPairs>
  <TitlesOfParts>
    <vt:vector size="22" baseType="lpstr">
      <vt:lpstr>Trebuchet MS</vt:lpstr>
      <vt:lpstr>Arial</vt:lpstr>
      <vt:lpstr>Georgia</vt:lpstr>
      <vt:lpstr>Calibri</vt:lpstr>
      <vt:lpstr>Wingdings</vt:lpstr>
      <vt:lpstr>Воздушный поток</vt:lpstr>
      <vt:lpstr>Воздушный поток</vt:lpstr>
      <vt:lpstr>Воздушный поток</vt:lpstr>
      <vt:lpstr>Воздушный 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User</cp:lastModifiedBy>
  <cp:revision>222</cp:revision>
  <dcterms:created xsi:type="dcterms:W3CDTF">2019-02-02T07:21:03Z</dcterms:created>
  <dcterms:modified xsi:type="dcterms:W3CDTF">2021-03-03T05:26:12Z</dcterms:modified>
</cp:coreProperties>
</file>