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82" r:id="rId4"/>
    <p:sldId id="283" r:id="rId5"/>
    <p:sldId id="278" r:id="rId6"/>
    <p:sldId id="263" r:id="rId7"/>
    <p:sldId id="265" r:id="rId8"/>
    <p:sldId id="259" r:id="rId9"/>
    <p:sldId id="264" r:id="rId10"/>
    <p:sldId id="27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73" r:id="rId20"/>
    <p:sldId id="274" r:id="rId21"/>
    <p:sldId id="275" r:id="rId22"/>
    <p:sldId id="286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AAAA5-63EB-4A15-B904-A62854707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CCE0F3-7029-4C6A-ACC6-165370FE2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E49817-C5F7-48DE-95FB-C96ED04C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DFE9-AD64-436C-8CD1-346C5AF0C68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2CE563-D1AB-4E04-848C-75450F91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C4F6CE-9B9E-47F0-878B-71374003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5DBC-73BF-4BCD-B081-14F6432EE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7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47436-8F23-4317-9179-7AC57D6D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62739E-AFF6-4309-A774-55D1A47A6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EEA9E7-4BA1-4C57-954E-FAD9A439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DFE9-AD64-436C-8CD1-346C5AF0C68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92C1FD-29C3-4EF0-9416-782B287B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9EC0F7-44DB-494F-B38F-460B8F7D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5DBC-73BF-4BCD-B081-14F6432EE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4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9E6C88-14A0-4DA0-8A50-54DC3CBFB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B72582-F59F-476C-B519-3F286AA99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89D3A-117C-4F7D-B8ED-93C0E29A2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DFE9-AD64-436C-8CD1-346C5AF0C68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3E0E85-726A-4513-9766-EC0D0343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83108F-3C35-4752-84EF-8655E27C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5DBC-73BF-4BCD-B081-14F6432EE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2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3A9B2-7909-4463-BCDA-CBDF4220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1C96F1-F273-4BF1-89EC-736C70BA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65E4BA-3799-4CAE-A29C-DE611438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DFE9-AD64-436C-8CD1-346C5AF0C68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BFDBE-769B-486A-BE25-FC37DD753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F23147-8963-450B-9959-60EE6167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5DBC-73BF-4BCD-B081-14F6432EE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08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D6563-6526-4499-8004-10D3953CD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977DE2-1DB5-48A4-9239-0E84826F9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68739A-ED5D-4709-AD34-6ADC367C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DFE9-AD64-436C-8CD1-346C5AF0C68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EBF8A7-2F7A-4216-BBBA-8EC3FF70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DDD609-4F98-4186-9F7A-3B976941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5DBC-73BF-4BCD-B081-14F6432EE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45B7B-A150-4AFA-82E5-9F8411DA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2D99CD-2737-45E5-A4E8-C5331CB1F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8793A9-97BD-48CD-9727-698C4F521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55322E-39C2-4F6E-952D-7FCBAA26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DFE9-AD64-436C-8CD1-346C5AF0C68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5C532B-C458-4ABA-A2C4-743F91A1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75ACCE-77D0-4DF9-96EA-84923FEE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5DBC-73BF-4BCD-B081-14F6432EE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9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2450A-F4BE-4684-A2E4-A9EDC48B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B0B35B-CB73-42DA-991C-CAF47C936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F25578-9ACC-44F0-9382-9A31BA309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CA6C59-8F50-48E4-B4F6-EC3383D8B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0AA524-D1DC-496F-BA2E-D9F20CC60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D18E9B-4A53-491A-A499-DAA686DD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DFE9-AD64-436C-8CD1-346C5AF0C68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99119F-6998-4EA6-86E6-BD4CD8093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751FBD-2663-4ADE-9BE8-86507340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5DBC-73BF-4BCD-B081-14F6432EE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5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BA52E-97E6-4472-B306-3BC6F12D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6C23BD-97FF-4CD3-9989-3F2A35ABD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DFE9-AD64-436C-8CD1-346C5AF0C68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5A869D-19BF-414E-AB2F-132C5BAF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8CE69C-378C-4C20-84FD-0A4BF97AF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5DBC-73BF-4BCD-B081-14F6432EE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A17B51-B645-46C8-A996-9C6AB0CD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DFE9-AD64-436C-8CD1-346C5AF0C68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EEAD42-8857-4401-BB42-FDBE11892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63589A-D600-482A-88D2-98F63FE0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5DBC-73BF-4BCD-B081-14F6432EE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1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4CD76-7EDF-429D-A7C7-91790AE8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C3F708-D9B4-4A42-BB9D-E7659BF68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AD26B8-264F-4248-B2EC-39A95D43B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7938A4-2490-47B9-91E7-9C03395A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DFE9-AD64-436C-8CD1-346C5AF0C68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BF5DEA-A907-4A75-9EAA-23CF146D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D86785-ADAB-4B62-B74F-CF0972B80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5DBC-73BF-4BCD-B081-14F6432EE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5BEC-A540-46D3-9B5C-2E407ED3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FF2E47-FCC1-4349-8E0D-A87E3C9C8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6A1DAB-2B54-4B89-9253-C19AB47A4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167B96-13E5-4C82-A222-8098A7EA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DFE9-AD64-436C-8CD1-346C5AF0C68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8CDA25-0EAA-44D3-89A7-FDCFD413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E82457-C75A-4EB5-80DC-5F0CCFE7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5DBC-73BF-4BCD-B081-14F6432EE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3A0D6-EB98-41C2-95BC-2390F556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F527B5-2105-455C-B3F1-BBEFFCB84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0893E8-F636-4C91-8DC0-08B6B1D56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7DFE9-AD64-436C-8CD1-346C5AF0C68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6FF52C-527E-4904-89C7-4A78CC9BD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A8E102-2BBE-462E-8806-43CDAF040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85DBC-73BF-4BCD-B081-14F6432EE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4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5000" r="-1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9F3122-9D0A-4728-B659-3DFB83630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194" y="1472783"/>
            <a:ext cx="9998439" cy="3912433"/>
          </a:xfrm>
          <a:solidFill>
            <a:srgbClr val="D4270A"/>
          </a:solidFill>
          <a:ln w="381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0" u="none" dirty="0" err="1">
                <a:solidFill>
                  <a:schemeClr val="bg1"/>
                </a:solidFill>
                <a:latin typeface="Bahnschrift Light Condensed" panose="020B0502040204020203" pitchFamily="34" charset="0"/>
                <a:ea typeface="Arial"/>
                <a:cs typeface="Arial"/>
                <a:sym typeface="Arial"/>
              </a:rPr>
              <a:t>Взаимодействие</a:t>
            </a:r>
            <a:r>
              <a:rPr lang="en-US" sz="6000" b="1" i="0" u="none" dirty="0">
                <a:solidFill>
                  <a:schemeClr val="bg1"/>
                </a:solidFill>
                <a:latin typeface="Bahnschrift Light Condensed" panose="020B0502040204020203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dirty="0" err="1">
                <a:solidFill>
                  <a:schemeClr val="bg1"/>
                </a:solidFill>
                <a:latin typeface="Bahnschrift Light Condensed" panose="020B0502040204020203" pitchFamily="34" charset="0"/>
                <a:ea typeface="Arial"/>
                <a:cs typeface="Arial"/>
                <a:sym typeface="Arial"/>
              </a:rPr>
              <a:t>инструктора</a:t>
            </a:r>
            <a:r>
              <a:rPr lang="ru-RU" sz="6000" b="1" i="0" u="none" dirty="0">
                <a:solidFill>
                  <a:schemeClr val="bg1"/>
                </a:solidFill>
                <a:latin typeface="Bahnschrift Light Condensed" panose="020B0502040204020203" pitchFamily="34" charset="0"/>
                <a:ea typeface="Arial"/>
                <a:cs typeface="Arial"/>
                <a:sym typeface="Arial"/>
              </a:rPr>
              <a:t> по</a:t>
            </a:r>
            <a:r>
              <a:rPr lang="en-US" sz="6000" b="1" i="0" u="none" dirty="0">
                <a:solidFill>
                  <a:schemeClr val="bg1"/>
                </a:solidFill>
                <a:latin typeface="Bahnschrift Light Condensed" panose="020B0502040204020203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dirty="0" err="1">
                <a:solidFill>
                  <a:schemeClr val="bg1"/>
                </a:solidFill>
                <a:latin typeface="Bahnschrift Light Condensed" panose="020B0502040204020203" pitchFamily="34" charset="0"/>
                <a:ea typeface="Arial"/>
                <a:cs typeface="Arial"/>
                <a:sym typeface="Arial"/>
              </a:rPr>
              <a:t>физ</a:t>
            </a:r>
            <a:r>
              <a:rPr lang="ru-RU" sz="6000" b="1" i="0" u="none" dirty="0" err="1">
                <a:solidFill>
                  <a:schemeClr val="bg1"/>
                </a:solidFill>
                <a:latin typeface="Bahnschrift Light Condensed" panose="020B0502040204020203" pitchFamily="34" charset="0"/>
                <a:ea typeface="Arial"/>
                <a:cs typeface="Arial"/>
                <a:sym typeface="Arial"/>
              </a:rPr>
              <a:t>ической</a:t>
            </a:r>
            <a:r>
              <a:rPr lang="ru-RU" sz="6000" b="1" i="0" u="none" dirty="0">
                <a:solidFill>
                  <a:schemeClr val="bg1"/>
                </a:solidFill>
                <a:latin typeface="Bahnschrift Light Condensed" panose="020B0502040204020203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dirty="0" err="1">
                <a:solidFill>
                  <a:schemeClr val="bg1"/>
                </a:solidFill>
                <a:latin typeface="Bahnschrift Light Condensed" panose="020B0502040204020203" pitchFamily="34" charset="0"/>
                <a:ea typeface="Arial"/>
                <a:cs typeface="Arial"/>
                <a:sym typeface="Arial"/>
              </a:rPr>
              <a:t>культур</a:t>
            </a:r>
            <a:r>
              <a:rPr lang="ru-RU" sz="6000" b="1" i="0" u="none" dirty="0">
                <a:solidFill>
                  <a:schemeClr val="bg1"/>
                </a:solidFill>
                <a:latin typeface="Bahnschrift Light Condensed" panose="020B0502040204020203" pitchFamily="34" charset="0"/>
                <a:ea typeface="Arial"/>
                <a:cs typeface="Arial"/>
                <a:sym typeface="Arial"/>
              </a:rPr>
              <a:t>е</a:t>
            </a:r>
            <a:r>
              <a:rPr lang="en-US" sz="6000" b="1" i="0" u="none" dirty="0">
                <a:solidFill>
                  <a:schemeClr val="bg1"/>
                </a:solidFill>
                <a:latin typeface="Bahnschrift Light Condensed" panose="020B0502040204020203" pitchFamily="34" charset="0"/>
                <a:ea typeface="Arial"/>
                <a:cs typeface="Arial"/>
                <a:sym typeface="Arial"/>
              </a:rPr>
              <a:t> с </a:t>
            </a:r>
            <a:r>
              <a:rPr lang="ru-RU" sz="6000" b="1" i="0" u="none" dirty="0">
                <a:solidFill>
                  <a:schemeClr val="bg1"/>
                </a:solidFill>
                <a:latin typeface="Bahnschrift Light Condensed" panose="020B0502040204020203" pitchFamily="34" charset="0"/>
                <a:ea typeface="Arial"/>
                <a:cs typeface="Arial"/>
                <a:sym typeface="Arial"/>
              </a:rPr>
              <a:t>воспитателем.</a:t>
            </a:r>
          </a:p>
          <a:p>
            <a:pPr marL="0" indent="0" algn="r">
              <a:buNone/>
            </a:pPr>
            <a:endParaRPr lang="ru-RU" sz="2400" b="1" dirty="0">
              <a:solidFill>
                <a:schemeClr val="bg1"/>
              </a:solidFill>
              <a:latin typeface="Bahnschrift Light Condensed" panose="020B0502040204020203" pitchFamily="34" charset="0"/>
              <a:cs typeface="Arial"/>
              <a:sym typeface="Arial"/>
            </a:endParaRPr>
          </a:p>
          <a:p>
            <a:pPr marL="0" indent="0" algn="r">
              <a:buNone/>
            </a:pPr>
            <a:endParaRPr lang="ru-RU" sz="2400" b="1" dirty="0">
              <a:solidFill>
                <a:schemeClr val="bg1"/>
              </a:solidFill>
              <a:latin typeface="Bahnschrift Light Condensed" panose="020B0502040204020203" pitchFamily="34" charset="0"/>
              <a:cs typeface="Arial"/>
              <a:sym typeface="Arial"/>
            </a:endParaRPr>
          </a:p>
          <a:p>
            <a:pPr marL="0" indent="0" algn="r">
              <a:buNone/>
            </a:pPr>
            <a:r>
              <a:rPr lang="ru-RU" sz="2400" b="1" dirty="0">
                <a:solidFill>
                  <a:schemeClr val="bg1"/>
                </a:solidFill>
                <a:latin typeface="Bahnschrift Light Condensed" panose="020B0502040204020203" pitchFamily="34" charset="0"/>
                <a:cs typeface="Arial"/>
                <a:sym typeface="Arial"/>
              </a:rPr>
              <a:t>Беспрозванных Татьяна Григорьевна</a:t>
            </a:r>
            <a:endParaRPr lang="ru-RU" sz="24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5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7A7D3BF-BC6C-413E-9B69-C688DE385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1784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17B64B-EE06-4791-AA8E-0F551848F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31" y="2506662"/>
            <a:ext cx="5801784" cy="4351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2CD5D2-3DBA-4A4F-861C-B9782549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74" y="477080"/>
            <a:ext cx="5801784" cy="43513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852BF4-5FF0-4BDC-9620-F3ED5A88D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85" y="2506662"/>
            <a:ext cx="5801784" cy="43513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8F37BC-D5FA-4CD7-ADF4-5C3C1C047E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18" y="0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4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DD973-CBEA-46DB-9709-699EDB949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026" y="1034321"/>
            <a:ext cx="9129010" cy="401736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Также, с инструктором по физической культуре проводятся </a:t>
            </a:r>
            <a:r>
              <a:rPr lang="en-US" sz="4400" b="1" i="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утренн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ие</a:t>
            </a:r>
            <a:r>
              <a:rPr lang="en-US" sz="4400" b="1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гимнастик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</a:t>
            </a:r>
            <a:r>
              <a:rPr lang="ru-RU" sz="4400" b="1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2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C5016E-BD09-46A5-BCBE-06001E4BF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2143" cy="404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BFD4B3-F1FB-4625-BFBB-0C4E2F18EB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205625"/>
            <a:ext cx="568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8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ACF75-6A96-46E7-8E5F-F181F1AA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18" y="1154244"/>
            <a:ext cx="9072091" cy="410730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Взаимодействуя, рекомендует </a:t>
            </a:r>
            <a:r>
              <a:rPr lang="en-US" sz="4400" b="1" i="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упражнения</a:t>
            </a:r>
            <a:r>
              <a:rPr lang="en-US" sz="4400" b="1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для</a:t>
            </a:r>
            <a:r>
              <a:rPr lang="en-US" sz="4400" b="1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физкультминуток</a:t>
            </a:r>
            <a:r>
              <a:rPr lang="en-US" sz="4400" b="1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b="1" i="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бодрящей</a:t>
            </a:r>
            <a:r>
              <a:rPr lang="en-US" sz="4400" b="1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гимнастики</a:t>
            </a:r>
            <a:r>
              <a:rPr lang="ru-RU" sz="4400" b="1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EAF98-8502-4C85-BD32-EF905019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1B5403B-81AA-4D90-8ED7-979298173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64088" cy="40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E24D911-C6FD-49E6-AC2B-725C82770E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5" y="2055813"/>
            <a:ext cx="5201478" cy="390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B680B71-B006-43AB-8368-FACC88A6C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44" y="225518"/>
            <a:ext cx="5464087" cy="409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7B5F3A8-34C3-4B23-A844-B9A4C688B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13" y="2534416"/>
            <a:ext cx="5464088" cy="40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B0B6E89A-B118-498C-B220-16B7B871F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52" y="845344"/>
            <a:ext cx="5464088" cy="40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58055-00BE-4AAC-9B84-939550F71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771" y="1024691"/>
            <a:ext cx="8004747" cy="4206875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</a:t>
            </a:r>
            <a:r>
              <a:rPr lang="en-US" sz="4400" b="1" i="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рганизовывае</a:t>
            </a:r>
            <a:r>
              <a:rPr lang="ru-RU" sz="4400" b="1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 совместные</a:t>
            </a:r>
            <a:r>
              <a:rPr lang="en-US" sz="4400" b="1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игры</a:t>
            </a:r>
            <a:r>
              <a:rPr lang="en-US" sz="4400" b="1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4400" b="1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прогулке</a:t>
            </a:r>
            <a:r>
              <a:rPr lang="ru-RU" sz="4400" b="1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43316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04F515-992D-4C58-ABAC-0695E17FC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" y="795"/>
            <a:ext cx="5012839" cy="375962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A138C3-1C16-4FAE-99BF-9EB5447144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b="27335"/>
          <a:stretch/>
        </p:blipFill>
        <p:spPr>
          <a:xfrm>
            <a:off x="1727191" y="411716"/>
            <a:ext cx="6013979" cy="36395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FF0B97-11CA-4415-AD37-59EC7271E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4" y="2442566"/>
            <a:ext cx="5012839" cy="37596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CAEA3E-DE30-4087-9FD4-A97297A523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0" t="2162" b="9190"/>
          <a:stretch/>
        </p:blipFill>
        <p:spPr>
          <a:xfrm>
            <a:off x="3784976" y="933955"/>
            <a:ext cx="2940504" cy="52053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B308AF-84D2-40D5-8930-041D64455A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9" r="-1712" b="16036"/>
          <a:stretch/>
        </p:blipFill>
        <p:spPr>
          <a:xfrm>
            <a:off x="4784047" y="2751377"/>
            <a:ext cx="6065611" cy="4168990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78BE47CD-DF3D-4C64-A905-117320FB1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960" y="120840"/>
            <a:ext cx="4852779" cy="363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2905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DA2C5-26B0-4B8F-9A09-49E3B2C5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583" y="1086678"/>
            <a:ext cx="7911548" cy="42406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Взаимодействуем п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организации физкультурных досугов, праздников, дней здоровья и других массовых мероприятий: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6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A0E143-D5AE-48FD-9F4B-FE1E68E4F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1784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3EFC1C-DA21-46E9-9F4E-D5D7A07C1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5" y="1871058"/>
            <a:ext cx="5801784" cy="4351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7B984C-CDF8-4DB0-851C-0B5970284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9" y="248478"/>
            <a:ext cx="5801784" cy="43513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ECCEB0-EA5F-4D9B-B142-5FB454073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24147"/>
            <a:ext cx="5801784" cy="43513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74B999-F58C-4B71-A4DC-0693A2E44F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18" y="635604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F5B82-B372-4860-88C8-8A38EBDD9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37" y="904771"/>
            <a:ext cx="9495020" cy="4626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Даёт </a:t>
            </a:r>
            <a:r>
              <a:rPr lang="en-US" sz="4400" b="1" i="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рекомендации</a:t>
            </a:r>
            <a:r>
              <a:rPr lang="ru-RU" sz="4400" b="1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родител</a:t>
            </a:r>
            <a:r>
              <a:rPr lang="ru-RU" sz="4400" b="1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ям</a:t>
            </a:r>
            <a:r>
              <a:rPr lang="en-US" sz="4400" b="1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</a:t>
            </a:r>
            <a:r>
              <a:rPr lang="en-US" sz="4400" b="1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организации</a:t>
            </a:r>
            <a:r>
              <a:rPr lang="en-US" sz="4400" b="1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двигательной</a:t>
            </a:r>
            <a:r>
              <a:rPr lang="en-US" sz="4400" b="1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деятельности</a:t>
            </a:r>
            <a:r>
              <a:rPr lang="en-US" sz="4400" b="1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детей</a:t>
            </a:r>
            <a:r>
              <a:rPr lang="en-US" sz="4400" b="1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4400" b="1" i="0" u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семье</a:t>
            </a:r>
            <a:r>
              <a:rPr lang="ru-RU" sz="4400" b="1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83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14CEA-69D2-4E6E-9F35-7586EFA3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287" y="1007165"/>
            <a:ext cx="7991061" cy="428045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«Физические упражнения могут заменить множество лекарств, но ни одно лекарство в мире не может заменить физические упражнения.»</a:t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Анжелло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Моссо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77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0DFA13-F7E2-47C9-9A67-3F253874C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7017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7F3619-E1B9-46F2-98F2-0B2CF81DD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29" y="2175669"/>
            <a:ext cx="3288765" cy="46515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9E36E7-FF04-4763-BF51-568A4B9A6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25" y="0"/>
            <a:ext cx="3446549" cy="45953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6C1575-7C3A-4AA1-915E-8D9C4BA5C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50" y="2074396"/>
            <a:ext cx="3314203" cy="46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28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D83FC-93CF-4C90-8915-0C25AAE1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737" y="899411"/>
            <a:ext cx="10515600" cy="118422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</a:t>
            </a:r>
            <a:r>
              <a:rPr lang="ru-RU" sz="4400" b="1" i="0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ы считаем, что:</a:t>
            </a:r>
            <a:r>
              <a:rPr lang="en-US" sz="4400" b="1" i="0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AFBC4A-0204-41CC-BACC-DCD9DCCD0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810" y="2083634"/>
            <a:ext cx="8835453" cy="3874956"/>
          </a:xfrm>
        </p:spPr>
        <p:txBody>
          <a:bodyPr/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ru-RU" sz="2800" b="0" i="0" u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эффективность физкультурно-оздоровительной работы в ДОУ, в большей степени, зависит от взаимодействия и взаимопонимания воспитателя и инструктора по физической культуре. Только совместными усилиями можно решить поставленные задачи, а значит, рассчитывать на положительные результаты своего труда. 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3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309786" y="1643050"/>
            <a:ext cx="8143932" cy="48577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После совместного проведения занятия воспитатель: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928803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закрепляет с детьми новые двигательные навыки при проведении индивидуальной работы (в течение дня в часы игр и прогулок);</a:t>
            </a:r>
          </a:p>
          <a:p>
            <a:pPr lvl="0"/>
            <a:r>
              <a:rPr lang="ru-RU" dirty="0"/>
              <a:t>организует индивидуальную работу с детьми, отстающими в усвоении программного материала;</a:t>
            </a:r>
          </a:p>
          <a:p>
            <a:pPr lvl="0"/>
            <a:r>
              <a:rPr lang="ru-RU" dirty="0"/>
              <a:t>активизирует малоподвижных и ослабленных дошкольников.</a:t>
            </a:r>
          </a:p>
          <a:p>
            <a:endParaRPr lang="ru-RU" dirty="0"/>
          </a:p>
        </p:txBody>
      </p:sp>
      <p:pic>
        <p:nvPicPr>
          <p:cNvPr id="4" name="Picture 2" descr="http://www.download-hd-wallpapers.com/wp-content/uploads/2014/07/creative-backgrounds-for-powerpoint1.jpg"/>
          <p:cNvPicPr>
            <a:picLocks noChangeAspect="1" noChangeArrowheads="1"/>
          </p:cNvPicPr>
          <p:nvPr/>
        </p:nvPicPr>
        <p:blipFill>
          <a:blip r:embed="rId2"/>
          <a:srcRect l="6849" r="91096"/>
          <a:stretch>
            <a:fillRect/>
          </a:stretch>
        </p:blipFill>
        <p:spPr bwMode="auto">
          <a:xfrm>
            <a:off x="1524000" y="0"/>
            <a:ext cx="64291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9000" r="-1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9F3122-9D0A-4728-B659-3DFB83630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194" y="1472783"/>
            <a:ext cx="9998439" cy="3912433"/>
          </a:xfrm>
          <a:solidFill>
            <a:srgbClr val="D4270A"/>
          </a:solidFill>
          <a:ln w="381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dirty="0">
              <a:solidFill>
                <a:schemeClr val="bg1"/>
              </a:solidFill>
              <a:latin typeface="Bahnschrift Light Condensed" panose="020B0502040204020203" pitchFamily="34" charset="0"/>
              <a:ea typeface="Arial"/>
              <a:cs typeface="Arial"/>
              <a:sym typeface="Arial"/>
            </a:endParaRPr>
          </a:p>
          <a:p>
            <a:pPr marL="0" indent="0" algn="ctr">
              <a:buNone/>
            </a:pPr>
            <a:r>
              <a:rPr lang="ru-RU" sz="6000" b="1" i="0" u="none" dirty="0">
                <a:solidFill>
                  <a:schemeClr val="bg1"/>
                </a:solidFill>
                <a:latin typeface="Bahnschrift Light Condensed" panose="020B0502040204020203" pitchFamily="34" charset="0"/>
                <a:ea typeface="Arial"/>
                <a:cs typeface="Arial"/>
                <a:sym typeface="Arial"/>
              </a:rPr>
              <a:t>Спасибо за внимание!</a:t>
            </a:r>
            <a:endParaRPr lang="ru-RU" sz="24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2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AC7A-8132-4D69-BF27-63B2E2B3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2" y="848139"/>
            <a:ext cx="8269357" cy="51816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Franklin Gothic Demi Cond" pitchFamily="34" charset="0"/>
              </a:rPr>
              <a:t>Современное общество предъявляет высокие требования к работе дошкольных образовательных учреждений, призванных заложить основы крепкого здоровья и гармоничного развития личности ребенка.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32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9FF99-9A15-452A-AA07-3296C888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513" y="609599"/>
            <a:ext cx="9183758" cy="544664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Franklin Gothic Demi Cond" pitchFamily="34" charset="0"/>
              </a:rPr>
              <a:t>Именно в дошкольном возрасте формируются жизненно важные базовые, локомоторные навыки и умения, создается фундамент двигательного опыта, осваивается азбука движений, из элементов которой в последствии формируется вся двигательная деятельность человека.</a:t>
            </a:r>
            <a:br>
              <a:rPr lang="ru-RU" sz="3200" dirty="0">
                <a:solidFill>
                  <a:srgbClr val="C00000"/>
                </a:solidFill>
                <a:latin typeface="Franklin Gothic Demi Cond" pitchFamily="34" charset="0"/>
              </a:rPr>
            </a:br>
            <a:r>
              <a:rPr lang="ru-RU" sz="3200" dirty="0">
                <a:solidFill>
                  <a:srgbClr val="C00000"/>
                </a:solidFill>
                <a:latin typeface="Franklin Gothic Demi Cond" pitchFamily="34" charset="0"/>
              </a:rPr>
              <a:t>У ребенка закладываются основы здоровья, долголетия, всесторонней двигательной подготовленности и гармоничного физического развития.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2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138A6-06AA-4CF8-A9C6-B94903AB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755" y="1239423"/>
            <a:ext cx="8468141" cy="4379153"/>
          </a:xfrm>
        </p:spPr>
        <p:txBody>
          <a:bodyPr>
            <a:normAutofit/>
          </a:bodyPr>
          <a:lstStyle/>
          <a:p>
            <a:pPr algn="ctr"/>
            <a:r>
              <a:rPr lang="ru-RU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</a:t>
            </a:r>
            <a:r>
              <a:rPr lang="ru-RU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оздоровительная деятельность прошла эффективно необходимы слаженные действия</a:t>
            </a:r>
            <a:b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инструктора по физической культуре и воспитателя.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ABCF5-EFA3-4007-9A07-0387B8FF0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88" y="1079293"/>
            <a:ext cx="9539990" cy="1379094"/>
          </a:xfrm>
        </p:spPr>
        <p:txBody>
          <a:bodyPr/>
          <a:lstStyle/>
          <a:p>
            <a:r>
              <a:rPr lang="en-US" sz="4400" b="1" i="0" u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Наша</a:t>
            </a:r>
            <a:r>
              <a:rPr lang="en-US" sz="4400" b="1" i="0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цель</a:t>
            </a:r>
            <a:r>
              <a:rPr lang="en-US" sz="4400" b="1" i="0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2F29C-346C-4A94-A079-0150A9E39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751" y="2878111"/>
            <a:ext cx="8739265" cy="2758190"/>
          </a:xfrm>
        </p:spPr>
        <p:txBody>
          <a:bodyPr/>
          <a:lstStyle/>
          <a:p>
            <a:pPr algn="r"/>
            <a:r>
              <a:rPr lang="ru-RU" sz="2800" b="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Привить нашим детям и их родителям важную и главную ценность – здоровый образ жизни, тем самым мы выполняем задачи ФГОС и приказ Президента РФ оздоровление нации.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8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478B6-BF69-49AB-A1AF-117A50693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839" y="1114634"/>
            <a:ext cx="8259581" cy="4341786"/>
          </a:xfrm>
        </p:spPr>
        <p:txBody>
          <a:bodyPr>
            <a:normAutofit/>
          </a:bodyPr>
          <a:lstStyle/>
          <a:p>
            <a:r>
              <a:rPr lang="en-US" sz="4400" b="1" i="0" u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Основная</a:t>
            </a:r>
            <a:r>
              <a:rPr lang="en-US" sz="4400" b="1" i="0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форма</a:t>
            </a:r>
            <a:r>
              <a:rPr lang="en-US" sz="4400" b="1" i="0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организации</a:t>
            </a:r>
            <a:r>
              <a:rPr lang="en-US" sz="4400" b="1" i="0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физического</a:t>
            </a:r>
            <a:r>
              <a:rPr lang="en-US" sz="4400" b="1" i="0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воспитания</a:t>
            </a:r>
            <a:r>
              <a:rPr lang="en-US" sz="4400" b="1" i="0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4400" b="1" i="0" u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детском</a:t>
            </a:r>
            <a:r>
              <a:rPr lang="en-US" sz="4400" b="1" i="0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саду</a:t>
            </a:r>
            <a:r>
              <a:rPr lang="en-US" sz="4400" b="1" i="0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– НОД</a:t>
            </a:r>
            <a:r>
              <a:rPr lang="ru-RU" sz="4400" b="1" i="0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2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59000B-6784-433A-BDE3-E52BC817C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790" y="2053651"/>
            <a:ext cx="8454453" cy="3957405"/>
          </a:xfrm>
        </p:spPr>
        <p:txBody>
          <a:bodyPr/>
          <a:lstStyle/>
          <a:p>
            <a:r>
              <a:rPr lang="ru-RU" sz="2800" b="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задача воспитателя - помогать инструктору по физической культуре, осуществлять страховку дошкольников, следить за качеством выполнения упражнений и дисциплиной, а также проводить индивидуальную работу с ослабленными детьми.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4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1A5CF-32E0-46EC-AE98-62FDA4EC7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976" y="1004341"/>
            <a:ext cx="8274571" cy="1274164"/>
          </a:xfrm>
        </p:spPr>
        <p:txBody>
          <a:bodyPr>
            <a:normAutofit fontScale="90000"/>
          </a:bodyPr>
          <a:lstStyle/>
          <a:p>
            <a:r>
              <a:rPr lang="en-US" sz="4400" b="1" i="0" u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Распределение</a:t>
            </a:r>
            <a:r>
              <a:rPr lang="en-US" sz="4400" b="1" i="0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обязанностей</a:t>
            </a:r>
            <a:r>
              <a:rPr lang="en-US" sz="4400" b="1" i="0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</a:t>
            </a:r>
            <a:r>
              <a:rPr lang="en-US" sz="4400" b="1" i="0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совместной</a:t>
            </a:r>
            <a:r>
              <a:rPr lang="en-US" sz="4400" b="1" i="0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0" u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работе</a:t>
            </a:r>
            <a:r>
              <a:rPr lang="ru-RU" sz="4400" b="1" i="0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  <a:r>
              <a:rPr lang="en-US" sz="4400" b="1" i="0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158FDE-DED0-48AE-9E0F-EBC80AD8B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976" y="2383435"/>
            <a:ext cx="9074048" cy="3470223"/>
          </a:xfrm>
        </p:spPr>
        <p:txBody>
          <a:bodyPr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ru-RU" sz="2800" b="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инструктор занимается с ослабленными детьми, воспитатель с остальными (и наоборот);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ru-RU" sz="2800" b="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инструктор занимается с отстающими по физической подготовленности детьми, воспитатель с остальными (и наоборот);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ru-RU" sz="2800" b="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работает с подгруппами детей, воспитатель отрабатывает движения на спортивных снарядах с другой подгруппой и др..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407</Words>
  <Application>Microsoft Office PowerPoint</Application>
  <PresentationFormat>Широкоэкранный</PresentationFormat>
  <Paragraphs>29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Bahnschrift Light Condensed</vt:lpstr>
      <vt:lpstr>Calibri</vt:lpstr>
      <vt:lpstr>Calibri Light</vt:lpstr>
      <vt:lpstr>Franklin Gothic Demi Cond</vt:lpstr>
      <vt:lpstr>Noto Sans Symbols</vt:lpstr>
      <vt:lpstr>Times New Roman</vt:lpstr>
      <vt:lpstr>Тема Office</vt:lpstr>
      <vt:lpstr>Презентация PowerPoint</vt:lpstr>
      <vt:lpstr>«Физические упражнения могут заменить множество лекарств, но ни одно лекарство в мире не может заменить физические упражнения.»                                 Анжелло Моссо.</vt:lpstr>
      <vt:lpstr>Современное общество предъявляет высокие требования к работе дошкольных образовательных учреждений, призванных заложить основы крепкого здоровья и гармоничного развития личности ребенка.</vt:lpstr>
      <vt:lpstr>Именно в дошкольном возрасте формируются жизненно важные базовые, локомоторные навыки и умения, создается фундамент двигательного опыта, осваивается азбука движений, из элементов которой в последствии формируется вся двигательная деятельность человека. У ребенка закладываются основы здоровья, долголетия, всесторонней двигательной подготовленности и гармоничного физического развития. </vt:lpstr>
      <vt:lpstr>Для того чтобы физкультурно - оздоровительная деятельность прошла эффективно необходимы слаженные действия инструктора по физической культуре и воспитателя.</vt:lpstr>
      <vt:lpstr>Наша цель:</vt:lpstr>
      <vt:lpstr>Основная форма организации физического воспитания в детском саду – НОД.</vt:lpstr>
      <vt:lpstr>Презентация PowerPoint</vt:lpstr>
      <vt:lpstr>Распределение обязанностей при совместной работе: </vt:lpstr>
      <vt:lpstr>Презентация PowerPoint</vt:lpstr>
      <vt:lpstr>Также, с инструктором по физической культуре проводятся утренние гимнастики:</vt:lpstr>
      <vt:lpstr>Презентация PowerPoint</vt:lpstr>
      <vt:lpstr>Взаимодействуя, рекомендует упражнения для физкультминуток, бодрящей гимнастики:</vt:lpstr>
      <vt:lpstr>Презентация PowerPoint</vt:lpstr>
      <vt:lpstr>Организовываем совместные игры на прогулке:</vt:lpstr>
      <vt:lpstr>Презентация PowerPoint</vt:lpstr>
      <vt:lpstr>Взаимодействуем при организации физкультурных досугов, праздников, дней здоровья и других массовых мероприятий:</vt:lpstr>
      <vt:lpstr>Презентация PowerPoint</vt:lpstr>
      <vt:lpstr>Даёт рекомендации родителям по организации двигательной деятельности детей в семье:</vt:lpstr>
      <vt:lpstr>Презентация PowerPoint</vt:lpstr>
      <vt:lpstr>Мы считаем, что: </vt:lpstr>
      <vt:lpstr>После совместного проведения занятия воспитатель: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2020-10-27T11:19:41Z</dcterms:created>
  <dcterms:modified xsi:type="dcterms:W3CDTF">2021-03-11T13:29:44Z</dcterms:modified>
</cp:coreProperties>
</file>