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261" r:id="rId3"/>
    <p:sldId id="331" r:id="rId4"/>
    <p:sldId id="257" r:id="rId5"/>
    <p:sldId id="258" r:id="rId6"/>
    <p:sldId id="259" r:id="rId7"/>
    <p:sldId id="260" r:id="rId8"/>
    <p:sldId id="262" r:id="rId9"/>
    <p:sldId id="263" r:id="rId10"/>
    <p:sldId id="265" r:id="rId11"/>
    <p:sldId id="266" r:id="rId12"/>
    <p:sldId id="264" r:id="rId13"/>
    <p:sldId id="267" r:id="rId14"/>
    <p:sldId id="268" r:id="rId15"/>
    <p:sldId id="269" r:id="rId16"/>
    <p:sldId id="270" r:id="rId17"/>
    <p:sldId id="338" r:id="rId18"/>
    <p:sldId id="271" r:id="rId19"/>
    <p:sldId id="285" r:id="rId20"/>
    <p:sldId id="272" r:id="rId21"/>
    <p:sldId id="282" r:id="rId22"/>
    <p:sldId id="273" r:id="rId23"/>
    <p:sldId id="280" r:id="rId24"/>
    <p:sldId id="274" r:id="rId25"/>
    <p:sldId id="283" r:id="rId26"/>
    <p:sldId id="275" r:id="rId27"/>
    <p:sldId id="281" r:id="rId28"/>
    <p:sldId id="279" r:id="rId29"/>
    <p:sldId id="276" r:id="rId30"/>
    <p:sldId id="284" r:id="rId31"/>
    <p:sldId id="277" r:id="rId32"/>
    <p:sldId id="286" r:id="rId33"/>
    <p:sldId id="288" r:id="rId34"/>
    <p:sldId id="291" r:id="rId35"/>
    <p:sldId id="290" r:id="rId36"/>
    <p:sldId id="296" r:id="rId37"/>
    <p:sldId id="318" r:id="rId38"/>
    <p:sldId id="306" r:id="rId39"/>
    <p:sldId id="297" r:id="rId40"/>
    <p:sldId id="298" r:id="rId41"/>
    <p:sldId id="325" r:id="rId42"/>
    <p:sldId id="310" r:id="rId43"/>
    <p:sldId id="302" r:id="rId44"/>
    <p:sldId id="317" r:id="rId45"/>
    <p:sldId id="303" r:id="rId46"/>
    <p:sldId id="295" r:id="rId47"/>
    <p:sldId id="330" r:id="rId48"/>
    <p:sldId id="278" r:id="rId49"/>
    <p:sldId id="287" r:id="rId50"/>
    <p:sldId id="319" r:id="rId51"/>
    <p:sldId id="323" r:id="rId52"/>
    <p:sldId id="326" r:id="rId53"/>
    <p:sldId id="322" r:id="rId54"/>
    <p:sldId id="339" r:id="rId55"/>
    <p:sldId id="292" r:id="rId5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31" autoAdjust="0"/>
  </p:normalViewPr>
  <p:slideViewPr>
    <p:cSldViewPr snapToGrid="0">
      <p:cViewPr varScale="1">
        <p:scale>
          <a:sx n="84" d="100"/>
          <a:sy n="84" d="100"/>
        </p:scale>
        <p:origin x="37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8A9209-44D4-45D5-BA15-DDB577BEEE4F}" type="datetimeFigureOut">
              <a:rPr lang="ru-RU" smtClean="0"/>
              <a:t>03.01.2021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978930-736F-4CA1-A657-39A59469B639}" type="slidenum">
              <a:rPr lang="ru-RU" smtClean="0"/>
              <a:t>‹#›</a:t>
            </a:fld>
            <a:endParaRPr lang="ru-RU"/>
          </a:p>
        </p:txBody>
      </p:sp>
    </p:spTree>
    <p:extLst>
      <p:ext uri="{BB962C8B-B14F-4D97-AF65-F5344CB8AC3E}">
        <p14:creationId xmlns:p14="http://schemas.microsoft.com/office/powerpoint/2010/main" val="1006079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0978930-736F-4CA1-A657-39A59469B639}" type="slidenum">
              <a:rPr lang="ru-RU" smtClean="0"/>
              <a:t>8</a:t>
            </a:fld>
            <a:endParaRPr lang="ru-RU"/>
          </a:p>
        </p:txBody>
      </p:sp>
    </p:spTree>
    <p:extLst>
      <p:ext uri="{BB962C8B-B14F-4D97-AF65-F5344CB8AC3E}">
        <p14:creationId xmlns:p14="http://schemas.microsoft.com/office/powerpoint/2010/main" val="2096272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0978930-736F-4CA1-A657-39A59469B639}" type="slidenum">
              <a:rPr lang="ru-RU" smtClean="0"/>
              <a:t>44</a:t>
            </a:fld>
            <a:endParaRPr lang="ru-RU"/>
          </a:p>
        </p:txBody>
      </p:sp>
    </p:spTree>
    <p:extLst>
      <p:ext uri="{BB962C8B-B14F-4D97-AF65-F5344CB8AC3E}">
        <p14:creationId xmlns:p14="http://schemas.microsoft.com/office/powerpoint/2010/main" val="39365160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6 Imagen" descr="Dibujo.bmp"/>
          <p:cNvPicPr>
            <a:picLocks noChangeAspect="1"/>
          </p:cNvPicPr>
          <p:nvPr/>
        </p:nvPicPr>
        <p:blipFill>
          <a:blip r:embed="rId2" cstate="print"/>
          <a:stretch>
            <a:fillRect/>
          </a:stretch>
        </p:blipFill>
        <p:spPr>
          <a:xfrm>
            <a:off x="0" y="0"/>
            <a:ext cx="12192000" cy="6858000"/>
          </a:xfrm>
          <a:prstGeom prst="rect">
            <a:avLst/>
          </a:prstGeom>
        </p:spPr>
      </p:pic>
      <p:sp>
        <p:nvSpPr>
          <p:cNvPr id="2" name="1 Título"/>
          <p:cNvSpPr>
            <a:spLocks noGrp="1"/>
          </p:cNvSpPr>
          <p:nvPr>
            <p:ph type="ctrTitle"/>
          </p:nvPr>
        </p:nvSpPr>
        <p:spPr>
          <a:xfrm>
            <a:off x="914400" y="2130426"/>
            <a:ext cx="10363200" cy="1470025"/>
          </a:xfrm>
        </p:spPr>
        <p:txBody>
          <a:bodyPr/>
          <a:lstStyle>
            <a:lvl1pPr>
              <a:defRPr b="1" cap="none" spc="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defRPr>
            </a:lvl1pPr>
          </a:lstStyle>
          <a:p>
            <a:r>
              <a:rPr lang="ru-RU"/>
              <a:t>Образец заголовка</a:t>
            </a:r>
            <a:endParaRPr lang="es-ES" dirty="0"/>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s-ES" dirty="0"/>
          </a:p>
        </p:txBody>
      </p:sp>
      <p:sp>
        <p:nvSpPr>
          <p:cNvPr id="4" name="3 Marcador de fecha"/>
          <p:cNvSpPr>
            <a:spLocks noGrp="1"/>
          </p:cNvSpPr>
          <p:nvPr>
            <p:ph type="dt" sz="half" idx="10"/>
          </p:nvPr>
        </p:nvSpPr>
        <p:spPr/>
        <p:txBody>
          <a:bodyPr/>
          <a:lstStyle/>
          <a:p>
            <a:fld id="{8A647BF5-002A-49D7-8CDD-1F3C9399FD62}" type="datetimeFigureOut">
              <a:rPr lang="ru-RU" smtClean="0"/>
              <a:t>03.01.2021</a:t>
            </a:fld>
            <a:endParaRPr lang="ru-RU"/>
          </a:p>
        </p:txBody>
      </p:sp>
      <p:sp>
        <p:nvSpPr>
          <p:cNvPr id="5" name="4 Marcador de pie de página"/>
          <p:cNvSpPr>
            <a:spLocks noGrp="1"/>
          </p:cNvSpPr>
          <p:nvPr>
            <p:ph type="ftr" sz="quarter" idx="11"/>
          </p:nvPr>
        </p:nvSpPr>
        <p:spPr/>
        <p:txBody>
          <a:bodyPr/>
          <a:lstStyle/>
          <a:p>
            <a:endParaRPr lang="ru-RU"/>
          </a:p>
        </p:txBody>
      </p:sp>
      <p:sp>
        <p:nvSpPr>
          <p:cNvPr id="6" name="5 Marcador de número de diapositiva"/>
          <p:cNvSpPr>
            <a:spLocks noGrp="1"/>
          </p:cNvSpPr>
          <p:nvPr>
            <p:ph type="sldNum" sz="quarter" idx="12"/>
          </p:nvPr>
        </p:nvSpPr>
        <p:spPr/>
        <p:txBody>
          <a:bodyPr/>
          <a:lstStyle/>
          <a:p>
            <a:fld id="{C16EB975-2200-4FED-8BDB-1F6044A2F172}" type="slidenum">
              <a:rPr lang="ru-RU" smtClean="0"/>
              <a:t>‹#›</a:t>
            </a:fld>
            <a:endParaRPr lang="ru-RU"/>
          </a:p>
        </p:txBody>
      </p:sp>
    </p:spTree>
    <p:extLst>
      <p:ext uri="{BB962C8B-B14F-4D97-AF65-F5344CB8AC3E}">
        <p14:creationId xmlns:p14="http://schemas.microsoft.com/office/powerpoint/2010/main" val="1575437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ru-RU"/>
              <a:t>Образец заголовка</a:t>
            </a:r>
            <a:endParaRPr lang="es-ES"/>
          </a:p>
        </p:txBody>
      </p:sp>
      <p:sp>
        <p:nvSpPr>
          <p:cNvPr id="3" name="2 Marcador de texto vertical"/>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s-ES"/>
          </a:p>
        </p:txBody>
      </p:sp>
      <p:sp>
        <p:nvSpPr>
          <p:cNvPr id="4" name="3 Marcador de fecha"/>
          <p:cNvSpPr>
            <a:spLocks noGrp="1"/>
          </p:cNvSpPr>
          <p:nvPr>
            <p:ph type="dt" sz="half" idx="10"/>
          </p:nvPr>
        </p:nvSpPr>
        <p:spPr/>
        <p:txBody>
          <a:bodyPr/>
          <a:lstStyle/>
          <a:p>
            <a:fld id="{8A647BF5-002A-49D7-8CDD-1F3C9399FD62}" type="datetimeFigureOut">
              <a:rPr lang="ru-RU" smtClean="0"/>
              <a:t>03.01.2021</a:t>
            </a:fld>
            <a:endParaRPr lang="ru-RU"/>
          </a:p>
        </p:txBody>
      </p:sp>
      <p:sp>
        <p:nvSpPr>
          <p:cNvPr id="5" name="4 Marcador de pie de página"/>
          <p:cNvSpPr>
            <a:spLocks noGrp="1"/>
          </p:cNvSpPr>
          <p:nvPr>
            <p:ph type="ftr" sz="quarter" idx="11"/>
          </p:nvPr>
        </p:nvSpPr>
        <p:spPr/>
        <p:txBody>
          <a:bodyPr/>
          <a:lstStyle/>
          <a:p>
            <a:endParaRPr lang="ru-RU"/>
          </a:p>
        </p:txBody>
      </p:sp>
      <p:sp>
        <p:nvSpPr>
          <p:cNvPr id="6" name="5 Marcador de número de diapositiva"/>
          <p:cNvSpPr>
            <a:spLocks noGrp="1"/>
          </p:cNvSpPr>
          <p:nvPr>
            <p:ph type="sldNum" sz="quarter" idx="12"/>
          </p:nvPr>
        </p:nvSpPr>
        <p:spPr/>
        <p:txBody>
          <a:bodyPr/>
          <a:lstStyle/>
          <a:p>
            <a:fld id="{C16EB975-2200-4FED-8BDB-1F6044A2F172}" type="slidenum">
              <a:rPr lang="ru-RU" smtClean="0"/>
              <a:t>‹#›</a:t>
            </a:fld>
            <a:endParaRPr lang="ru-RU"/>
          </a:p>
        </p:txBody>
      </p:sp>
    </p:spTree>
    <p:extLst>
      <p:ext uri="{BB962C8B-B14F-4D97-AF65-F5344CB8AC3E}">
        <p14:creationId xmlns:p14="http://schemas.microsoft.com/office/powerpoint/2010/main" val="2476831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ru-RU"/>
              <a:t>Образец заголовка</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s-ES"/>
          </a:p>
        </p:txBody>
      </p:sp>
      <p:sp>
        <p:nvSpPr>
          <p:cNvPr id="4" name="3 Marcador de fecha"/>
          <p:cNvSpPr>
            <a:spLocks noGrp="1"/>
          </p:cNvSpPr>
          <p:nvPr>
            <p:ph type="dt" sz="half" idx="10"/>
          </p:nvPr>
        </p:nvSpPr>
        <p:spPr/>
        <p:txBody>
          <a:bodyPr/>
          <a:lstStyle/>
          <a:p>
            <a:fld id="{8A647BF5-002A-49D7-8CDD-1F3C9399FD62}" type="datetimeFigureOut">
              <a:rPr lang="ru-RU" smtClean="0"/>
              <a:t>03.01.2021</a:t>
            </a:fld>
            <a:endParaRPr lang="ru-RU"/>
          </a:p>
        </p:txBody>
      </p:sp>
      <p:sp>
        <p:nvSpPr>
          <p:cNvPr id="5" name="4 Marcador de pie de página"/>
          <p:cNvSpPr>
            <a:spLocks noGrp="1"/>
          </p:cNvSpPr>
          <p:nvPr>
            <p:ph type="ftr" sz="quarter" idx="11"/>
          </p:nvPr>
        </p:nvSpPr>
        <p:spPr/>
        <p:txBody>
          <a:bodyPr/>
          <a:lstStyle/>
          <a:p>
            <a:endParaRPr lang="ru-RU"/>
          </a:p>
        </p:txBody>
      </p:sp>
      <p:sp>
        <p:nvSpPr>
          <p:cNvPr id="6" name="5 Marcador de número de diapositiva"/>
          <p:cNvSpPr>
            <a:spLocks noGrp="1"/>
          </p:cNvSpPr>
          <p:nvPr>
            <p:ph type="sldNum" sz="quarter" idx="12"/>
          </p:nvPr>
        </p:nvSpPr>
        <p:spPr/>
        <p:txBody>
          <a:bodyPr/>
          <a:lstStyle/>
          <a:p>
            <a:fld id="{C16EB975-2200-4FED-8BDB-1F6044A2F172}" type="slidenum">
              <a:rPr lang="ru-RU" smtClean="0"/>
              <a:t>‹#›</a:t>
            </a:fld>
            <a:endParaRPr lang="ru-RU"/>
          </a:p>
        </p:txBody>
      </p:sp>
    </p:spTree>
    <p:extLst>
      <p:ext uri="{BB962C8B-B14F-4D97-AF65-F5344CB8AC3E}">
        <p14:creationId xmlns:p14="http://schemas.microsoft.com/office/powerpoint/2010/main" val="846183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1" cap="none" spc="0">
                <a:ln w="18415" cmpd="sng">
                  <a:solidFill>
                    <a:srgbClr val="0066FF"/>
                  </a:solidFill>
                  <a:prstDash val="solid"/>
                </a:ln>
                <a:solidFill>
                  <a:srgbClr val="FFFFFF"/>
                </a:solidFill>
                <a:effectLst>
                  <a:outerShdw blurRad="63500" dir="3600000" algn="tl" rotWithShape="0">
                    <a:srgbClr val="000000">
                      <a:alpha val="70000"/>
                    </a:srgbClr>
                  </a:outerShdw>
                </a:effectLst>
              </a:defRPr>
            </a:lvl1pPr>
          </a:lstStyle>
          <a:p>
            <a:r>
              <a:rPr lang="ru-RU"/>
              <a:t>Образец заголовка</a:t>
            </a:r>
            <a:endParaRPr lang="es-ES" dirty="0"/>
          </a:p>
        </p:txBody>
      </p:sp>
      <p:sp>
        <p:nvSpPr>
          <p:cNvPr id="3" name="2 Marcador de contenido"/>
          <p:cNvSpPr>
            <a:spLocks noGrp="1"/>
          </p:cNvSpPr>
          <p:nvPr>
            <p:ph idx="1"/>
          </p:nvPr>
        </p:nvSpPr>
        <p:spPr/>
        <p:txBody>
          <a:bodyPr/>
          <a:lstStyle>
            <a:lvl1pPr>
              <a:defRPr sz="2800">
                <a:ln>
                  <a:noFill/>
                </a:ln>
                <a:solidFill>
                  <a:srgbClr val="0000CC"/>
                </a:solidFill>
              </a:defRPr>
            </a:lvl1pPr>
            <a:lvl2pPr>
              <a:defRPr>
                <a:ln>
                  <a:noFill/>
                </a:ln>
                <a:solidFill>
                  <a:srgbClr val="0000CC"/>
                </a:solidFill>
              </a:defRPr>
            </a:lvl2pPr>
            <a:lvl3pPr>
              <a:defRPr>
                <a:ln>
                  <a:noFill/>
                </a:ln>
                <a:solidFill>
                  <a:srgbClr val="0000CC"/>
                </a:solidFill>
              </a:defRPr>
            </a:lvl3pPr>
            <a:lvl4pPr>
              <a:defRPr>
                <a:ln>
                  <a:noFill/>
                </a:ln>
                <a:solidFill>
                  <a:srgbClr val="0000CC"/>
                </a:solidFill>
              </a:defRPr>
            </a:lvl4pPr>
            <a:lvl5pPr>
              <a:defRPr>
                <a:ln>
                  <a:noFill/>
                </a:ln>
                <a:solidFill>
                  <a:srgbClr val="0000CC"/>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s-ES" dirty="0"/>
          </a:p>
        </p:txBody>
      </p:sp>
      <p:sp>
        <p:nvSpPr>
          <p:cNvPr id="4" name="3 Marcador de fecha"/>
          <p:cNvSpPr>
            <a:spLocks noGrp="1"/>
          </p:cNvSpPr>
          <p:nvPr>
            <p:ph type="dt" sz="half" idx="10"/>
          </p:nvPr>
        </p:nvSpPr>
        <p:spPr/>
        <p:txBody>
          <a:bodyPr/>
          <a:lstStyle/>
          <a:p>
            <a:fld id="{8A647BF5-002A-49D7-8CDD-1F3C9399FD62}" type="datetimeFigureOut">
              <a:rPr lang="ru-RU" smtClean="0"/>
              <a:t>03.01.2021</a:t>
            </a:fld>
            <a:endParaRPr lang="ru-RU"/>
          </a:p>
        </p:txBody>
      </p:sp>
      <p:sp>
        <p:nvSpPr>
          <p:cNvPr id="5" name="4 Marcador de pie de página"/>
          <p:cNvSpPr>
            <a:spLocks noGrp="1"/>
          </p:cNvSpPr>
          <p:nvPr>
            <p:ph type="ftr" sz="quarter" idx="11"/>
          </p:nvPr>
        </p:nvSpPr>
        <p:spPr/>
        <p:txBody>
          <a:bodyPr/>
          <a:lstStyle/>
          <a:p>
            <a:endParaRPr lang="ru-RU"/>
          </a:p>
        </p:txBody>
      </p:sp>
      <p:sp>
        <p:nvSpPr>
          <p:cNvPr id="6" name="5 Marcador de número de diapositiva"/>
          <p:cNvSpPr>
            <a:spLocks noGrp="1"/>
          </p:cNvSpPr>
          <p:nvPr>
            <p:ph type="sldNum" sz="quarter" idx="12"/>
          </p:nvPr>
        </p:nvSpPr>
        <p:spPr/>
        <p:txBody>
          <a:bodyPr/>
          <a:lstStyle/>
          <a:p>
            <a:fld id="{C16EB975-2200-4FED-8BDB-1F6044A2F172}" type="slidenum">
              <a:rPr lang="ru-RU" smtClean="0"/>
              <a:t>‹#›</a:t>
            </a:fld>
            <a:endParaRPr lang="ru-RU"/>
          </a:p>
        </p:txBody>
      </p:sp>
    </p:spTree>
    <p:extLst>
      <p:ext uri="{BB962C8B-B14F-4D97-AF65-F5344CB8AC3E}">
        <p14:creationId xmlns:p14="http://schemas.microsoft.com/office/powerpoint/2010/main" val="3997481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3 Marcador de fecha"/>
          <p:cNvSpPr>
            <a:spLocks noGrp="1"/>
          </p:cNvSpPr>
          <p:nvPr>
            <p:ph type="dt" sz="half" idx="10"/>
          </p:nvPr>
        </p:nvSpPr>
        <p:spPr/>
        <p:txBody>
          <a:bodyPr/>
          <a:lstStyle/>
          <a:p>
            <a:fld id="{8A647BF5-002A-49D7-8CDD-1F3C9399FD62}" type="datetimeFigureOut">
              <a:rPr lang="ru-RU" smtClean="0"/>
              <a:t>03.01.2021</a:t>
            </a:fld>
            <a:endParaRPr lang="ru-RU"/>
          </a:p>
        </p:txBody>
      </p:sp>
      <p:sp>
        <p:nvSpPr>
          <p:cNvPr id="5" name="4 Marcador de pie de página"/>
          <p:cNvSpPr>
            <a:spLocks noGrp="1"/>
          </p:cNvSpPr>
          <p:nvPr>
            <p:ph type="ftr" sz="quarter" idx="11"/>
          </p:nvPr>
        </p:nvSpPr>
        <p:spPr/>
        <p:txBody>
          <a:bodyPr/>
          <a:lstStyle/>
          <a:p>
            <a:endParaRPr lang="ru-RU"/>
          </a:p>
        </p:txBody>
      </p:sp>
      <p:sp>
        <p:nvSpPr>
          <p:cNvPr id="6" name="5 Marcador de número de diapositiva"/>
          <p:cNvSpPr>
            <a:spLocks noGrp="1"/>
          </p:cNvSpPr>
          <p:nvPr>
            <p:ph type="sldNum" sz="quarter" idx="12"/>
          </p:nvPr>
        </p:nvSpPr>
        <p:spPr/>
        <p:txBody>
          <a:bodyPr/>
          <a:lstStyle/>
          <a:p>
            <a:fld id="{C16EB975-2200-4FED-8BDB-1F6044A2F172}" type="slidenum">
              <a:rPr lang="ru-RU" smtClean="0"/>
              <a:t>‹#›</a:t>
            </a:fld>
            <a:endParaRPr lang="ru-RU"/>
          </a:p>
        </p:txBody>
      </p:sp>
    </p:spTree>
    <p:extLst>
      <p:ext uri="{BB962C8B-B14F-4D97-AF65-F5344CB8AC3E}">
        <p14:creationId xmlns:p14="http://schemas.microsoft.com/office/powerpoint/2010/main" val="2211151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ru-RU"/>
              <a:t>Образец заголовка</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s-ES"/>
          </a:p>
        </p:txBody>
      </p:sp>
      <p:sp>
        <p:nvSpPr>
          <p:cNvPr id="5" name="4 Marcador de fecha"/>
          <p:cNvSpPr>
            <a:spLocks noGrp="1"/>
          </p:cNvSpPr>
          <p:nvPr>
            <p:ph type="dt" sz="half" idx="10"/>
          </p:nvPr>
        </p:nvSpPr>
        <p:spPr/>
        <p:txBody>
          <a:bodyPr/>
          <a:lstStyle/>
          <a:p>
            <a:fld id="{8A647BF5-002A-49D7-8CDD-1F3C9399FD62}" type="datetimeFigureOut">
              <a:rPr lang="ru-RU" smtClean="0"/>
              <a:t>03.01.2021</a:t>
            </a:fld>
            <a:endParaRPr lang="ru-RU"/>
          </a:p>
        </p:txBody>
      </p:sp>
      <p:sp>
        <p:nvSpPr>
          <p:cNvPr id="6" name="5 Marcador de pie de página"/>
          <p:cNvSpPr>
            <a:spLocks noGrp="1"/>
          </p:cNvSpPr>
          <p:nvPr>
            <p:ph type="ftr" sz="quarter" idx="11"/>
          </p:nvPr>
        </p:nvSpPr>
        <p:spPr/>
        <p:txBody>
          <a:bodyPr/>
          <a:lstStyle/>
          <a:p>
            <a:endParaRPr lang="ru-RU"/>
          </a:p>
        </p:txBody>
      </p:sp>
      <p:sp>
        <p:nvSpPr>
          <p:cNvPr id="7" name="6 Marcador de número de diapositiva"/>
          <p:cNvSpPr>
            <a:spLocks noGrp="1"/>
          </p:cNvSpPr>
          <p:nvPr>
            <p:ph type="sldNum" sz="quarter" idx="12"/>
          </p:nvPr>
        </p:nvSpPr>
        <p:spPr/>
        <p:txBody>
          <a:bodyPr/>
          <a:lstStyle/>
          <a:p>
            <a:fld id="{C16EB975-2200-4FED-8BDB-1F6044A2F172}" type="slidenum">
              <a:rPr lang="ru-RU" smtClean="0"/>
              <a:t>‹#›</a:t>
            </a:fld>
            <a:endParaRPr lang="ru-RU"/>
          </a:p>
        </p:txBody>
      </p:sp>
    </p:spTree>
    <p:extLst>
      <p:ext uri="{BB962C8B-B14F-4D97-AF65-F5344CB8AC3E}">
        <p14:creationId xmlns:p14="http://schemas.microsoft.com/office/powerpoint/2010/main" val="2116171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ru-RU"/>
              <a:t>Образец заголовка</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s-ES"/>
          </a:p>
        </p:txBody>
      </p:sp>
      <p:sp>
        <p:nvSpPr>
          <p:cNvPr id="7" name="6 Marcador de fecha"/>
          <p:cNvSpPr>
            <a:spLocks noGrp="1"/>
          </p:cNvSpPr>
          <p:nvPr>
            <p:ph type="dt" sz="half" idx="10"/>
          </p:nvPr>
        </p:nvSpPr>
        <p:spPr/>
        <p:txBody>
          <a:bodyPr/>
          <a:lstStyle/>
          <a:p>
            <a:fld id="{8A647BF5-002A-49D7-8CDD-1F3C9399FD62}" type="datetimeFigureOut">
              <a:rPr lang="ru-RU" smtClean="0"/>
              <a:t>03.01.2021</a:t>
            </a:fld>
            <a:endParaRPr lang="ru-RU"/>
          </a:p>
        </p:txBody>
      </p:sp>
      <p:sp>
        <p:nvSpPr>
          <p:cNvPr id="8" name="7 Marcador de pie de página"/>
          <p:cNvSpPr>
            <a:spLocks noGrp="1"/>
          </p:cNvSpPr>
          <p:nvPr>
            <p:ph type="ftr" sz="quarter" idx="11"/>
          </p:nvPr>
        </p:nvSpPr>
        <p:spPr/>
        <p:txBody>
          <a:bodyPr/>
          <a:lstStyle/>
          <a:p>
            <a:endParaRPr lang="ru-RU"/>
          </a:p>
        </p:txBody>
      </p:sp>
      <p:sp>
        <p:nvSpPr>
          <p:cNvPr id="9" name="8 Marcador de número de diapositiva"/>
          <p:cNvSpPr>
            <a:spLocks noGrp="1"/>
          </p:cNvSpPr>
          <p:nvPr>
            <p:ph type="sldNum" sz="quarter" idx="12"/>
          </p:nvPr>
        </p:nvSpPr>
        <p:spPr/>
        <p:txBody>
          <a:bodyPr/>
          <a:lstStyle/>
          <a:p>
            <a:fld id="{C16EB975-2200-4FED-8BDB-1F6044A2F172}" type="slidenum">
              <a:rPr lang="ru-RU" smtClean="0"/>
              <a:t>‹#›</a:t>
            </a:fld>
            <a:endParaRPr lang="ru-RU"/>
          </a:p>
        </p:txBody>
      </p:sp>
    </p:spTree>
    <p:extLst>
      <p:ext uri="{BB962C8B-B14F-4D97-AF65-F5344CB8AC3E}">
        <p14:creationId xmlns:p14="http://schemas.microsoft.com/office/powerpoint/2010/main" val="1803671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ru-RU"/>
              <a:t>Образец заголовка</a:t>
            </a:r>
            <a:endParaRPr lang="es-ES"/>
          </a:p>
        </p:txBody>
      </p:sp>
      <p:sp>
        <p:nvSpPr>
          <p:cNvPr id="3" name="2 Marcador de fecha"/>
          <p:cNvSpPr>
            <a:spLocks noGrp="1"/>
          </p:cNvSpPr>
          <p:nvPr>
            <p:ph type="dt" sz="half" idx="10"/>
          </p:nvPr>
        </p:nvSpPr>
        <p:spPr/>
        <p:txBody>
          <a:bodyPr/>
          <a:lstStyle/>
          <a:p>
            <a:fld id="{8A647BF5-002A-49D7-8CDD-1F3C9399FD62}" type="datetimeFigureOut">
              <a:rPr lang="ru-RU" smtClean="0"/>
              <a:t>03.01.2021</a:t>
            </a:fld>
            <a:endParaRPr lang="ru-RU"/>
          </a:p>
        </p:txBody>
      </p:sp>
      <p:sp>
        <p:nvSpPr>
          <p:cNvPr id="4" name="3 Marcador de pie de página"/>
          <p:cNvSpPr>
            <a:spLocks noGrp="1"/>
          </p:cNvSpPr>
          <p:nvPr>
            <p:ph type="ftr" sz="quarter" idx="11"/>
          </p:nvPr>
        </p:nvSpPr>
        <p:spPr/>
        <p:txBody>
          <a:bodyPr/>
          <a:lstStyle/>
          <a:p>
            <a:endParaRPr lang="ru-RU"/>
          </a:p>
        </p:txBody>
      </p:sp>
      <p:sp>
        <p:nvSpPr>
          <p:cNvPr id="5" name="4 Marcador de número de diapositiva"/>
          <p:cNvSpPr>
            <a:spLocks noGrp="1"/>
          </p:cNvSpPr>
          <p:nvPr>
            <p:ph type="sldNum" sz="quarter" idx="12"/>
          </p:nvPr>
        </p:nvSpPr>
        <p:spPr/>
        <p:txBody>
          <a:bodyPr/>
          <a:lstStyle/>
          <a:p>
            <a:fld id="{C16EB975-2200-4FED-8BDB-1F6044A2F172}" type="slidenum">
              <a:rPr lang="ru-RU" smtClean="0"/>
              <a:t>‹#›</a:t>
            </a:fld>
            <a:endParaRPr lang="ru-RU"/>
          </a:p>
        </p:txBody>
      </p:sp>
    </p:spTree>
    <p:extLst>
      <p:ext uri="{BB962C8B-B14F-4D97-AF65-F5344CB8AC3E}">
        <p14:creationId xmlns:p14="http://schemas.microsoft.com/office/powerpoint/2010/main" val="246641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A647BF5-002A-49D7-8CDD-1F3C9399FD62}" type="datetimeFigureOut">
              <a:rPr lang="ru-RU" smtClean="0"/>
              <a:t>03.01.2021</a:t>
            </a:fld>
            <a:endParaRPr lang="ru-RU"/>
          </a:p>
        </p:txBody>
      </p:sp>
      <p:sp>
        <p:nvSpPr>
          <p:cNvPr id="3" name="2 Marcador de pie de página"/>
          <p:cNvSpPr>
            <a:spLocks noGrp="1"/>
          </p:cNvSpPr>
          <p:nvPr>
            <p:ph type="ftr" sz="quarter" idx="11"/>
          </p:nvPr>
        </p:nvSpPr>
        <p:spPr/>
        <p:txBody>
          <a:bodyPr/>
          <a:lstStyle/>
          <a:p>
            <a:endParaRPr lang="ru-RU"/>
          </a:p>
        </p:txBody>
      </p:sp>
      <p:sp>
        <p:nvSpPr>
          <p:cNvPr id="4" name="3 Marcador de número de diapositiva"/>
          <p:cNvSpPr>
            <a:spLocks noGrp="1"/>
          </p:cNvSpPr>
          <p:nvPr>
            <p:ph type="sldNum" sz="quarter" idx="12"/>
          </p:nvPr>
        </p:nvSpPr>
        <p:spPr/>
        <p:txBody>
          <a:bodyPr/>
          <a:lstStyle/>
          <a:p>
            <a:fld id="{C16EB975-2200-4FED-8BDB-1F6044A2F172}" type="slidenum">
              <a:rPr lang="ru-RU" smtClean="0"/>
              <a:t>‹#›</a:t>
            </a:fld>
            <a:endParaRPr lang="ru-RU"/>
          </a:p>
        </p:txBody>
      </p:sp>
    </p:spTree>
    <p:extLst>
      <p:ext uri="{BB962C8B-B14F-4D97-AF65-F5344CB8AC3E}">
        <p14:creationId xmlns:p14="http://schemas.microsoft.com/office/powerpoint/2010/main" val="74822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4 Marcador de fecha"/>
          <p:cNvSpPr>
            <a:spLocks noGrp="1"/>
          </p:cNvSpPr>
          <p:nvPr>
            <p:ph type="dt" sz="half" idx="10"/>
          </p:nvPr>
        </p:nvSpPr>
        <p:spPr/>
        <p:txBody>
          <a:bodyPr/>
          <a:lstStyle/>
          <a:p>
            <a:fld id="{8A647BF5-002A-49D7-8CDD-1F3C9399FD62}" type="datetimeFigureOut">
              <a:rPr lang="ru-RU" smtClean="0"/>
              <a:t>03.01.2021</a:t>
            </a:fld>
            <a:endParaRPr lang="ru-RU"/>
          </a:p>
        </p:txBody>
      </p:sp>
      <p:sp>
        <p:nvSpPr>
          <p:cNvPr id="6" name="5 Marcador de pie de página"/>
          <p:cNvSpPr>
            <a:spLocks noGrp="1"/>
          </p:cNvSpPr>
          <p:nvPr>
            <p:ph type="ftr" sz="quarter" idx="11"/>
          </p:nvPr>
        </p:nvSpPr>
        <p:spPr/>
        <p:txBody>
          <a:bodyPr/>
          <a:lstStyle/>
          <a:p>
            <a:endParaRPr lang="ru-RU"/>
          </a:p>
        </p:txBody>
      </p:sp>
      <p:sp>
        <p:nvSpPr>
          <p:cNvPr id="7" name="6 Marcador de número de diapositiva"/>
          <p:cNvSpPr>
            <a:spLocks noGrp="1"/>
          </p:cNvSpPr>
          <p:nvPr>
            <p:ph type="sldNum" sz="quarter" idx="12"/>
          </p:nvPr>
        </p:nvSpPr>
        <p:spPr/>
        <p:txBody>
          <a:bodyPr/>
          <a:lstStyle/>
          <a:p>
            <a:fld id="{C16EB975-2200-4FED-8BDB-1F6044A2F172}" type="slidenum">
              <a:rPr lang="ru-RU" smtClean="0"/>
              <a:t>‹#›</a:t>
            </a:fld>
            <a:endParaRPr lang="ru-RU"/>
          </a:p>
        </p:txBody>
      </p:sp>
    </p:spTree>
    <p:extLst>
      <p:ext uri="{BB962C8B-B14F-4D97-AF65-F5344CB8AC3E}">
        <p14:creationId xmlns:p14="http://schemas.microsoft.com/office/powerpoint/2010/main" val="3120153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4 Marcador de fecha"/>
          <p:cNvSpPr>
            <a:spLocks noGrp="1"/>
          </p:cNvSpPr>
          <p:nvPr>
            <p:ph type="dt" sz="half" idx="10"/>
          </p:nvPr>
        </p:nvSpPr>
        <p:spPr/>
        <p:txBody>
          <a:bodyPr/>
          <a:lstStyle/>
          <a:p>
            <a:fld id="{8A647BF5-002A-49D7-8CDD-1F3C9399FD62}" type="datetimeFigureOut">
              <a:rPr lang="ru-RU" smtClean="0"/>
              <a:t>03.01.2021</a:t>
            </a:fld>
            <a:endParaRPr lang="ru-RU"/>
          </a:p>
        </p:txBody>
      </p:sp>
      <p:sp>
        <p:nvSpPr>
          <p:cNvPr id="6" name="5 Marcador de pie de página"/>
          <p:cNvSpPr>
            <a:spLocks noGrp="1"/>
          </p:cNvSpPr>
          <p:nvPr>
            <p:ph type="ftr" sz="quarter" idx="11"/>
          </p:nvPr>
        </p:nvSpPr>
        <p:spPr/>
        <p:txBody>
          <a:bodyPr/>
          <a:lstStyle/>
          <a:p>
            <a:endParaRPr lang="ru-RU"/>
          </a:p>
        </p:txBody>
      </p:sp>
      <p:sp>
        <p:nvSpPr>
          <p:cNvPr id="7" name="6 Marcador de número de diapositiva"/>
          <p:cNvSpPr>
            <a:spLocks noGrp="1"/>
          </p:cNvSpPr>
          <p:nvPr>
            <p:ph type="sldNum" sz="quarter" idx="12"/>
          </p:nvPr>
        </p:nvSpPr>
        <p:spPr/>
        <p:txBody>
          <a:bodyPr/>
          <a:lstStyle/>
          <a:p>
            <a:fld id="{C16EB975-2200-4FED-8BDB-1F6044A2F172}" type="slidenum">
              <a:rPr lang="ru-RU" smtClean="0"/>
              <a:t>‹#›</a:t>
            </a:fld>
            <a:endParaRPr lang="ru-RU"/>
          </a:p>
        </p:txBody>
      </p:sp>
    </p:spTree>
    <p:extLst>
      <p:ext uri="{BB962C8B-B14F-4D97-AF65-F5344CB8AC3E}">
        <p14:creationId xmlns:p14="http://schemas.microsoft.com/office/powerpoint/2010/main" val="4285352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47BF5-002A-49D7-8CDD-1F3C9399FD62}" type="datetimeFigureOut">
              <a:rPr lang="ru-RU" smtClean="0"/>
              <a:t>03.01.2021</a:t>
            </a:fld>
            <a:endParaRPr lang="ru-RU"/>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6EB975-2200-4FED-8BDB-1F6044A2F172}" type="slidenum">
              <a:rPr lang="ru-RU" smtClean="0"/>
              <a:t>‹#›</a:t>
            </a:fld>
            <a:endParaRPr lang="ru-RU"/>
          </a:p>
        </p:txBody>
      </p:sp>
      <p:pic>
        <p:nvPicPr>
          <p:cNvPr id="7" name="6 Imagen" descr="Dibujo.bmp"/>
          <p:cNvPicPr>
            <a:picLocks noChangeAspect="1"/>
          </p:cNvPicPr>
          <p:nvPr/>
        </p:nvPicPr>
        <p:blipFill>
          <a:blip r:embed="rId13" cstate="print"/>
          <a:stretch>
            <a:fillRect/>
          </a:stretch>
        </p:blipFill>
        <p:spPr>
          <a:xfrm>
            <a:off x="0" y="0"/>
            <a:ext cx="12192000" cy="6858000"/>
          </a:xfrm>
          <a:prstGeom prst="rect">
            <a:avLst/>
          </a:prstGeom>
        </p:spPr>
      </p:pic>
      <p:sp>
        <p:nvSpPr>
          <p:cNvPr id="9" name="Rectangle 10"/>
          <p:cNvSpPr>
            <a:spLocks noChangeArrowheads="1"/>
          </p:cNvSpPr>
          <p:nvPr/>
        </p:nvSpPr>
        <p:spPr bwMode="auto">
          <a:xfrm>
            <a:off x="0" y="0"/>
            <a:ext cx="12192000" cy="7010400"/>
          </a:xfrm>
          <a:prstGeom prst="rect">
            <a:avLst/>
          </a:prstGeom>
          <a:gradFill flip="none" rotWithShape="1">
            <a:gsLst>
              <a:gs pos="100000">
                <a:srgbClr val="03D4A8">
                  <a:alpha val="18000"/>
                </a:srgbClr>
              </a:gs>
              <a:gs pos="25000">
                <a:srgbClr val="21D6E0">
                  <a:alpha val="23000"/>
                </a:srgbClr>
              </a:gs>
              <a:gs pos="75000">
                <a:srgbClr val="0087E6">
                  <a:alpha val="25000"/>
                </a:srgbClr>
              </a:gs>
              <a:gs pos="100000">
                <a:srgbClr val="005CBF">
                  <a:alpha val="25999"/>
                </a:srgbClr>
              </a:gs>
            </a:gsLst>
            <a:lin ang="2700000" scaled="1"/>
            <a:tileRect/>
          </a:gradFill>
          <a:ln w="9525">
            <a:noFill/>
            <a:miter lim="800000"/>
            <a:headEnd/>
            <a:tailEnd/>
          </a:ln>
          <a:effectLst/>
        </p:spPr>
        <p:txBody>
          <a:bodyPr wrap="none" anchor="ctr"/>
          <a:lstStyle/>
          <a:p>
            <a:pPr>
              <a:defRPr/>
            </a:pPr>
            <a:endParaRPr lang="es-ES" sz="1800"/>
          </a:p>
        </p:txBody>
      </p:sp>
    </p:spTree>
    <p:extLst>
      <p:ext uri="{BB962C8B-B14F-4D97-AF65-F5344CB8AC3E}">
        <p14:creationId xmlns:p14="http://schemas.microsoft.com/office/powerpoint/2010/main" val="4066774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2.xml"/><Relationship Id="rId5" Type="http://schemas.openxmlformats.org/officeDocument/2006/relationships/image" Target="../media/image64.gif"/><Relationship Id="rId4" Type="http://schemas.openxmlformats.org/officeDocument/2006/relationships/image" Target="../media/image63.gif"/></Relationships>
</file>

<file path=ppt/slides/_rels/slide55.xml.rels><?xml version="1.0" encoding="UTF-8" standalone="yes"?>
<Relationships xmlns="http://schemas.openxmlformats.org/package/2006/relationships"><Relationship Id="rId3" Type="http://schemas.openxmlformats.org/officeDocument/2006/relationships/hyperlink" Target="https://pitanielife.ru/prigotovlenie/vidy-testa.html#h2_1" TargetMode="External"/><Relationship Id="rId2" Type="http://schemas.openxmlformats.org/officeDocument/2006/relationships/hyperlink" Target="https://pitanielife.ru/prigotovlenie/vidy-testa.html" TargetMode="External"/><Relationship Id="rId1" Type="http://schemas.openxmlformats.org/officeDocument/2006/relationships/slideLayout" Target="../slideLayouts/slideLayout2.xml"/><Relationship Id="rId6" Type="http://schemas.openxmlformats.org/officeDocument/2006/relationships/hyperlink" Target="https://pitanielife.ru/prigotovlenie/vidy-testa.html#h2_5" TargetMode="External"/><Relationship Id="rId5" Type="http://schemas.openxmlformats.org/officeDocument/2006/relationships/hyperlink" Target="https://pitanielife.ru/prigotovlenie/vidy-testa.html#h2_4" TargetMode="External"/><Relationship Id="rId4" Type="http://schemas.openxmlformats.org/officeDocument/2006/relationships/hyperlink" Target="https://pitanielife.ru/prigotovlenie/vidy-testa.html#h2_3"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B4287C-42BB-4EC5-B7E1-F72AB7C32E6A}"/>
              </a:ext>
            </a:extLst>
          </p:cNvPr>
          <p:cNvSpPr>
            <a:spLocks noGrp="1"/>
          </p:cNvSpPr>
          <p:nvPr>
            <p:ph type="ctrTitle"/>
          </p:nvPr>
        </p:nvSpPr>
        <p:spPr>
          <a:xfrm>
            <a:off x="1524000" y="420415"/>
            <a:ext cx="9144000" cy="1030014"/>
          </a:xfrm>
        </p:spPr>
        <p:txBody>
          <a:bodyPr>
            <a:normAutofit fontScale="90000"/>
          </a:bodyPr>
          <a:lstStyle/>
          <a:p>
            <a:r>
              <a:rPr lang="ru-RU" sz="3200" b="1" dirty="0">
                <a:solidFill>
                  <a:srgbClr val="C00000"/>
                </a:solidFill>
              </a:rPr>
              <a:t>СПОСОБЫ ОБРАБОТКИ ПРОДУТОВ ПИТАНИЯ И ПОТРЕБИТЕЛЬСКИЕ КАЧЕСТВА ПИЩИ (МУЧНЫЕ ИЗДЕЛИЯ) ФГОС  </a:t>
            </a:r>
            <a:r>
              <a:rPr lang="ru-RU" sz="3200" b="1">
                <a:solidFill>
                  <a:srgbClr val="C00000"/>
                </a:solidFill>
              </a:rPr>
              <a:t>7 класс</a:t>
            </a:r>
            <a:endParaRPr lang="ru-RU" sz="3200" b="1" dirty="0">
              <a:solidFill>
                <a:srgbClr val="C00000"/>
              </a:solidFill>
            </a:endParaRPr>
          </a:p>
        </p:txBody>
      </p:sp>
      <p:sp>
        <p:nvSpPr>
          <p:cNvPr id="3" name="Подзаголовок 2">
            <a:extLst>
              <a:ext uri="{FF2B5EF4-FFF2-40B4-BE49-F238E27FC236}">
                <a16:creationId xmlns:a16="http://schemas.microsoft.com/office/drawing/2014/main" id="{BD07BE11-948C-4120-8791-E1291199336E}"/>
              </a:ext>
            </a:extLst>
          </p:cNvPr>
          <p:cNvSpPr>
            <a:spLocks noGrp="1"/>
          </p:cNvSpPr>
          <p:nvPr>
            <p:ph type="subTitle" idx="1"/>
          </p:nvPr>
        </p:nvSpPr>
        <p:spPr>
          <a:xfrm>
            <a:off x="5675587" y="5013433"/>
            <a:ext cx="5738648" cy="1030014"/>
          </a:xfrm>
        </p:spPr>
        <p:txBody>
          <a:bodyPr>
            <a:normAutofit fontScale="70000" lnSpcReduction="20000"/>
          </a:bodyPr>
          <a:lstStyle/>
          <a:p>
            <a:r>
              <a:rPr lang="ru-RU" b="1" dirty="0">
                <a:solidFill>
                  <a:schemeClr val="accent1">
                    <a:lumMod val="50000"/>
                  </a:schemeClr>
                </a:solidFill>
              </a:rPr>
              <a:t>Выполнила: Рыбакова Нина Николаевна учитель технологии, высшей категории МОАУ «СОШ № 62» г. Оренбург</a:t>
            </a:r>
          </a:p>
        </p:txBody>
      </p:sp>
      <p:pic>
        <p:nvPicPr>
          <p:cNvPr id="7170" name="Picture 2">
            <a:extLst>
              <a:ext uri="{FF2B5EF4-FFF2-40B4-BE49-F238E27FC236}">
                <a16:creationId xmlns:a16="http://schemas.microsoft.com/office/drawing/2014/main" id="{03BB457D-8312-463C-8C8D-0352B8C7B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766" y="1744717"/>
            <a:ext cx="4477406" cy="473228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CFE7891C-CD27-4CE0-8B2A-BF33D115B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5793" y="1844568"/>
            <a:ext cx="5265683" cy="271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011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118208-ADF1-4642-9213-122B555965A4}"/>
              </a:ext>
            </a:extLst>
          </p:cNvPr>
          <p:cNvSpPr>
            <a:spLocks noGrp="1"/>
          </p:cNvSpPr>
          <p:nvPr>
            <p:ph type="title"/>
          </p:nvPr>
        </p:nvSpPr>
        <p:spPr>
          <a:xfrm>
            <a:off x="838200" y="365125"/>
            <a:ext cx="10515600" cy="486213"/>
          </a:xfrm>
        </p:spPr>
        <p:txBody>
          <a:bodyPr>
            <a:normAutofit fontScale="90000"/>
          </a:bodyPr>
          <a:lstStyle/>
          <a:p>
            <a:pPr algn="ctr"/>
            <a:r>
              <a:rPr lang="ru-RU" sz="2800" b="1" i="0" dirty="0">
                <a:solidFill>
                  <a:srgbClr val="C00000"/>
                </a:solidFill>
                <a:effectLst/>
              </a:rPr>
              <a:t>БЕЗВРЕДНОСТЬ ПИЩИ. ЭКСПЕРТИЗА ПИЩЕВЫХ ПРОДУКТОВ</a:t>
            </a:r>
            <a:endParaRPr lang="ru-RU" sz="2800" dirty="0">
              <a:solidFill>
                <a:srgbClr val="C00000"/>
              </a:solidFill>
            </a:endParaRPr>
          </a:p>
        </p:txBody>
      </p:sp>
      <p:sp>
        <p:nvSpPr>
          <p:cNvPr id="3" name="Объект 2">
            <a:extLst>
              <a:ext uri="{FF2B5EF4-FFF2-40B4-BE49-F238E27FC236}">
                <a16:creationId xmlns:a16="http://schemas.microsoft.com/office/drawing/2014/main" id="{98DE0894-CFD8-4C14-8584-145527D5CE1D}"/>
              </a:ext>
            </a:extLst>
          </p:cNvPr>
          <p:cNvSpPr>
            <a:spLocks noGrp="1"/>
          </p:cNvSpPr>
          <p:nvPr>
            <p:ph idx="1"/>
          </p:nvPr>
        </p:nvSpPr>
        <p:spPr>
          <a:xfrm>
            <a:off x="838200" y="998483"/>
            <a:ext cx="10515600" cy="5178480"/>
          </a:xfrm>
        </p:spPr>
        <p:txBody>
          <a:bodyPr>
            <a:normAutofit fontScale="85000" lnSpcReduction="20000"/>
          </a:bodyPr>
          <a:lstStyle/>
          <a:p>
            <a:pPr algn="l"/>
            <a:r>
              <a:rPr lang="ru-RU" sz="2000" b="1" i="0" dirty="0">
                <a:effectLst/>
              </a:rPr>
              <a:t>Пища может быть вредной и опасной в отношении </a:t>
            </a:r>
            <a:r>
              <a:rPr lang="ru-RU" sz="2000" b="1" i="0" dirty="0">
                <a:solidFill>
                  <a:schemeClr val="accent1">
                    <a:lumMod val="75000"/>
                  </a:schemeClr>
                </a:solidFill>
                <a:effectLst/>
              </a:rPr>
              <a:t>микроорганизмов, токсических веществ и радионуклидов</a:t>
            </a:r>
            <a:r>
              <a:rPr lang="ru-RU" sz="2000" b="0" i="0" dirty="0">
                <a:solidFill>
                  <a:schemeClr val="accent1">
                    <a:lumMod val="75000"/>
                  </a:schemeClr>
                </a:solidFill>
                <a:effectLst/>
              </a:rPr>
              <a:t>.</a:t>
            </a:r>
          </a:p>
          <a:p>
            <a:pPr algn="l"/>
            <a:r>
              <a:rPr lang="ru-RU" sz="2000" b="1" i="0" dirty="0">
                <a:effectLst/>
              </a:rPr>
              <a:t>• Обеспечение безопасности питания достигается в ходе производства пищи – на предприятиях пищевой промышленности и на пищеблоках общественного питания.</a:t>
            </a:r>
          </a:p>
          <a:p>
            <a:pPr algn="l"/>
            <a:r>
              <a:rPr lang="ru-RU" sz="2000" b="1" i="0" dirty="0">
                <a:effectLst/>
              </a:rPr>
              <a:t>• Оценку безопасности питания получают в ходе </a:t>
            </a:r>
            <a:r>
              <a:rPr lang="ru-RU" sz="2000" b="1" i="0" dirty="0">
                <a:solidFill>
                  <a:schemeClr val="accent1">
                    <a:lumMod val="75000"/>
                  </a:schemeClr>
                </a:solidFill>
                <a:effectLst/>
              </a:rPr>
              <a:t>экспертизы продуктов питания.</a:t>
            </a:r>
            <a:endParaRPr lang="ru-RU" sz="2000" b="0" i="0" dirty="0">
              <a:solidFill>
                <a:schemeClr val="accent1">
                  <a:lumMod val="75000"/>
                </a:schemeClr>
              </a:solidFill>
              <a:effectLst/>
            </a:endParaRPr>
          </a:p>
          <a:p>
            <a:pPr algn="l"/>
            <a:r>
              <a:rPr lang="ru-RU" sz="2000" b="1" i="0" dirty="0">
                <a:solidFill>
                  <a:schemeClr val="accent1">
                    <a:lumMod val="75000"/>
                  </a:schemeClr>
                </a:solidFill>
                <a:effectLst/>
              </a:rPr>
              <a:t>ЭКСПЕРТИЗА ПРОДУКТОВ ПИТАНИЯ</a:t>
            </a:r>
            <a:r>
              <a:rPr lang="ru-RU" sz="2000" b="1" i="0" dirty="0">
                <a:effectLst/>
              </a:rPr>
              <a:t>– это комплекс мер, направленный на определение пищевой ценности продукта и безвредности его для здоровья</a:t>
            </a:r>
          </a:p>
          <a:p>
            <a:pPr algn="l"/>
            <a:r>
              <a:rPr lang="ru-RU" sz="2000" b="1" i="0" dirty="0">
                <a:effectLst/>
              </a:rPr>
              <a:t>Экспертиза продуктов начинается с их классификации .</a:t>
            </a:r>
          </a:p>
          <a:p>
            <a:pPr algn="l"/>
            <a:r>
              <a:rPr lang="ru-RU" sz="2000" b="1" i="0" dirty="0">
                <a:effectLst/>
              </a:rPr>
              <a:t>• ЖИВОТНОГО</a:t>
            </a:r>
          </a:p>
          <a:p>
            <a:pPr algn="l"/>
            <a:r>
              <a:rPr lang="ru-RU" sz="2000" b="1" i="0" dirty="0">
                <a:effectLst/>
              </a:rPr>
              <a:t>• РАСТИТЕЛЬНОГО ПРОИСХОЖДЕНИЯ</a:t>
            </a:r>
          </a:p>
          <a:p>
            <a:pPr algn="l"/>
            <a:r>
              <a:rPr lang="ru-RU" sz="2000" b="1" i="0" dirty="0">
                <a:effectLst/>
              </a:rPr>
              <a:t>• ИСКУССТВЕННЫЕ</a:t>
            </a:r>
          </a:p>
          <a:p>
            <a:pPr algn="l"/>
            <a:r>
              <a:rPr lang="ru-RU" sz="2000" b="1" i="0" dirty="0">
                <a:solidFill>
                  <a:schemeClr val="accent1">
                    <a:lumMod val="75000"/>
                  </a:schemeClr>
                </a:solidFill>
                <a:effectLst/>
              </a:rPr>
              <a:t>Классификация продуктов по преимущественному назначению</a:t>
            </a:r>
            <a:endParaRPr lang="ru-RU" sz="2000" b="0" i="0" dirty="0">
              <a:solidFill>
                <a:schemeClr val="accent1">
                  <a:lumMod val="75000"/>
                </a:schemeClr>
              </a:solidFill>
              <a:effectLst/>
            </a:endParaRPr>
          </a:p>
          <a:p>
            <a:pPr algn="l"/>
            <a:r>
              <a:rPr lang="ru-RU" sz="2000" b="0" i="0" dirty="0">
                <a:solidFill>
                  <a:srgbClr val="666666"/>
                </a:solidFill>
                <a:effectLst/>
              </a:rPr>
              <a:t>• </a:t>
            </a:r>
            <a:r>
              <a:rPr lang="ru-RU" sz="2000" b="1" i="0" dirty="0">
                <a:solidFill>
                  <a:schemeClr val="accent1">
                    <a:lumMod val="75000"/>
                  </a:schemeClr>
                </a:solidFill>
                <a:effectLst/>
              </a:rPr>
              <a:t>ПЛАСТИЧЕСКОЕ</a:t>
            </a:r>
            <a:endParaRPr lang="ru-RU" sz="2000" b="0" i="0" dirty="0">
              <a:solidFill>
                <a:schemeClr val="accent1">
                  <a:lumMod val="75000"/>
                </a:schemeClr>
              </a:solidFill>
              <a:effectLst/>
            </a:endParaRPr>
          </a:p>
          <a:p>
            <a:pPr algn="l"/>
            <a:r>
              <a:rPr lang="ru-RU" sz="2000" b="1" i="0" dirty="0">
                <a:effectLst/>
              </a:rPr>
              <a:t>(мясо, рыба, молоко, яйца)</a:t>
            </a:r>
          </a:p>
          <a:p>
            <a:pPr algn="l"/>
            <a:r>
              <a:rPr lang="ru-RU" sz="2000" b="0" i="0" dirty="0">
                <a:solidFill>
                  <a:srgbClr val="666666"/>
                </a:solidFill>
                <a:effectLst/>
              </a:rPr>
              <a:t>•</a:t>
            </a:r>
            <a:r>
              <a:rPr lang="ru-RU" sz="2000" b="0" i="0" dirty="0">
                <a:solidFill>
                  <a:schemeClr val="accent1">
                    <a:lumMod val="75000"/>
                  </a:schemeClr>
                </a:solidFill>
                <a:effectLst/>
              </a:rPr>
              <a:t> </a:t>
            </a:r>
            <a:r>
              <a:rPr lang="ru-RU" sz="2000" b="1" i="0" dirty="0">
                <a:solidFill>
                  <a:schemeClr val="accent1">
                    <a:lumMod val="75000"/>
                  </a:schemeClr>
                </a:solidFill>
                <a:effectLst/>
              </a:rPr>
              <a:t>ЭНЕРГЕТИЧЕСКОЕ</a:t>
            </a:r>
            <a:endParaRPr lang="ru-RU" sz="2000" b="0" i="0" dirty="0">
              <a:solidFill>
                <a:schemeClr val="accent1">
                  <a:lumMod val="75000"/>
                </a:schemeClr>
              </a:solidFill>
              <a:effectLst/>
            </a:endParaRPr>
          </a:p>
          <a:p>
            <a:pPr algn="l"/>
            <a:r>
              <a:rPr lang="ru-RU" sz="2000" b="1" i="0" dirty="0">
                <a:effectLst/>
              </a:rPr>
              <a:t>(хлебобулочные, крупяные, бобовые)</a:t>
            </a:r>
          </a:p>
          <a:p>
            <a:pPr algn="l"/>
            <a:r>
              <a:rPr lang="ru-RU" sz="2000" b="0" i="0" dirty="0">
                <a:solidFill>
                  <a:srgbClr val="666666"/>
                </a:solidFill>
                <a:effectLst/>
              </a:rPr>
              <a:t>•</a:t>
            </a:r>
            <a:r>
              <a:rPr lang="ru-RU" sz="2000" b="0" i="0" dirty="0">
                <a:solidFill>
                  <a:schemeClr val="accent1">
                    <a:lumMod val="75000"/>
                  </a:schemeClr>
                </a:solidFill>
                <a:effectLst/>
              </a:rPr>
              <a:t> </a:t>
            </a:r>
            <a:r>
              <a:rPr lang="ru-RU" sz="2000" b="1" i="0" dirty="0">
                <a:solidFill>
                  <a:schemeClr val="accent1">
                    <a:lumMod val="75000"/>
                  </a:schemeClr>
                </a:solidFill>
                <a:effectLst/>
              </a:rPr>
              <a:t>ИСТОЧНИК БИОАКТИВНЫХ КОМПОНЕНТОВ</a:t>
            </a:r>
            <a:endParaRPr lang="ru-RU" sz="2000" b="0" i="0" dirty="0">
              <a:solidFill>
                <a:schemeClr val="accent1">
                  <a:lumMod val="75000"/>
                </a:schemeClr>
              </a:solidFill>
              <a:effectLst/>
            </a:endParaRPr>
          </a:p>
          <a:p>
            <a:pPr algn="l"/>
            <a:r>
              <a:rPr lang="ru-RU" sz="2000" b="1" i="0" dirty="0">
                <a:effectLst/>
              </a:rPr>
              <a:t>(овощи, фрукты, ягоды, мед)</a:t>
            </a:r>
          </a:p>
          <a:p>
            <a:pPr algn="l"/>
            <a:r>
              <a:rPr lang="ru-RU" sz="2000" b="0" i="0" dirty="0">
                <a:solidFill>
                  <a:srgbClr val="666666"/>
                </a:solidFill>
                <a:effectLst/>
              </a:rPr>
              <a:t>•</a:t>
            </a:r>
            <a:r>
              <a:rPr lang="ru-RU" sz="2000" b="0" i="0" dirty="0">
                <a:solidFill>
                  <a:schemeClr val="accent1">
                    <a:lumMod val="75000"/>
                  </a:schemeClr>
                </a:solidFill>
                <a:effectLst/>
              </a:rPr>
              <a:t> </a:t>
            </a:r>
            <a:r>
              <a:rPr lang="ru-RU" sz="2000" b="1" i="0" dirty="0">
                <a:solidFill>
                  <a:schemeClr val="accent1">
                    <a:lumMod val="75000"/>
                  </a:schemeClr>
                </a:solidFill>
                <a:effectLst/>
              </a:rPr>
              <a:t>ВКУСОВОЕ</a:t>
            </a:r>
            <a:endParaRPr lang="ru-RU" sz="2000" b="0" i="0" dirty="0">
              <a:solidFill>
                <a:schemeClr val="accent1">
                  <a:lumMod val="75000"/>
                </a:schemeClr>
              </a:solidFill>
              <a:effectLst/>
            </a:endParaRPr>
          </a:p>
          <a:p>
            <a:pPr algn="l"/>
            <a:r>
              <a:rPr lang="ru-RU" sz="2000" b="1" i="0" dirty="0">
                <a:effectLst/>
              </a:rPr>
              <a:t>(пряности, специи)</a:t>
            </a:r>
          </a:p>
          <a:p>
            <a:endParaRPr lang="ru-RU" dirty="0"/>
          </a:p>
        </p:txBody>
      </p:sp>
    </p:spTree>
    <p:extLst>
      <p:ext uri="{BB962C8B-B14F-4D97-AF65-F5344CB8AC3E}">
        <p14:creationId xmlns:p14="http://schemas.microsoft.com/office/powerpoint/2010/main" val="3238160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410FBD-7A29-4C5D-82EF-F093F795725A}"/>
              </a:ext>
            </a:extLst>
          </p:cNvPr>
          <p:cNvSpPr>
            <a:spLocks noGrp="1"/>
          </p:cNvSpPr>
          <p:nvPr>
            <p:ph type="title"/>
          </p:nvPr>
        </p:nvSpPr>
        <p:spPr>
          <a:xfrm>
            <a:off x="838200" y="365125"/>
            <a:ext cx="10515600" cy="423151"/>
          </a:xfrm>
        </p:spPr>
        <p:txBody>
          <a:bodyPr>
            <a:noAutofit/>
          </a:bodyPr>
          <a:lstStyle/>
          <a:p>
            <a:r>
              <a:rPr lang="ru-RU" sz="2800" b="1" i="0" dirty="0">
                <a:solidFill>
                  <a:srgbClr val="C00000"/>
                </a:solidFill>
                <a:effectLst/>
              </a:rPr>
              <a:t>БЕЗВРЕДНОСТЬ ПИЩИ. ЭКСПЕРТИЗА ПИЩЕВЫХ ПРОДУКТОВ</a:t>
            </a:r>
            <a:endParaRPr lang="ru-RU" sz="2800" dirty="0"/>
          </a:p>
        </p:txBody>
      </p:sp>
      <p:sp>
        <p:nvSpPr>
          <p:cNvPr id="3" name="Объект 2">
            <a:extLst>
              <a:ext uri="{FF2B5EF4-FFF2-40B4-BE49-F238E27FC236}">
                <a16:creationId xmlns:a16="http://schemas.microsoft.com/office/drawing/2014/main" id="{9626C8AD-2F1D-4D12-9557-92258C443118}"/>
              </a:ext>
            </a:extLst>
          </p:cNvPr>
          <p:cNvSpPr>
            <a:spLocks noGrp="1"/>
          </p:cNvSpPr>
          <p:nvPr>
            <p:ph idx="1"/>
          </p:nvPr>
        </p:nvSpPr>
        <p:spPr>
          <a:xfrm>
            <a:off x="838200" y="1019503"/>
            <a:ext cx="10515600" cy="5157460"/>
          </a:xfrm>
        </p:spPr>
        <p:txBody>
          <a:bodyPr>
            <a:normAutofit/>
          </a:bodyPr>
          <a:lstStyle/>
          <a:p>
            <a:pPr algn="l"/>
            <a:r>
              <a:rPr lang="ru-RU" sz="1800" i="0" dirty="0">
                <a:solidFill>
                  <a:srgbClr val="0070C0"/>
                </a:solidFill>
                <a:effectLst/>
                <a:latin typeface="Verdana" panose="020B0604030504040204" pitchFamily="34" charset="0"/>
              </a:rPr>
              <a:t>Классификация продуктов по качеству</a:t>
            </a:r>
          </a:p>
          <a:p>
            <a:pPr algn="l"/>
            <a:r>
              <a:rPr lang="ru-RU" sz="1800" b="1" i="0" dirty="0">
                <a:effectLst/>
                <a:latin typeface="Verdana" panose="020B0604030504040204" pitchFamily="34" charset="0"/>
              </a:rPr>
              <a:t>• продукт, соответствующий гигиеническим требованиям</a:t>
            </a:r>
          </a:p>
          <a:p>
            <a:pPr algn="l"/>
            <a:r>
              <a:rPr lang="ru-RU" sz="1800" b="1" i="0" dirty="0">
                <a:effectLst/>
                <a:latin typeface="Verdana" panose="020B0604030504040204" pitchFamily="34" charset="0"/>
              </a:rPr>
              <a:t>• продукт, не соответствующий гигиеническим требованиям</a:t>
            </a:r>
          </a:p>
          <a:p>
            <a:pPr algn="l"/>
            <a:r>
              <a:rPr lang="ru-RU" sz="1800" i="1" dirty="0">
                <a:solidFill>
                  <a:srgbClr val="0070C0"/>
                </a:solidFill>
                <a:effectLst/>
              </a:rPr>
              <a:t>Экспертиза пищевых продуктов включает оценку:</a:t>
            </a:r>
          </a:p>
          <a:p>
            <a:pPr algn="l"/>
            <a:r>
              <a:rPr lang="ru-RU" sz="1800" b="1" i="0" dirty="0">
                <a:effectLst/>
                <a:latin typeface="Verdana" panose="020B0604030504040204" pitchFamily="34" charset="0"/>
              </a:rPr>
              <a:t>• соответствия сопроводительной документации на пищевую продукцию требованиям нормативной и технической документации,</a:t>
            </a:r>
          </a:p>
          <a:p>
            <a:pPr algn="l"/>
            <a:r>
              <a:rPr lang="ru-RU" sz="1800" b="1" i="0" dirty="0">
                <a:effectLst/>
                <a:latin typeface="Verdana" panose="020B0604030504040204" pitchFamily="34" charset="0"/>
              </a:rPr>
              <a:t>• условий производства, закупки, поставки, транспортировки, хранения и реализации продукции,</a:t>
            </a:r>
          </a:p>
          <a:p>
            <a:pPr algn="l"/>
            <a:r>
              <a:rPr lang="ru-RU" sz="1800" b="1" i="0" dirty="0">
                <a:effectLst/>
                <a:latin typeface="Verdana" panose="020B0604030504040204" pitchFamily="34" charset="0"/>
              </a:rPr>
              <a:t>• результатов ее внешнего осмотра, исследований, состояния упаковки и маркировки продукции,</a:t>
            </a:r>
          </a:p>
          <a:p>
            <a:pPr algn="l"/>
            <a:r>
              <a:rPr lang="ru-RU" sz="1800" b="1" i="0" dirty="0">
                <a:effectLst/>
                <a:latin typeface="Verdana" panose="020B0604030504040204" pitchFamily="34" charset="0"/>
              </a:rPr>
              <a:t>• при необходимости проводятся лабораторные исследования (испытания) качества и безопасности.</a:t>
            </a:r>
          </a:p>
          <a:p>
            <a:pPr algn="l"/>
            <a:r>
              <a:rPr lang="ru-RU" sz="1800" b="1" i="0" dirty="0">
                <a:effectLst/>
                <a:latin typeface="Verdana" panose="020B0604030504040204" pitchFamily="34" charset="0"/>
              </a:rPr>
              <a:t>• результаты проведенной экспертизы оформляются заключением</a:t>
            </a:r>
          </a:p>
          <a:p>
            <a:pPr algn="l"/>
            <a:r>
              <a:rPr lang="ru-RU" sz="1800" b="1" i="0" dirty="0">
                <a:effectLst/>
                <a:latin typeface="Verdana" panose="020B0604030504040204" pitchFamily="34" charset="0"/>
              </a:rPr>
              <a:t> </a:t>
            </a:r>
          </a:p>
          <a:p>
            <a:endParaRPr lang="ru-RU" dirty="0"/>
          </a:p>
        </p:txBody>
      </p:sp>
    </p:spTree>
    <p:extLst>
      <p:ext uri="{BB962C8B-B14F-4D97-AF65-F5344CB8AC3E}">
        <p14:creationId xmlns:p14="http://schemas.microsoft.com/office/powerpoint/2010/main" val="2897013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ACD9D3-1EFC-4C91-B981-955445C18FA9}"/>
              </a:ext>
            </a:extLst>
          </p:cNvPr>
          <p:cNvSpPr>
            <a:spLocks noGrp="1"/>
          </p:cNvSpPr>
          <p:nvPr>
            <p:ph type="title"/>
          </p:nvPr>
        </p:nvSpPr>
        <p:spPr>
          <a:xfrm>
            <a:off x="838200" y="365126"/>
            <a:ext cx="10515600" cy="643868"/>
          </a:xfrm>
        </p:spPr>
        <p:txBody>
          <a:bodyPr>
            <a:normAutofit/>
          </a:bodyPr>
          <a:lstStyle/>
          <a:p>
            <a:pPr algn="ctr"/>
            <a:r>
              <a:rPr lang="ru-RU" sz="2800" b="1" i="0" dirty="0">
                <a:solidFill>
                  <a:srgbClr val="C00000"/>
                </a:solidFill>
                <a:effectLst/>
              </a:rPr>
              <a:t>БЕЗВРЕДНОСТЬ ПИЩИ. ЭКСПЕРТИЗА ПИЩЕВЫХ ПРОДУКТОВ</a:t>
            </a:r>
            <a:endParaRPr lang="ru-RU" sz="2800" dirty="0"/>
          </a:p>
        </p:txBody>
      </p:sp>
      <p:sp>
        <p:nvSpPr>
          <p:cNvPr id="3" name="Объект 2">
            <a:extLst>
              <a:ext uri="{FF2B5EF4-FFF2-40B4-BE49-F238E27FC236}">
                <a16:creationId xmlns:a16="http://schemas.microsoft.com/office/drawing/2014/main" id="{AA1AF2C7-923F-46F3-971A-7DB2C4682B42}"/>
              </a:ext>
            </a:extLst>
          </p:cNvPr>
          <p:cNvSpPr>
            <a:spLocks noGrp="1"/>
          </p:cNvSpPr>
          <p:nvPr>
            <p:ph idx="1"/>
          </p:nvPr>
        </p:nvSpPr>
        <p:spPr>
          <a:xfrm>
            <a:off x="838200" y="1145628"/>
            <a:ext cx="10515600" cy="5031335"/>
          </a:xfrm>
        </p:spPr>
        <p:txBody>
          <a:bodyPr>
            <a:normAutofit fontScale="55000" lnSpcReduction="20000"/>
          </a:bodyPr>
          <a:lstStyle/>
          <a:p>
            <a:pPr algn="l"/>
            <a:r>
              <a:rPr lang="ru-RU" sz="2500" b="1" i="0" dirty="0">
                <a:solidFill>
                  <a:srgbClr val="0070C0"/>
                </a:solidFill>
                <a:effectLst/>
              </a:rPr>
              <a:t>Методы экспертизы пищевых продуктов:</a:t>
            </a:r>
          </a:p>
          <a:p>
            <a:pPr algn="l">
              <a:buFont typeface="+mj-lt"/>
              <a:buAutoNum type="arabicPeriod"/>
            </a:pPr>
            <a:r>
              <a:rPr lang="ru-RU" sz="2500" b="1" i="0" dirty="0">
                <a:solidFill>
                  <a:srgbClr val="0070C0"/>
                </a:solidFill>
                <a:effectLst/>
              </a:rPr>
              <a:t>ОРГАНОЛЕПТИЧЕСКИЕ</a:t>
            </a:r>
            <a:r>
              <a:rPr lang="ru-RU" sz="2500" b="1" i="0" dirty="0">
                <a:effectLst/>
              </a:rPr>
              <a:t>: определение цвета, запаха, внешнего вида, консистенции, вкуса продукта. Бракераж сырой и готовой продукции (см. в приложении учебного пособия).</a:t>
            </a:r>
            <a:endParaRPr lang="ru-RU" sz="2500" b="0" i="0" dirty="0">
              <a:effectLst/>
            </a:endParaRPr>
          </a:p>
          <a:p>
            <a:pPr algn="l">
              <a:buFont typeface="+mj-lt"/>
              <a:buAutoNum type="arabicPeriod"/>
            </a:pPr>
            <a:r>
              <a:rPr lang="ru-RU" sz="2500" b="1" i="0" dirty="0">
                <a:solidFill>
                  <a:srgbClr val="0070C0"/>
                </a:solidFill>
                <a:effectLst/>
              </a:rPr>
              <a:t>ФИЗИЧЕСКИЕ</a:t>
            </a:r>
            <a:r>
              <a:rPr lang="ru-RU" sz="2500" b="1" i="0" dirty="0">
                <a:effectLst/>
              </a:rPr>
              <a:t>: определение температуры, плотности, влажности.</a:t>
            </a:r>
          </a:p>
          <a:p>
            <a:pPr algn="l">
              <a:buFont typeface="+mj-lt"/>
              <a:buAutoNum type="arabicPeriod"/>
            </a:pPr>
            <a:r>
              <a:rPr lang="ru-RU" sz="2500" b="1" i="0" dirty="0">
                <a:solidFill>
                  <a:srgbClr val="0070C0"/>
                </a:solidFill>
                <a:effectLst/>
              </a:rPr>
              <a:t>ХИМИЧЕСКИЕ</a:t>
            </a:r>
            <a:r>
              <a:rPr lang="ru-RU" sz="2500" b="1" i="0" dirty="0">
                <a:effectLst/>
              </a:rPr>
              <a:t>: определение химического состава, посторонних примесей, реакции среды (рН).</a:t>
            </a:r>
            <a:endParaRPr lang="ru-RU" sz="2500" b="0" i="0" dirty="0">
              <a:effectLst/>
            </a:endParaRPr>
          </a:p>
          <a:p>
            <a:pPr algn="l">
              <a:buFont typeface="+mj-lt"/>
              <a:buAutoNum type="arabicPeriod"/>
            </a:pPr>
            <a:r>
              <a:rPr lang="ru-RU" sz="2500" b="1" i="0" dirty="0">
                <a:solidFill>
                  <a:srgbClr val="0070C0"/>
                </a:solidFill>
                <a:effectLst/>
              </a:rPr>
              <a:t>МИКРОСКОПИЧЕСКИЕ</a:t>
            </a:r>
            <a:r>
              <a:rPr lang="ru-RU" sz="2500" b="1" i="0" dirty="0">
                <a:effectLst/>
              </a:rPr>
              <a:t>: определение морфологической структуры, наличия паразитов.</a:t>
            </a:r>
            <a:endParaRPr lang="ru-RU" sz="2500" b="0" i="0" dirty="0">
              <a:effectLst/>
            </a:endParaRPr>
          </a:p>
          <a:p>
            <a:pPr algn="l">
              <a:buFont typeface="+mj-lt"/>
              <a:buAutoNum type="arabicPeriod"/>
            </a:pPr>
            <a:r>
              <a:rPr lang="ru-RU" sz="2500" b="1" i="0" dirty="0">
                <a:solidFill>
                  <a:srgbClr val="0070C0"/>
                </a:solidFill>
                <a:effectLst/>
              </a:rPr>
              <a:t>БАКТЕРИОЛОГИЧЕСКИЕ</a:t>
            </a:r>
            <a:r>
              <a:rPr lang="ru-RU" sz="2500" b="1" i="0" dirty="0">
                <a:effectLst/>
              </a:rPr>
              <a:t>: определение степени и характера микробного загрязнения.</a:t>
            </a:r>
            <a:endParaRPr lang="ru-RU" sz="2500" b="0" i="0" dirty="0">
              <a:effectLst/>
            </a:endParaRPr>
          </a:p>
          <a:p>
            <a:pPr algn="l">
              <a:buFont typeface="+mj-lt"/>
              <a:buAutoNum type="arabicPeriod"/>
            </a:pPr>
            <a:r>
              <a:rPr lang="ru-RU" sz="2500" b="1" i="0" dirty="0">
                <a:solidFill>
                  <a:srgbClr val="0070C0"/>
                </a:solidFill>
                <a:effectLst/>
              </a:rPr>
              <a:t>БИОЛОГИЧЕСКИЕ</a:t>
            </a:r>
            <a:r>
              <a:rPr lang="ru-RU" sz="2500" b="1" i="0" dirty="0">
                <a:effectLst/>
              </a:rPr>
              <a:t>: определение токсичности продуктов в опытах на животных</a:t>
            </a:r>
            <a:endParaRPr lang="ru-RU" sz="2500" b="0" i="0" dirty="0">
              <a:effectLst/>
            </a:endParaRPr>
          </a:p>
          <a:p>
            <a:pPr algn="l">
              <a:buFont typeface="+mj-lt"/>
              <a:buAutoNum type="arabicPeriod"/>
            </a:pPr>
            <a:r>
              <a:rPr lang="ru-RU" sz="2500" b="1" i="0" dirty="0">
                <a:solidFill>
                  <a:srgbClr val="0070C0"/>
                </a:solidFill>
                <a:effectLst/>
              </a:rPr>
              <a:t>РАДИОМЕТРИЧЕСКИЕ</a:t>
            </a:r>
            <a:r>
              <a:rPr lang="ru-RU" sz="2500" b="1" i="0" dirty="0">
                <a:effectLst/>
              </a:rPr>
              <a:t>: определение загрязнения продуктов радиоактивными веществами.</a:t>
            </a:r>
            <a:endParaRPr lang="ru-RU" sz="2500" b="0" i="0" dirty="0">
              <a:effectLst/>
            </a:endParaRPr>
          </a:p>
          <a:p>
            <a:pPr algn="l">
              <a:buFont typeface="+mj-lt"/>
              <a:buAutoNum type="arabicPeriod"/>
            </a:pPr>
            <a:r>
              <a:rPr lang="ru-RU" sz="2500" b="1" i="0" dirty="0">
                <a:solidFill>
                  <a:srgbClr val="0070C0"/>
                </a:solidFill>
                <a:effectLst/>
              </a:rPr>
              <a:t>ГЕНЕТИЧЕСКИЕ</a:t>
            </a:r>
            <a:r>
              <a:rPr lang="ru-RU" sz="2500" b="1" i="0" dirty="0">
                <a:effectLst/>
              </a:rPr>
              <a:t>: определение генетически модифицированного компонента</a:t>
            </a:r>
          </a:p>
          <a:p>
            <a:pPr algn="l"/>
            <a:r>
              <a:rPr lang="ru-RU" sz="2500" b="1" i="0" dirty="0">
                <a:solidFill>
                  <a:srgbClr val="0070C0"/>
                </a:solidFill>
                <a:effectLst/>
              </a:rPr>
              <a:t>Суррогаты </a:t>
            </a:r>
            <a:r>
              <a:rPr lang="ru-RU" sz="2500" b="1" i="0" dirty="0">
                <a:effectLst/>
              </a:rPr>
              <a:t>– продукты, имеющие органолептическое сходство с оригиналом, но без его биологической ценности (при условии предупреждении потребителя </a:t>
            </a:r>
            <a:r>
              <a:rPr lang="ru-RU" sz="2500" b="1" i="0" dirty="0">
                <a:solidFill>
                  <a:srgbClr val="0070C0"/>
                </a:solidFill>
                <a:effectLst/>
              </a:rPr>
              <a:t>СООТВЕТСТВУЕТ ГИГИЕНИЧЕСКИМ ТРЕБОВАНИЯМ</a:t>
            </a:r>
            <a:r>
              <a:rPr lang="ru-RU" sz="2500" b="1" i="0" dirty="0">
                <a:effectLst/>
              </a:rPr>
              <a:t>– ячменный кофе, сахарозаменитель, масло "Рама")</a:t>
            </a:r>
          </a:p>
          <a:p>
            <a:pPr algn="l"/>
            <a:r>
              <a:rPr lang="ru-RU" sz="2500" b="1" i="0" dirty="0">
                <a:solidFill>
                  <a:srgbClr val="0070C0"/>
                </a:solidFill>
                <a:effectLst/>
              </a:rPr>
              <a:t>Фальсификация</a:t>
            </a:r>
            <a:r>
              <a:rPr lang="ru-RU" sz="2500" b="1" i="0" dirty="0">
                <a:effectLst/>
              </a:rPr>
              <a:t> – изменение свойств продукта с целью обмана покупателя (продукт </a:t>
            </a:r>
            <a:r>
              <a:rPr lang="ru-RU" sz="2500" b="1" i="0" dirty="0">
                <a:solidFill>
                  <a:srgbClr val="0070C0"/>
                </a:solidFill>
                <a:effectLst/>
              </a:rPr>
              <a:t>НЕ СООТВЕТСТВУЕТ </a:t>
            </a:r>
            <a:r>
              <a:rPr lang="ru-RU" sz="2500" b="1" i="0" dirty="0" err="1">
                <a:solidFill>
                  <a:srgbClr val="0070C0"/>
                </a:solidFill>
                <a:effectLst/>
              </a:rPr>
              <a:t>ГИГИЕНИЧЕСКИМ</a:t>
            </a:r>
            <a:r>
              <a:rPr lang="ru-RU" sz="2500" b="1" i="0" dirty="0" err="1">
                <a:effectLst/>
              </a:rPr>
              <a:t>требованиям</a:t>
            </a:r>
            <a:r>
              <a:rPr lang="ru-RU" sz="2500" b="1" i="0" dirty="0">
                <a:effectLst/>
              </a:rPr>
              <a:t>)</a:t>
            </a:r>
          </a:p>
          <a:p>
            <a:pPr algn="l"/>
            <a:r>
              <a:rPr lang="ru-RU" sz="2500" b="1" i="0" dirty="0">
                <a:solidFill>
                  <a:srgbClr val="0070C0"/>
                </a:solidFill>
                <a:effectLst/>
              </a:rPr>
              <a:t>Что значит «качественный продукт»?</a:t>
            </a:r>
          </a:p>
          <a:p>
            <a:pPr algn="l"/>
            <a:r>
              <a:rPr lang="ru-RU" sz="2500" b="1" i="0" dirty="0">
                <a:effectLst/>
              </a:rPr>
              <a:t>· Он обеспечивает потребности организма в энергии и пищевых веществах</a:t>
            </a:r>
          </a:p>
          <a:p>
            <a:pPr algn="l"/>
            <a:r>
              <a:rPr lang="ru-RU" sz="2500" b="1" i="0" dirty="0">
                <a:effectLst/>
              </a:rPr>
              <a:t>· Имеет благоприятные органолептические свойства, усваивается</a:t>
            </a:r>
          </a:p>
          <a:p>
            <a:pPr algn="l"/>
            <a:r>
              <a:rPr lang="ru-RU" sz="2500" b="1" i="0" dirty="0">
                <a:effectLst/>
              </a:rPr>
              <a:t>· Безопасен для здоровья</a:t>
            </a:r>
          </a:p>
          <a:p>
            <a:pPr algn="l"/>
            <a:r>
              <a:rPr lang="ru-RU" sz="2500" b="1" i="0" dirty="0">
                <a:effectLst/>
              </a:rPr>
              <a:t>· Стабилен по составу и сохранности потребительских свойств</a:t>
            </a:r>
          </a:p>
          <a:p>
            <a:r>
              <a:rPr lang="ru-RU" sz="2500" b="1" i="0" dirty="0">
                <a:effectLst/>
              </a:rPr>
              <a:t>В последнее время выделяют также генетический аспект безопасности для человека в связи с все более широким распространением генетически модифицированной продукции. Вред этой продукции пока не установлен. Очевидно, что с ростом численности населения и оттоком населения в города без такой продукции человечество не прокормится.</a:t>
            </a:r>
          </a:p>
          <a:p>
            <a:endParaRPr lang="ru-RU" dirty="0"/>
          </a:p>
        </p:txBody>
      </p:sp>
    </p:spTree>
    <p:extLst>
      <p:ext uri="{BB962C8B-B14F-4D97-AF65-F5344CB8AC3E}">
        <p14:creationId xmlns:p14="http://schemas.microsoft.com/office/powerpoint/2010/main" val="2765935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D5B12F-FF63-4A80-951B-B945E8E4BE65}"/>
              </a:ext>
            </a:extLst>
          </p:cNvPr>
          <p:cNvSpPr>
            <a:spLocks noGrp="1"/>
          </p:cNvSpPr>
          <p:nvPr>
            <p:ph type="title"/>
          </p:nvPr>
        </p:nvSpPr>
        <p:spPr>
          <a:xfrm>
            <a:off x="838200" y="365125"/>
            <a:ext cx="10515600" cy="549275"/>
          </a:xfrm>
        </p:spPr>
        <p:txBody>
          <a:bodyPr>
            <a:normAutofit/>
          </a:bodyPr>
          <a:lstStyle/>
          <a:p>
            <a:pPr algn="ctr"/>
            <a:r>
              <a:rPr lang="ru-RU" sz="2800" b="1" i="0" dirty="0">
                <a:solidFill>
                  <a:srgbClr val="C00000"/>
                </a:solidFill>
                <a:effectLst/>
              </a:rPr>
              <a:t>БЕЗВРЕДНОСТЬ ПИЩИ. ЭКСПЕРТИЗА ПИЩЕВЫХ ПРОДУКТОВ</a:t>
            </a:r>
            <a:endParaRPr lang="ru-RU" sz="2800" dirty="0"/>
          </a:p>
        </p:txBody>
      </p:sp>
      <p:sp>
        <p:nvSpPr>
          <p:cNvPr id="3" name="Объект 2">
            <a:extLst>
              <a:ext uri="{FF2B5EF4-FFF2-40B4-BE49-F238E27FC236}">
                <a16:creationId xmlns:a16="http://schemas.microsoft.com/office/drawing/2014/main" id="{3C0036E1-F660-48C0-B10C-5B2BE9F3A024}"/>
              </a:ext>
            </a:extLst>
          </p:cNvPr>
          <p:cNvSpPr>
            <a:spLocks noGrp="1"/>
          </p:cNvSpPr>
          <p:nvPr>
            <p:ph idx="1"/>
          </p:nvPr>
        </p:nvSpPr>
        <p:spPr>
          <a:xfrm>
            <a:off x="838200" y="1208690"/>
            <a:ext cx="10515600" cy="4968273"/>
          </a:xfrm>
        </p:spPr>
        <p:txBody>
          <a:bodyPr>
            <a:normAutofit fontScale="32500" lnSpcReduction="20000"/>
          </a:bodyPr>
          <a:lstStyle/>
          <a:p>
            <a:pPr algn="l"/>
            <a:r>
              <a:rPr lang="ru-RU" sz="4800" b="1" i="0" dirty="0">
                <a:solidFill>
                  <a:srgbClr val="0070C0"/>
                </a:solidFill>
                <a:effectLst/>
              </a:rPr>
              <a:t>Методы экспертизы пищевых продуктов:</a:t>
            </a:r>
            <a:endParaRPr lang="ru-RU" sz="4800" b="0" i="0" dirty="0">
              <a:solidFill>
                <a:srgbClr val="0070C0"/>
              </a:solidFill>
              <a:effectLst/>
            </a:endParaRPr>
          </a:p>
          <a:p>
            <a:pPr algn="l">
              <a:buFont typeface="+mj-lt"/>
              <a:buAutoNum type="arabicPeriod"/>
            </a:pPr>
            <a:r>
              <a:rPr lang="ru-RU" sz="4800" b="1" i="0" dirty="0">
                <a:solidFill>
                  <a:srgbClr val="0070C0"/>
                </a:solidFill>
                <a:effectLst/>
              </a:rPr>
              <a:t>ОРГАНОЛЕПТИЧЕСКИЕ</a:t>
            </a:r>
            <a:r>
              <a:rPr lang="ru-RU" sz="4800" b="1" i="0" dirty="0">
                <a:effectLst/>
              </a:rPr>
              <a:t>: определение цвета, запаха, внешнего вида, консистенции, вкуса продукта. Бракераж сырой и готовой продукции (см. в приложении учебного пособия).</a:t>
            </a:r>
            <a:endParaRPr lang="ru-RU" sz="4800" b="0" i="0" dirty="0">
              <a:effectLst/>
            </a:endParaRPr>
          </a:p>
          <a:p>
            <a:pPr algn="l">
              <a:buFont typeface="+mj-lt"/>
              <a:buAutoNum type="arabicPeriod"/>
            </a:pPr>
            <a:r>
              <a:rPr lang="ru-RU" sz="4800" b="1" i="0" dirty="0">
                <a:solidFill>
                  <a:srgbClr val="0070C0"/>
                </a:solidFill>
                <a:effectLst/>
              </a:rPr>
              <a:t>ФИЗИЧЕСКИЕ</a:t>
            </a:r>
            <a:r>
              <a:rPr lang="ru-RU" sz="4800" b="1" i="0" dirty="0">
                <a:effectLst/>
              </a:rPr>
              <a:t>: определение температуры, плотности, влажности.</a:t>
            </a:r>
            <a:endParaRPr lang="ru-RU" sz="4800" b="0" i="0" dirty="0">
              <a:effectLst/>
            </a:endParaRPr>
          </a:p>
          <a:p>
            <a:pPr algn="l">
              <a:buFont typeface="+mj-lt"/>
              <a:buAutoNum type="arabicPeriod"/>
            </a:pPr>
            <a:r>
              <a:rPr lang="ru-RU" sz="4800" b="1" i="0" dirty="0">
                <a:solidFill>
                  <a:srgbClr val="0070C0"/>
                </a:solidFill>
                <a:effectLst/>
              </a:rPr>
              <a:t>ХИМИЧЕСКИЕ</a:t>
            </a:r>
            <a:r>
              <a:rPr lang="ru-RU" sz="4800" b="1" i="0" dirty="0">
                <a:effectLst/>
              </a:rPr>
              <a:t>: определение химического состава, посторонних примесей, реакции среды (рН).</a:t>
            </a:r>
            <a:endParaRPr lang="ru-RU" sz="4800" b="0" i="0" dirty="0">
              <a:effectLst/>
            </a:endParaRPr>
          </a:p>
          <a:p>
            <a:pPr algn="l">
              <a:buFont typeface="+mj-lt"/>
              <a:buAutoNum type="arabicPeriod"/>
            </a:pPr>
            <a:r>
              <a:rPr lang="ru-RU" sz="4800" b="1" i="0" dirty="0">
                <a:solidFill>
                  <a:srgbClr val="0070C0"/>
                </a:solidFill>
                <a:effectLst/>
              </a:rPr>
              <a:t>МИКРОСКОПИЧЕСКИЕ</a:t>
            </a:r>
            <a:r>
              <a:rPr lang="ru-RU" sz="4800" b="1" i="0" dirty="0">
                <a:effectLst/>
              </a:rPr>
              <a:t>: определение морфологической структуры, наличия паразитов.</a:t>
            </a:r>
            <a:endParaRPr lang="ru-RU" sz="4800" b="0" i="0" dirty="0">
              <a:effectLst/>
            </a:endParaRPr>
          </a:p>
          <a:p>
            <a:pPr algn="l">
              <a:buFont typeface="+mj-lt"/>
              <a:buAutoNum type="arabicPeriod"/>
            </a:pPr>
            <a:r>
              <a:rPr lang="ru-RU" sz="4800" b="1" i="0" dirty="0">
                <a:solidFill>
                  <a:srgbClr val="0070C0"/>
                </a:solidFill>
                <a:effectLst/>
              </a:rPr>
              <a:t>БАКТЕРИОЛОГИЧЕСКИ</a:t>
            </a:r>
            <a:r>
              <a:rPr lang="ru-RU" sz="4800" b="1" i="0" dirty="0">
                <a:effectLst/>
              </a:rPr>
              <a:t>Е: определение степени и характера микробного загрязнения.</a:t>
            </a:r>
            <a:endParaRPr lang="ru-RU" sz="4800" b="0" i="0" dirty="0">
              <a:effectLst/>
            </a:endParaRPr>
          </a:p>
          <a:p>
            <a:pPr algn="l">
              <a:buFont typeface="+mj-lt"/>
              <a:buAutoNum type="arabicPeriod"/>
            </a:pPr>
            <a:r>
              <a:rPr lang="ru-RU" sz="4800" b="1" i="0" dirty="0">
                <a:solidFill>
                  <a:srgbClr val="0070C0"/>
                </a:solidFill>
                <a:effectLst/>
              </a:rPr>
              <a:t>БИОЛОГИЧЕСКИЕ</a:t>
            </a:r>
            <a:r>
              <a:rPr lang="ru-RU" sz="4800" b="1" i="0" dirty="0">
                <a:effectLst/>
              </a:rPr>
              <a:t>: определение токсичности продуктов в опытах на животных</a:t>
            </a:r>
            <a:endParaRPr lang="ru-RU" sz="4800" b="0" i="0" dirty="0">
              <a:effectLst/>
            </a:endParaRPr>
          </a:p>
          <a:p>
            <a:pPr algn="l">
              <a:buFont typeface="+mj-lt"/>
              <a:buAutoNum type="arabicPeriod"/>
            </a:pPr>
            <a:r>
              <a:rPr lang="ru-RU" sz="4800" b="1" i="0" dirty="0">
                <a:solidFill>
                  <a:srgbClr val="0070C0"/>
                </a:solidFill>
                <a:effectLst/>
              </a:rPr>
              <a:t>РАДИОМЕТРИЧЕСКИЕ</a:t>
            </a:r>
            <a:r>
              <a:rPr lang="ru-RU" sz="4800" b="1" i="0" dirty="0">
                <a:effectLst/>
              </a:rPr>
              <a:t>: определение загрязнения продуктов радиоактивными веществами.</a:t>
            </a:r>
            <a:endParaRPr lang="ru-RU" sz="4800" b="0" i="0" dirty="0">
              <a:effectLst/>
            </a:endParaRPr>
          </a:p>
          <a:p>
            <a:pPr algn="l">
              <a:buFont typeface="+mj-lt"/>
              <a:buAutoNum type="arabicPeriod"/>
            </a:pPr>
            <a:r>
              <a:rPr lang="ru-RU" sz="4800" b="1" i="0" dirty="0">
                <a:solidFill>
                  <a:srgbClr val="0070C0"/>
                </a:solidFill>
                <a:effectLst/>
              </a:rPr>
              <a:t>ГЕНЕТИЧЕСКИЕ</a:t>
            </a:r>
            <a:r>
              <a:rPr lang="ru-RU" sz="4800" b="1" i="0" dirty="0">
                <a:effectLst/>
              </a:rPr>
              <a:t>: определение генетически модифицированного компонента</a:t>
            </a:r>
            <a:endParaRPr lang="ru-RU" sz="4800" b="0" i="0" dirty="0">
              <a:effectLst/>
            </a:endParaRPr>
          </a:p>
          <a:p>
            <a:pPr algn="l"/>
            <a:r>
              <a:rPr lang="ru-RU" sz="4800" b="1" i="0" dirty="0">
                <a:solidFill>
                  <a:srgbClr val="0070C0"/>
                </a:solidFill>
                <a:effectLst/>
              </a:rPr>
              <a:t>Гигиеническая оценка способов кулинарной обработки пищи</a:t>
            </a:r>
          </a:p>
          <a:p>
            <a:pPr algn="l"/>
            <a:r>
              <a:rPr lang="ru-RU" sz="4800" b="1" i="0" dirty="0">
                <a:solidFill>
                  <a:srgbClr val="0070C0"/>
                </a:solidFill>
                <a:effectLst/>
              </a:rPr>
              <a:t>СЫРАЯ ПИЩА</a:t>
            </a:r>
          </a:p>
          <a:p>
            <a:pPr algn="l"/>
            <a:r>
              <a:rPr lang="ru-RU" sz="4800" b="1" i="0" dirty="0">
                <a:effectLst/>
              </a:rPr>
              <a:t>• самый древний способ</a:t>
            </a:r>
          </a:p>
          <a:p>
            <a:pPr algn="l"/>
            <a:r>
              <a:rPr lang="ru-RU" sz="4800" b="1" i="0" dirty="0">
                <a:effectLst/>
              </a:rPr>
              <a:t>• многие легкоусвояемые продукты – овощи, фрукты, ягоды, плоды, молочные – обязательно должны потребляться в сыром виде</a:t>
            </a:r>
          </a:p>
          <a:p>
            <a:pPr algn="l"/>
            <a:r>
              <a:rPr lang="ru-RU" sz="4800" b="1" i="0" dirty="0">
                <a:effectLst/>
              </a:rPr>
              <a:t>• употребление, например, моркови, яблок в сыром виде весьма полезно для зубов</a:t>
            </a:r>
          </a:p>
          <a:p>
            <a:pPr algn="l"/>
            <a:r>
              <a:rPr lang="ru-RU" sz="4800" b="1" i="0" dirty="0">
                <a:effectLst/>
              </a:rPr>
              <a:t>• употребление сырого мяса, рыбы чревато развитием гельминтозов</a:t>
            </a:r>
          </a:p>
          <a:p>
            <a:pPr algn="l"/>
            <a:endParaRPr lang="ru-RU" sz="4800" b="1" i="0" dirty="0">
              <a:effectLst/>
            </a:endParaRPr>
          </a:p>
          <a:p>
            <a:endParaRPr lang="ru-RU" dirty="0"/>
          </a:p>
        </p:txBody>
      </p:sp>
    </p:spTree>
    <p:extLst>
      <p:ext uri="{BB962C8B-B14F-4D97-AF65-F5344CB8AC3E}">
        <p14:creationId xmlns:p14="http://schemas.microsoft.com/office/powerpoint/2010/main" val="1328673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FE2A56-88F0-4EF0-88EB-162D816C41F5}"/>
              </a:ext>
            </a:extLst>
          </p:cNvPr>
          <p:cNvSpPr>
            <a:spLocks noGrp="1"/>
          </p:cNvSpPr>
          <p:nvPr>
            <p:ph type="title"/>
          </p:nvPr>
        </p:nvSpPr>
        <p:spPr>
          <a:xfrm>
            <a:off x="838200" y="365126"/>
            <a:ext cx="10515600" cy="507234"/>
          </a:xfrm>
        </p:spPr>
        <p:txBody>
          <a:bodyPr>
            <a:normAutofit fontScale="90000"/>
          </a:bodyPr>
          <a:lstStyle/>
          <a:p>
            <a:r>
              <a:rPr lang="ru-RU" sz="2800" b="1" i="0" dirty="0">
                <a:solidFill>
                  <a:srgbClr val="C00000"/>
                </a:solidFill>
                <a:effectLst/>
              </a:rPr>
              <a:t>БЕЗВРЕДНОСТЬ ПИЩИ. ЭКСПЕРТИЗА ПИЩЕВЫХ ПРОДУКТОВ</a:t>
            </a:r>
            <a:endParaRPr lang="ru-RU" sz="2800" dirty="0"/>
          </a:p>
        </p:txBody>
      </p:sp>
      <p:sp>
        <p:nvSpPr>
          <p:cNvPr id="3" name="Объект 2">
            <a:extLst>
              <a:ext uri="{FF2B5EF4-FFF2-40B4-BE49-F238E27FC236}">
                <a16:creationId xmlns:a16="http://schemas.microsoft.com/office/drawing/2014/main" id="{61350AE4-F66F-4834-8745-5F0D6A9226A0}"/>
              </a:ext>
            </a:extLst>
          </p:cNvPr>
          <p:cNvSpPr>
            <a:spLocks noGrp="1"/>
          </p:cNvSpPr>
          <p:nvPr>
            <p:ph idx="1"/>
          </p:nvPr>
        </p:nvSpPr>
        <p:spPr>
          <a:xfrm>
            <a:off x="838200" y="1051034"/>
            <a:ext cx="10515600" cy="5125929"/>
          </a:xfrm>
        </p:spPr>
        <p:txBody>
          <a:bodyPr>
            <a:normAutofit/>
          </a:bodyPr>
          <a:lstStyle/>
          <a:p>
            <a:pPr algn="l"/>
            <a:r>
              <a:rPr lang="ru-RU" sz="1600" b="1" i="0" dirty="0">
                <a:effectLst/>
              </a:rPr>
              <a:t> </a:t>
            </a:r>
            <a:r>
              <a:rPr lang="ru-RU" sz="1600" b="1" i="0" dirty="0">
                <a:solidFill>
                  <a:srgbClr val="0070C0"/>
                </a:solidFill>
                <a:effectLst/>
              </a:rPr>
              <a:t>ВАРЕНАЯ ПИЩА</a:t>
            </a:r>
          </a:p>
          <a:p>
            <a:pPr algn="l"/>
            <a:r>
              <a:rPr lang="ru-RU" sz="1600" b="1" i="0" dirty="0">
                <a:effectLst/>
              </a:rPr>
              <a:t>• наиболее распространенная обработка.</a:t>
            </a:r>
          </a:p>
          <a:p>
            <a:pPr algn="l"/>
            <a:r>
              <a:rPr lang="ru-RU" sz="1600" b="1" i="0" dirty="0">
                <a:effectLst/>
              </a:rPr>
              <a:t>• облегчает процесс переваривания трудноусвояемой пищи – мяса, например.</a:t>
            </a:r>
          </a:p>
          <a:p>
            <a:pPr algn="l"/>
            <a:r>
              <a:rPr lang="ru-RU" sz="1600" b="1" i="0" dirty="0">
                <a:effectLst/>
              </a:rPr>
              <a:t>• биологические свойства многих пищевых продуктов при варке и других видах тепловой обработке весьма ухудшаются</a:t>
            </a:r>
            <a:endParaRPr lang="ru-RU" sz="1600" b="1" i="0" dirty="0">
              <a:solidFill>
                <a:srgbClr val="0070C0"/>
              </a:solidFill>
              <a:effectLst/>
            </a:endParaRPr>
          </a:p>
          <a:p>
            <a:pPr algn="l"/>
            <a:r>
              <a:rPr lang="ru-RU" sz="1600" b="1" i="0" dirty="0">
                <a:solidFill>
                  <a:srgbClr val="0070C0"/>
                </a:solidFill>
                <a:effectLst/>
              </a:rPr>
              <a:t>ЖАРКА</a:t>
            </a:r>
          </a:p>
          <a:p>
            <a:pPr algn="l"/>
            <a:r>
              <a:rPr lang="ru-RU" sz="1600" b="1" i="0" dirty="0">
                <a:effectLst/>
              </a:rPr>
              <a:t>• неблагоприятный в гигиеническом отношении способ кулинарной обработки.</a:t>
            </a:r>
          </a:p>
          <a:p>
            <a:pPr algn="l"/>
            <a:r>
              <a:rPr lang="ru-RU" sz="1600" b="1" i="0" dirty="0">
                <a:effectLst/>
              </a:rPr>
              <a:t>• во-первых, пища почти всегда более жирная (за исключением приготовления в некоторых современных видах посуды),</a:t>
            </a:r>
          </a:p>
          <a:p>
            <a:pPr algn="l"/>
            <a:r>
              <a:rPr lang="ru-RU" sz="1600" b="1" i="0" dirty="0">
                <a:effectLst/>
              </a:rPr>
              <a:t>• во-вторых, при жарке образуется корочка, которая, конечно, улучшает вкус, но является агрессивной для пищеварительной системы</a:t>
            </a:r>
          </a:p>
          <a:p>
            <a:pPr algn="l"/>
            <a:r>
              <a:rPr lang="ru-RU" sz="1600" i="0" dirty="0">
                <a:effectLst/>
              </a:rPr>
              <a:t> </a:t>
            </a:r>
            <a:r>
              <a:rPr lang="ru-RU" sz="1600" b="1" i="0" dirty="0">
                <a:solidFill>
                  <a:srgbClr val="0070C0"/>
                </a:solidFill>
                <a:effectLst/>
              </a:rPr>
              <a:t>ТУШЕНИЕ, ОБРАБОТКА НА ПАРУ</a:t>
            </a:r>
          </a:p>
          <a:p>
            <a:pPr algn="l"/>
            <a:r>
              <a:rPr lang="ru-RU" sz="1600" b="1" i="0" dirty="0">
                <a:effectLst/>
              </a:rPr>
              <a:t>• благоприятны во многих отношениях</a:t>
            </a:r>
          </a:p>
          <a:p>
            <a:pPr algn="l"/>
            <a:r>
              <a:rPr lang="ru-RU" sz="1600" b="1" i="0" dirty="0">
                <a:effectLst/>
              </a:rPr>
              <a:t>• в некоторых случают показаны исключительно</a:t>
            </a:r>
          </a:p>
          <a:p>
            <a:pPr algn="l"/>
            <a:r>
              <a:rPr lang="ru-RU" sz="1600" b="1" i="0" dirty="0">
                <a:effectLst/>
              </a:rPr>
              <a:t>• достигается щадящая обработка продуктов</a:t>
            </a:r>
          </a:p>
          <a:p>
            <a:pPr algn="l"/>
            <a:r>
              <a:rPr lang="ru-RU" sz="1600" b="1" i="0" dirty="0">
                <a:effectLst/>
              </a:rPr>
              <a:t> </a:t>
            </a:r>
          </a:p>
          <a:p>
            <a:pPr algn="l"/>
            <a:endParaRPr lang="ru-RU" sz="1600" b="1" i="0" dirty="0">
              <a:effectLst/>
            </a:endParaRPr>
          </a:p>
          <a:p>
            <a:pPr algn="l"/>
            <a:endParaRPr lang="ru-RU" sz="1200" b="1" i="0" dirty="0">
              <a:effectLst/>
            </a:endParaRPr>
          </a:p>
          <a:p>
            <a:endParaRPr lang="ru-RU" dirty="0"/>
          </a:p>
        </p:txBody>
      </p:sp>
    </p:spTree>
    <p:extLst>
      <p:ext uri="{BB962C8B-B14F-4D97-AF65-F5344CB8AC3E}">
        <p14:creationId xmlns:p14="http://schemas.microsoft.com/office/powerpoint/2010/main" val="226513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038F2E-5A43-46C2-8E26-389C10784FD5}"/>
              </a:ext>
            </a:extLst>
          </p:cNvPr>
          <p:cNvSpPr>
            <a:spLocks noGrp="1"/>
          </p:cNvSpPr>
          <p:nvPr>
            <p:ph type="title"/>
          </p:nvPr>
        </p:nvSpPr>
        <p:spPr>
          <a:xfrm>
            <a:off x="838200" y="365126"/>
            <a:ext cx="10515600" cy="315912"/>
          </a:xfrm>
        </p:spPr>
        <p:txBody>
          <a:bodyPr>
            <a:noAutofit/>
          </a:bodyPr>
          <a:lstStyle/>
          <a:p>
            <a:r>
              <a:rPr lang="ru-RU" sz="2800" b="1" i="0" dirty="0">
                <a:solidFill>
                  <a:srgbClr val="C00000"/>
                </a:solidFill>
                <a:effectLst/>
              </a:rPr>
              <a:t>БЕЗВРЕДНОСТЬ ПИЩИ. ЭКСПЕРТИЗА ПИЩЕВЫХ ПРОДУКТОВ</a:t>
            </a:r>
            <a:endParaRPr lang="ru-RU" sz="2800" dirty="0"/>
          </a:p>
        </p:txBody>
      </p:sp>
      <p:sp>
        <p:nvSpPr>
          <p:cNvPr id="3" name="Объект 2">
            <a:extLst>
              <a:ext uri="{FF2B5EF4-FFF2-40B4-BE49-F238E27FC236}">
                <a16:creationId xmlns:a16="http://schemas.microsoft.com/office/drawing/2014/main" id="{F8829686-9DDD-4898-A498-505CFACBC9FC}"/>
              </a:ext>
            </a:extLst>
          </p:cNvPr>
          <p:cNvSpPr>
            <a:spLocks noGrp="1"/>
          </p:cNvSpPr>
          <p:nvPr>
            <p:ph idx="1"/>
          </p:nvPr>
        </p:nvSpPr>
        <p:spPr>
          <a:xfrm>
            <a:off x="838200" y="977462"/>
            <a:ext cx="10515600" cy="5199501"/>
          </a:xfrm>
        </p:spPr>
        <p:txBody>
          <a:bodyPr>
            <a:normAutofit fontScale="70000" lnSpcReduction="20000"/>
          </a:bodyPr>
          <a:lstStyle/>
          <a:p>
            <a:pPr algn="l"/>
            <a:r>
              <a:rPr lang="ru-RU" sz="2500" b="1" i="0" dirty="0">
                <a:solidFill>
                  <a:srgbClr val="0070C0"/>
                </a:solidFill>
                <a:effectLst/>
              </a:rPr>
              <a:t>КОНСЕРВИРОВАННАЯ ПИЩА</a:t>
            </a:r>
          </a:p>
          <a:p>
            <a:pPr algn="l"/>
            <a:r>
              <a:rPr lang="ru-RU" sz="2500" b="1" i="0" dirty="0">
                <a:effectLst/>
              </a:rPr>
              <a:t>• мера вынужденная, незаменима в наших климатических условиях</a:t>
            </a:r>
          </a:p>
          <a:p>
            <a:pPr algn="l"/>
            <a:r>
              <a:rPr lang="ru-RU" sz="2500" b="1" i="0" dirty="0">
                <a:effectLst/>
              </a:rPr>
              <a:t>• биологическая ценность консервированной пищи всегда на порядок ниже, чем свежей</a:t>
            </a:r>
            <a:endParaRPr lang="ru-RU" sz="2500" b="1" i="0" dirty="0">
              <a:solidFill>
                <a:srgbClr val="0070C0"/>
              </a:solidFill>
              <a:effectLst/>
            </a:endParaRPr>
          </a:p>
          <a:p>
            <a:pPr algn="l"/>
            <a:r>
              <a:rPr lang="ru-RU" sz="2500" b="1" i="0" dirty="0">
                <a:solidFill>
                  <a:srgbClr val="0070C0"/>
                </a:solidFill>
                <a:effectLst/>
              </a:rPr>
              <a:t>Методы консервирования продукта</a:t>
            </a:r>
          </a:p>
          <a:p>
            <a:pPr algn="l"/>
            <a:r>
              <a:rPr lang="ru-RU" sz="2500" b="1" i="0" dirty="0">
                <a:effectLst/>
              </a:rPr>
              <a:t>• </a:t>
            </a:r>
            <a:r>
              <a:rPr lang="ru-RU" sz="2500" b="1" i="0" dirty="0">
                <a:solidFill>
                  <a:srgbClr val="0070C0"/>
                </a:solidFill>
                <a:effectLst/>
              </a:rPr>
              <a:t>Физические</a:t>
            </a:r>
          </a:p>
          <a:p>
            <a:pPr algn="l"/>
            <a:r>
              <a:rPr lang="ru-RU" sz="2500" b="1" i="0" dirty="0">
                <a:effectLst/>
              </a:rPr>
              <a:t>• охлаждение (t = +2+6 ⁰С)</a:t>
            </a:r>
          </a:p>
          <a:p>
            <a:pPr algn="l"/>
            <a:r>
              <a:rPr lang="ru-RU" sz="2500" b="1" i="0" dirty="0">
                <a:effectLst/>
              </a:rPr>
              <a:t>• замораживание (t &lt; 0⁰С)</a:t>
            </a:r>
          </a:p>
          <a:p>
            <a:pPr algn="l"/>
            <a:r>
              <a:rPr lang="ru-RU" sz="2500" b="1" i="0" dirty="0">
                <a:effectLst/>
              </a:rPr>
              <a:t>• стерилизация (t &gt; 100⁰С)</a:t>
            </a:r>
          </a:p>
          <a:p>
            <a:pPr algn="l"/>
            <a:r>
              <a:rPr lang="ru-RU" sz="2500" b="1" i="0" dirty="0">
                <a:effectLst/>
              </a:rPr>
              <a:t>• пастеризация (t &lt; 100⁰С)</a:t>
            </a:r>
          </a:p>
          <a:p>
            <a:pPr algn="l"/>
            <a:r>
              <a:rPr lang="ru-RU" sz="2500" b="1" i="0" dirty="0">
                <a:effectLst/>
              </a:rPr>
              <a:t>• высушивание</a:t>
            </a:r>
          </a:p>
          <a:p>
            <a:pPr algn="l"/>
            <a:r>
              <a:rPr lang="ru-RU" sz="2500" b="1" i="0" dirty="0">
                <a:effectLst/>
              </a:rPr>
              <a:t>• вымачивание</a:t>
            </a:r>
          </a:p>
          <a:p>
            <a:pPr algn="l"/>
            <a:r>
              <a:rPr lang="ru-RU" sz="2500" b="1" i="0" dirty="0">
                <a:effectLst/>
              </a:rPr>
              <a:t>• </a:t>
            </a:r>
            <a:r>
              <a:rPr lang="ru-RU" sz="2500" b="1" i="0" dirty="0">
                <a:solidFill>
                  <a:srgbClr val="0070C0"/>
                </a:solidFill>
                <a:effectLst/>
              </a:rPr>
              <a:t>Химические</a:t>
            </a:r>
          </a:p>
          <a:p>
            <a:pPr algn="l"/>
            <a:r>
              <a:rPr lang="ru-RU" sz="2500" b="1" i="0" dirty="0">
                <a:effectLst/>
              </a:rPr>
              <a:t>• соление</a:t>
            </a:r>
          </a:p>
          <a:p>
            <a:pPr algn="l"/>
            <a:r>
              <a:rPr lang="ru-RU" sz="2500" b="1" i="0" dirty="0">
                <a:effectLst/>
              </a:rPr>
              <a:t>• засахаривание</a:t>
            </a:r>
          </a:p>
          <a:p>
            <a:pPr algn="l"/>
            <a:r>
              <a:rPr lang="ru-RU" sz="2500" b="1" i="0" dirty="0">
                <a:effectLst/>
              </a:rPr>
              <a:t>• маринование</a:t>
            </a:r>
          </a:p>
          <a:p>
            <a:pPr algn="l"/>
            <a:r>
              <a:rPr lang="ru-RU" sz="2500" b="1" i="0" dirty="0">
                <a:effectLst/>
              </a:rPr>
              <a:t>• применение антисептиков</a:t>
            </a:r>
          </a:p>
          <a:p>
            <a:pPr algn="l"/>
            <a:r>
              <a:rPr lang="ru-RU" sz="2500" b="1" i="0" dirty="0">
                <a:effectLst/>
              </a:rPr>
              <a:t>• </a:t>
            </a:r>
            <a:r>
              <a:rPr lang="ru-RU" sz="2500" b="1" i="0" dirty="0">
                <a:solidFill>
                  <a:srgbClr val="0070C0"/>
                </a:solidFill>
                <a:effectLst/>
              </a:rPr>
              <a:t>Биологические</a:t>
            </a:r>
          </a:p>
          <a:p>
            <a:pPr algn="l"/>
            <a:r>
              <a:rPr lang="ru-RU" sz="2500" b="1" i="0" dirty="0">
                <a:effectLst/>
              </a:rPr>
              <a:t>• квашение</a:t>
            </a:r>
          </a:p>
          <a:p>
            <a:endParaRPr lang="ru-RU" dirty="0"/>
          </a:p>
        </p:txBody>
      </p:sp>
    </p:spTree>
    <p:extLst>
      <p:ext uri="{BB962C8B-B14F-4D97-AF65-F5344CB8AC3E}">
        <p14:creationId xmlns:p14="http://schemas.microsoft.com/office/powerpoint/2010/main" val="2526958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84EF33-6005-485F-81DA-C2FF9E438F53}"/>
              </a:ext>
            </a:extLst>
          </p:cNvPr>
          <p:cNvSpPr>
            <a:spLocks noGrp="1"/>
          </p:cNvSpPr>
          <p:nvPr>
            <p:ph type="title"/>
          </p:nvPr>
        </p:nvSpPr>
        <p:spPr>
          <a:xfrm>
            <a:off x="838200" y="365125"/>
            <a:ext cx="10515600" cy="486213"/>
          </a:xfrm>
        </p:spPr>
        <p:txBody>
          <a:bodyPr>
            <a:normAutofit fontScale="90000"/>
          </a:bodyPr>
          <a:lstStyle/>
          <a:p>
            <a:pPr algn="ctr"/>
            <a:r>
              <a:rPr lang="ru-RU" sz="2800" b="1" i="0" dirty="0">
                <a:solidFill>
                  <a:srgbClr val="C00000"/>
                </a:solidFill>
                <a:effectLst/>
              </a:rPr>
              <a:t>БЕЗВРЕДНОСТЬ ПИЩИ. ЭКСПЕРТИЗА ПИЩЕВЫХ ПРОДУКТОВ</a:t>
            </a:r>
            <a:endParaRPr lang="ru-RU" sz="2800" dirty="0"/>
          </a:p>
        </p:txBody>
      </p:sp>
      <p:sp>
        <p:nvSpPr>
          <p:cNvPr id="3" name="Объект 2">
            <a:extLst>
              <a:ext uri="{FF2B5EF4-FFF2-40B4-BE49-F238E27FC236}">
                <a16:creationId xmlns:a16="http://schemas.microsoft.com/office/drawing/2014/main" id="{AF5781B4-2DF3-458F-B725-C7D76E936929}"/>
              </a:ext>
            </a:extLst>
          </p:cNvPr>
          <p:cNvSpPr>
            <a:spLocks noGrp="1"/>
          </p:cNvSpPr>
          <p:nvPr>
            <p:ph idx="1"/>
          </p:nvPr>
        </p:nvSpPr>
        <p:spPr>
          <a:xfrm>
            <a:off x="838200" y="945931"/>
            <a:ext cx="10515600" cy="5231032"/>
          </a:xfrm>
        </p:spPr>
        <p:txBody>
          <a:bodyPr>
            <a:normAutofit/>
          </a:bodyPr>
          <a:lstStyle/>
          <a:p>
            <a:pPr algn="l"/>
            <a:r>
              <a:rPr lang="ru-RU" sz="2400" b="1" i="0" dirty="0">
                <a:solidFill>
                  <a:srgbClr val="0070C0"/>
                </a:solidFill>
                <a:effectLst/>
              </a:rPr>
              <a:t>Причины неудовлетворительного качества пищевой продукции</a:t>
            </a:r>
          </a:p>
          <a:p>
            <a:pPr algn="l"/>
            <a:r>
              <a:rPr lang="ru-RU" sz="2400" b="1" i="0" dirty="0">
                <a:effectLst/>
              </a:rPr>
              <a:t>• Слабая материально-техническая база и оснащенность многих предприятий пищевой промышленности, торговли общественного питания;</a:t>
            </a:r>
          </a:p>
          <a:p>
            <a:pPr algn="l"/>
            <a:r>
              <a:rPr lang="ru-RU" sz="2400" b="1" i="0" dirty="0">
                <a:effectLst/>
              </a:rPr>
              <a:t>• Низкий уровень санитарной культуры;</a:t>
            </a:r>
          </a:p>
          <a:p>
            <a:pPr algn="l"/>
            <a:r>
              <a:rPr lang="ru-RU" sz="2400" b="1" i="0" dirty="0">
                <a:effectLst/>
              </a:rPr>
              <a:t>• Снижение производственной дисциплины;</a:t>
            </a:r>
          </a:p>
          <a:p>
            <a:pPr algn="l"/>
            <a:r>
              <a:rPr lang="ru-RU" sz="2400" b="1" i="0" dirty="0">
                <a:effectLst/>
              </a:rPr>
              <a:t>• Использование некачественного сырья и компонентов;</a:t>
            </a:r>
          </a:p>
          <a:p>
            <a:pPr algn="l"/>
            <a:r>
              <a:rPr lang="ru-RU" sz="2400" b="1" i="0" dirty="0">
                <a:effectLst/>
              </a:rPr>
              <a:t>• Резкое ослабление производственного и отраслевого контроля;</a:t>
            </a:r>
          </a:p>
          <a:p>
            <a:pPr algn="l"/>
            <a:r>
              <a:rPr lang="ru-RU" sz="2400" b="1" i="0" dirty="0">
                <a:effectLst/>
              </a:rPr>
              <a:t>• Сокращение расходов на обеспечение должного контроля качества продукции.</a:t>
            </a:r>
          </a:p>
          <a:p>
            <a:endParaRPr lang="ru-RU" dirty="0"/>
          </a:p>
        </p:txBody>
      </p:sp>
    </p:spTree>
    <p:extLst>
      <p:ext uri="{BB962C8B-B14F-4D97-AF65-F5344CB8AC3E}">
        <p14:creationId xmlns:p14="http://schemas.microsoft.com/office/powerpoint/2010/main" val="3069616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35C2F4-C4D5-44E3-B58A-C882268E8ACB}"/>
              </a:ext>
            </a:extLst>
          </p:cNvPr>
          <p:cNvSpPr>
            <a:spLocks noGrp="1"/>
          </p:cNvSpPr>
          <p:nvPr>
            <p:ph type="title"/>
          </p:nvPr>
        </p:nvSpPr>
        <p:spPr>
          <a:xfrm>
            <a:off x="838200" y="697865"/>
            <a:ext cx="10515600" cy="549275"/>
          </a:xfrm>
        </p:spPr>
        <p:txBody>
          <a:bodyPr>
            <a:normAutofit/>
          </a:bodyPr>
          <a:lstStyle/>
          <a:p>
            <a:pPr algn="ctr"/>
            <a:r>
              <a:rPr lang="ru-RU" sz="2800" b="1" dirty="0">
                <a:solidFill>
                  <a:srgbClr val="C00000"/>
                </a:solidFill>
              </a:rPr>
              <a:t>ФИЗМИНУТКА</a:t>
            </a:r>
          </a:p>
        </p:txBody>
      </p:sp>
      <p:pic>
        <p:nvPicPr>
          <p:cNvPr id="8194" name="Picture 2">
            <a:extLst>
              <a:ext uri="{FF2B5EF4-FFF2-40B4-BE49-F238E27FC236}">
                <a16:creationId xmlns:a16="http://schemas.microsoft.com/office/drawing/2014/main" id="{A9EE5925-D7F0-4E03-8320-607F4C9E9C2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429702" y="2626836"/>
            <a:ext cx="10572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822AB96F-0389-435B-90FD-C8A4FB428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8365" y="1528762"/>
            <a:ext cx="10572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4B0CCB53-3F01-4A33-B787-CBE4D4DD183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92590" y="2626836"/>
            <a:ext cx="16764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A5E90DBE-174F-457A-A38B-B8B7278B2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0708" y="972503"/>
            <a:ext cx="101917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a:extLst>
              <a:ext uri="{FF2B5EF4-FFF2-40B4-BE49-F238E27FC236}">
                <a16:creationId xmlns:a16="http://schemas.microsoft.com/office/drawing/2014/main" id="{6EA5374E-C4DD-4105-B2BD-95184FFF6C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2061" y="1872615"/>
            <a:ext cx="101917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a:extLst>
              <a:ext uri="{FF2B5EF4-FFF2-40B4-BE49-F238E27FC236}">
                <a16:creationId xmlns:a16="http://schemas.microsoft.com/office/drawing/2014/main" id="{31C78DB5-24E7-4EF3-90EB-C6CEF5E9C7B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308860" y="4027012"/>
            <a:ext cx="2045970" cy="2270918"/>
          </a:xfrm>
          <a:prstGeom prst="rect">
            <a:avLst/>
          </a:prstGeom>
          <a:noFill/>
          <a:extLst>
            <a:ext uri="{909E8E84-426E-40DD-AFC4-6F175D3DCCD1}">
              <a14:hiddenFill xmlns:a14="http://schemas.microsoft.com/office/drawing/2010/main">
                <a:solidFill>
                  <a:srgbClr val="FFFFFF"/>
                </a:solidFill>
              </a14:hiddenFill>
            </a:ext>
          </a:extLst>
        </p:spPr>
      </p:pic>
      <p:pic>
        <p:nvPicPr>
          <p:cNvPr id="10" name="Радио СССР – Утренняя гимнастика 1_(mp3fan.ru)">
            <a:hlinkClick r:id="" action="ppaction://media"/>
            <a:extLst>
              <a:ext uri="{FF2B5EF4-FFF2-40B4-BE49-F238E27FC236}">
                <a16:creationId xmlns:a16="http://schemas.microsoft.com/office/drawing/2014/main" id="{551EF354-CEC2-42B2-A4CC-DCFEE79CA5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H="1">
            <a:off x="5223506" y="4766310"/>
            <a:ext cx="4069081" cy="1025842"/>
          </a:xfrm>
          <a:prstGeom prst="rect">
            <a:avLst/>
          </a:prstGeom>
        </p:spPr>
      </p:pic>
    </p:spTree>
    <p:extLst>
      <p:ext uri="{BB962C8B-B14F-4D97-AF65-F5344CB8AC3E}">
        <p14:creationId xmlns:p14="http://schemas.microsoft.com/office/powerpoint/2010/main" val="119786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3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82F053-EC71-4C52-ABB5-AD752DB8EBF0}"/>
              </a:ext>
            </a:extLst>
          </p:cNvPr>
          <p:cNvSpPr>
            <a:spLocks noGrp="1"/>
          </p:cNvSpPr>
          <p:nvPr>
            <p:ph type="title"/>
          </p:nvPr>
        </p:nvSpPr>
        <p:spPr>
          <a:xfrm>
            <a:off x="838200" y="312739"/>
            <a:ext cx="10515600" cy="304801"/>
          </a:xfrm>
        </p:spPr>
        <p:txBody>
          <a:bodyPr>
            <a:noAutofit/>
          </a:bodyPr>
          <a:lstStyle/>
          <a:p>
            <a:pPr algn="ctr"/>
            <a:r>
              <a:rPr lang="ru-RU" sz="2800" b="1" dirty="0">
                <a:solidFill>
                  <a:srgbClr val="C00000"/>
                </a:solidFill>
              </a:rPr>
              <a:t>ПОТРЕБИТЕЛЬСКИЕ КАЧЕСТВА МУКИ</a:t>
            </a:r>
          </a:p>
        </p:txBody>
      </p:sp>
      <p:sp>
        <p:nvSpPr>
          <p:cNvPr id="3" name="Объект 2">
            <a:extLst>
              <a:ext uri="{FF2B5EF4-FFF2-40B4-BE49-F238E27FC236}">
                <a16:creationId xmlns:a16="http://schemas.microsoft.com/office/drawing/2014/main" id="{94614F37-7A7C-4CC8-B977-797C5614082E}"/>
              </a:ext>
            </a:extLst>
          </p:cNvPr>
          <p:cNvSpPr>
            <a:spLocks noGrp="1"/>
          </p:cNvSpPr>
          <p:nvPr>
            <p:ph idx="1"/>
          </p:nvPr>
        </p:nvSpPr>
        <p:spPr>
          <a:xfrm>
            <a:off x="838200" y="767254"/>
            <a:ext cx="10515600" cy="6090745"/>
          </a:xfrm>
        </p:spPr>
        <p:txBody>
          <a:bodyPr>
            <a:noAutofit/>
          </a:bodyPr>
          <a:lstStyle/>
          <a:p>
            <a:r>
              <a:rPr lang="ru-RU" sz="1200" b="1" i="0" dirty="0">
                <a:solidFill>
                  <a:schemeClr val="accent1">
                    <a:lumMod val="50000"/>
                  </a:schemeClr>
                </a:solidFill>
                <a:effectLst/>
              </a:rPr>
              <a:t>Химический </a:t>
            </a:r>
            <a:r>
              <a:rPr lang="ru-RU" sz="1200" b="1" i="0" dirty="0">
                <a:effectLst/>
              </a:rPr>
              <a:t>состав зерна колеблется в довольно значительных пределах, особенно по содержанию белков и углеводов, следовательно, и мука из различного зерна должна иметь неодинаковый состав.</a:t>
            </a:r>
          </a:p>
          <a:p>
            <a:r>
              <a:rPr lang="ru-RU" sz="1200" b="1" i="0" dirty="0">
                <a:solidFill>
                  <a:schemeClr val="accent1">
                    <a:lumMod val="50000"/>
                  </a:schemeClr>
                </a:solidFill>
                <a:effectLst/>
              </a:rPr>
              <a:t>Мука разных сортов </a:t>
            </a:r>
            <a:r>
              <a:rPr lang="ru-RU" sz="1200" b="1" i="0" dirty="0">
                <a:effectLst/>
              </a:rPr>
              <a:t>из одного и того же зерна имеет различный химический состав, что вполне объяснимо: при помоле в нее попадает различное количество отдельных частей зерна, а последние отличаются по химическому составу.</a:t>
            </a:r>
          </a:p>
          <a:p>
            <a:r>
              <a:rPr lang="ru-RU" sz="1200" b="1" i="0" dirty="0">
                <a:effectLst/>
              </a:rPr>
              <a:t>Различный состав может иметь и мука одного и того же сорта, но произведенная на разных мельницах. Технологический режим производства муки оказывает влияние на ее химический состав. Таким образом, химический состав муки обусловливается различными факторами - природой зерна, сортом и технологическим режимом помола. </a:t>
            </a:r>
          </a:p>
          <a:p>
            <a:r>
              <a:rPr lang="ru-RU" sz="1200" b="1" i="0" dirty="0">
                <a:solidFill>
                  <a:schemeClr val="accent1">
                    <a:lumMod val="75000"/>
                  </a:schemeClr>
                </a:solidFill>
                <a:effectLst/>
              </a:rPr>
              <a:t>Зольность муки. </a:t>
            </a:r>
            <a:r>
              <a:rPr lang="ru-RU" sz="1200" b="1" i="0" dirty="0">
                <a:effectLst/>
              </a:rPr>
              <a:t>Зерно пшеницы содержит обычно 1,7-2,2% минеральных веществ. Минеральными веществами богаты оболочки, зародыш и алейроновый слой, в мучнистом ядре их мало. Отсюда понятно, почему их мало в муке высших сортов и много в отрубях и муке низших сортов. Чем больше попадает </a:t>
            </a:r>
            <a:r>
              <a:rPr lang="ru-RU" sz="1200" b="1" i="0" dirty="0" err="1">
                <a:effectLst/>
              </a:rPr>
              <a:t>отрубянистых</a:t>
            </a:r>
            <a:r>
              <a:rPr lang="ru-RU" sz="1200" b="1" i="0" dirty="0">
                <a:effectLst/>
              </a:rPr>
              <a:t> частей в муку при помоле, тем выше зольность муки. Иными словами, зольность служит основным показателем сорта муки. Для каждого вида муки установлена максимальная зольность.</a:t>
            </a:r>
          </a:p>
          <a:p>
            <a:r>
              <a:rPr lang="ru-RU" sz="1200" b="1" dirty="0"/>
              <a:t>Х</a:t>
            </a:r>
            <a:r>
              <a:rPr lang="ru-RU" sz="1200" b="1" i="0" dirty="0">
                <a:effectLst/>
              </a:rPr>
              <a:t>лебопекарные качества муки определяются другими условиями. При одинаковой зольности муки из различного зерна может иметь совершенно различные хлебопекарные качества, вполне возможны случаи, когда мука с более высокой зольностью в хлебопекарном отношении будет лучше муки с более низкой зольностью. Зольность определяет сорт, а также пищевую ценность муки.</a:t>
            </a:r>
          </a:p>
          <a:p>
            <a:r>
              <a:rPr lang="ru-RU" sz="1200" b="1" i="0" dirty="0">
                <a:solidFill>
                  <a:schemeClr val="accent1">
                    <a:lumMod val="75000"/>
                  </a:schemeClr>
                </a:solidFill>
                <a:effectLst/>
              </a:rPr>
              <a:t>Азотистые вещества муки. </a:t>
            </a:r>
            <a:r>
              <a:rPr lang="ru-RU" sz="1200" b="1" i="0" dirty="0">
                <a:effectLst/>
              </a:rPr>
              <a:t>Содержание азотистых веществ, в частности белков, в муке сильно колеблется. Причины колебания заключаются в химическом составе зерна. Химический анализ муки разных сортов из одного и того же зерна показывает, что мука низших сортов более богата азотистыми веществами, чем мука высоких сортов. Это объясняется тем, что азотистые вещества распределены в зерне неравномерно и периферийные части богаче им, чем центральная часть эндосперма. Главную массу азотистых веществ составляют белковые вещества, большая часть которых относится к простым белкам.</a:t>
            </a:r>
          </a:p>
          <a:p>
            <a:r>
              <a:rPr lang="ru-RU" sz="1200" b="1" i="0" dirty="0">
                <a:effectLst/>
              </a:rPr>
              <a:t>Еще более заметны различия по составу и свойствам белковых веществ, составляющих муку разных видов. Способность белков к набуханию, образованию связной массы и пептизации зависит от фракционного состава муки.</a:t>
            </a:r>
          </a:p>
          <a:p>
            <a:r>
              <a:rPr lang="ru-RU" sz="1200" b="1" i="0" dirty="0">
                <a:effectLst/>
              </a:rPr>
              <a:t>Белки пшеничной муки хорошо набухают и образуют связную эластичную массу - клейковину. Белки ржаной муки в отличие от белков пшеничной неограниченно набухают, </a:t>
            </a:r>
            <a:r>
              <a:rPr lang="ru-RU" sz="1200" b="1" i="0" dirty="0" err="1">
                <a:effectLst/>
              </a:rPr>
              <a:t>пептизируются</a:t>
            </a:r>
            <a:r>
              <a:rPr lang="ru-RU" sz="1200" b="1" i="0" dirty="0">
                <a:effectLst/>
              </a:rPr>
              <a:t> и дают вязкую, но менее эластичную массу. Белковые вещества кукурузной, гречневой и овсяной муки слабо набухают и не способны образовывать связное тесто. Белки ячменной муки образуют связную, но менее эластичную массу, чем белки пшеницы. Белки гороховой муки быстро стареют, теряя при этом способность к набуханию.</a:t>
            </a:r>
          </a:p>
          <a:p>
            <a:r>
              <a:rPr lang="ru-RU" sz="1200" b="1" i="0" dirty="0">
                <a:effectLst/>
              </a:rPr>
              <a:t>Для оценки пищевого достоинства муки большое значение имеет аминокислотный состав белков, особенно содержание незаменимых аминокислот.</a:t>
            </a:r>
          </a:p>
        </p:txBody>
      </p:sp>
      <p:sp>
        <p:nvSpPr>
          <p:cNvPr id="5" name="AutoShape 2">
            <a:extLst>
              <a:ext uri="{FF2B5EF4-FFF2-40B4-BE49-F238E27FC236}">
                <a16:creationId xmlns:a16="http://schemas.microsoft.com/office/drawing/2014/main" id="{363DBE93-40F3-4EB8-85D5-3A2404D3C695}"/>
              </a:ext>
            </a:extLst>
          </p:cNvPr>
          <p:cNvSpPr>
            <a:spLocks noChangeAspect="1" noChangeArrowheads="1"/>
          </p:cNvSpPr>
          <p:nvPr/>
        </p:nvSpPr>
        <p:spPr bwMode="auto">
          <a:xfrm>
            <a:off x="127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4">
            <a:extLst>
              <a:ext uri="{FF2B5EF4-FFF2-40B4-BE49-F238E27FC236}">
                <a16:creationId xmlns:a16="http://schemas.microsoft.com/office/drawing/2014/main" id="{274738D4-ED56-4BA3-ABA3-20F5BFA960BF}"/>
              </a:ext>
            </a:extLst>
          </p:cNvPr>
          <p:cNvSpPr>
            <a:spLocks noChangeAspect="1" noChangeArrowheads="1"/>
          </p:cNvSpPr>
          <p:nvPr/>
        </p:nvSpPr>
        <p:spPr bwMode="auto">
          <a:xfrm>
            <a:off x="279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2726499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29EBE5-B224-4F4F-B873-54C945CF15FC}"/>
              </a:ext>
            </a:extLst>
          </p:cNvPr>
          <p:cNvSpPr>
            <a:spLocks noGrp="1"/>
          </p:cNvSpPr>
          <p:nvPr>
            <p:ph type="title"/>
          </p:nvPr>
        </p:nvSpPr>
        <p:spPr>
          <a:xfrm>
            <a:off x="838200" y="945931"/>
            <a:ext cx="10515600" cy="744757"/>
          </a:xfrm>
        </p:spPr>
        <p:txBody>
          <a:bodyPr>
            <a:normAutofit fontScale="90000"/>
          </a:bodyPr>
          <a:lstStyle/>
          <a:p>
            <a:endParaRPr lang="ru-RU" dirty="0"/>
          </a:p>
        </p:txBody>
      </p:sp>
      <p:pic>
        <p:nvPicPr>
          <p:cNvPr id="11266" name="Picture 2">
            <a:extLst>
              <a:ext uri="{FF2B5EF4-FFF2-40B4-BE49-F238E27FC236}">
                <a16:creationId xmlns:a16="http://schemas.microsoft.com/office/drawing/2014/main" id="{FFA17656-F939-4BB2-8079-A673E41886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8069" y="599090"/>
            <a:ext cx="11046372" cy="4983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470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59B5DD-C762-42E7-847D-AA42A5FA0B45}"/>
              </a:ext>
            </a:extLst>
          </p:cNvPr>
          <p:cNvSpPr>
            <a:spLocks noGrp="1"/>
          </p:cNvSpPr>
          <p:nvPr>
            <p:ph type="title"/>
          </p:nvPr>
        </p:nvSpPr>
        <p:spPr>
          <a:xfrm>
            <a:off x="838200" y="365125"/>
            <a:ext cx="10515600" cy="423151"/>
          </a:xfrm>
        </p:spPr>
        <p:txBody>
          <a:bodyPr>
            <a:noAutofit/>
          </a:bodyPr>
          <a:lstStyle/>
          <a:p>
            <a:pPr algn="ctr"/>
            <a:r>
              <a:rPr lang="ru-RU" sz="2800" b="1" dirty="0">
                <a:solidFill>
                  <a:srgbClr val="C00000"/>
                </a:solidFill>
              </a:rPr>
              <a:t>СОДЕРЖАНИЕ:</a:t>
            </a:r>
          </a:p>
        </p:txBody>
      </p:sp>
      <p:sp>
        <p:nvSpPr>
          <p:cNvPr id="3" name="Объект 2">
            <a:extLst>
              <a:ext uri="{FF2B5EF4-FFF2-40B4-BE49-F238E27FC236}">
                <a16:creationId xmlns:a16="http://schemas.microsoft.com/office/drawing/2014/main" id="{886258C7-71E1-44A4-BF11-93C8E29D9A87}"/>
              </a:ext>
            </a:extLst>
          </p:cNvPr>
          <p:cNvSpPr>
            <a:spLocks noGrp="1"/>
          </p:cNvSpPr>
          <p:nvPr>
            <p:ph idx="1"/>
          </p:nvPr>
        </p:nvSpPr>
        <p:spPr>
          <a:xfrm>
            <a:off x="838200" y="998483"/>
            <a:ext cx="10515600" cy="5178480"/>
          </a:xfrm>
        </p:spPr>
        <p:txBody>
          <a:bodyPr>
            <a:normAutofit fontScale="92500" lnSpcReduction="10000"/>
          </a:bodyPr>
          <a:lstStyle/>
          <a:p>
            <a:r>
              <a:rPr lang="ru-RU" dirty="0"/>
              <a:t>1. Контроль знаний обучающихся – слайд 3.</a:t>
            </a:r>
          </a:p>
          <a:p>
            <a:r>
              <a:rPr lang="ru-RU" dirty="0"/>
              <a:t>2. Актуализация – слайд 4.</a:t>
            </a:r>
          </a:p>
          <a:p>
            <a:r>
              <a:rPr lang="ru-RU" dirty="0"/>
              <a:t>3. Тема, цель, задачи урока – слайд 5.</a:t>
            </a:r>
          </a:p>
          <a:p>
            <a:r>
              <a:rPr lang="ru-RU" dirty="0"/>
              <a:t>4. Потребительские качества пищи (повторение) – слайды с 6-9.</a:t>
            </a:r>
          </a:p>
          <a:p>
            <a:r>
              <a:rPr lang="ru-RU" dirty="0"/>
              <a:t>5. Безвредность пищи. Экспертиза пищевых продуктов – слайды с 10-16.</a:t>
            </a:r>
          </a:p>
          <a:p>
            <a:r>
              <a:rPr lang="ru-RU" dirty="0"/>
              <a:t>6. </a:t>
            </a:r>
            <a:r>
              <a:rPr lang="ru-RU" dirty="0" err="1"/>
              <a:t>Физминутка</a:t>
            </a:r>
            <a:r>
              <a:rPr lang="ru-RU" dirty="0"/>
              <a:t> – слайд 17.</a:t>
            </a:r>
          </a:p>
          <a:p>
            <a:r>
              <a:rPr lang="ru-RU" dirty="0"/>
              <a:t>7. Потребительские качества муки – слайды с 18-33.</a:t>
            </a:r>
          </a:p>
          <a:p>
            <a:r>
              <a:rPr lang="ru-RU" dirty="0"/>
              <a:t>8. Виды теста и изделия из него – слайды с 34-49.</a:t>
            </a:r>
          </a:p>
          <a:p>
            <a:r>
              <a:rPr lang="ru-RU" dirty="0"/>
              <a:t>9. Практическая самостоятельная деятельность – слайды с 50-52.</a:t>
            </a:r>
          </a:p>
          <a:p>
            <a:r>
              <a:rPr lang="ru-RU" dirty="0"/>
              <a:t>10. Итог урока. Рефлексия. Домашнее задание – слайды с 53-54.</a:t>
            </a:r>
          </a:p>
          <a:p>
            <a:r>
              <a:rPr lang="ru-RU" dirty="0"/>
              <a:t>11. Литература – слайд 55.</a:t>
            </a:r>
          </a:p>
          <a:p>
            <a:endParaRPr lang="ru-RU" dirty="0"/>
          </a:p>
        </p:txBody>
      </p:sp>
    </p:spTree>
    <p:extLst>
      <p:ext uri="{BB962C8B-B14F-4D97-AF65-F5344CB8AC3E}">
        <p14:creationId xmlns:p14="http://schemas.microsoft.com/office/powerpoint/2010/main" val="2817183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575F2B-05CA-476A-8B48-2B57E2AF8B2C}"/>
              </a:ext>
            </a:extLst>
          </p:cNvPr>
          <p:cNvSpPr>
            <a:spLocks noGrp="1"/>
          </p:cNvSpPr>
          <p:nvPr>
            <p:ph type="title"/>
          </p:nvPr>
        </p:nvSpPr>
        <p:spPr>
          <a:xfrm>
            <a:off x="838200" y="365126"/>
            <a:ext cx="10515600" cy="315912"/>
          </a:xfrm>
        </p:spPr>
        <p:txBody>
          <a:bodyPr>
            <a:noAutofit/>
          </a:bodyPr>
          <a:lstStyle/>
          <a:p>
            <a:pPr algn="ctr"/>
            <a:r>
              <a:rPr lang="ru-RU" sz="2800" b="1" dirty="0">
                <a:solidFill>
                  <a:srgbClr val="C00000"/>
                </a:solidFill>
              </a:rPr>
              <a:t>ПОТРЕБИТЕЛЬСКИЕ КАЧАСТВА МУКИ</a:t>
            </a:r>
          </a:p>
        </p:txBody>
      </p:sp>
      <p:sp>
        <p:nvSpPr>
          <p:cNvPr id="3" name="Объект 2">
            <a:extLst>
              <a:ext uri="{FF2B5EF4-FFF2-40B4-BE49-F238E27FC236}">
                <a16:creationId xmlns:a16="http://schemas.microsoft.com/office/drawing/2014/main" id="{D4978BFE-C340-49A8-BC5C-465F0780B02F}"/>
              </a:ext>
            </a:extLst>
          </p:cNvPr>
          <p:cNvSpPr>
            <a:spLocks noGrp="1"/>
          </p:cNvSpPr>
          <p:nvPr>
            <p:ph idx="1"/>
          </p:nvPr>
        </p:nvSpPr>
        <p:spPr>
          <a:xfrm>
            <a:off x="838200" y="935421"/>
            <a:ext cx="10515600" cy="5241542"/>
          </a:xfrm>
        </p:spPr>
        <p:txBody>
          <a:bodyPr>
            <a:normAutofit lnSpcReduction="10000"/>
          </a:bodyPr>
          <a:lstStyle/>
          <a:p>
            <a:r>
              <a:rPr lang="ru-RU" sz="1200" b="1" i="0" dirty="0">
                <a:solidFill>
                  <a:schemeClr val="accent1">
                    <a:lumMod val="50000"/>
                  </a:schemeClr>
                </a:solidFill>
                <a:effectLst/>
              </a:rPr>
              <a:t>В белках пшеничной и кукурузной муки </a:t>
            </a:r>
            <a:r>
              <a:rPr lang="ru-RU" sz="1200" b="1" i="0" dirty="0">
                <a:effectLst/>
              </a:rPr>
              <a:t>недостаточно лизина, в гороховой муке мало метионина, в белках кукурузной муки особенно низкое содержание триптофана. Наиболее благоприятное соотношение лимитирующих аминокислот (триптофана, лизина, </a:t>
            </a:r>
            <a:r>
              <a:rPr lang="ru-RU" sz="1200" b="1" i="0" dirty="0" err="1">
                <a:effectLst/>
              </a:rPr>
              <a:t>трионина</a:t>
            </a:r>
            <a:r>
              <a:rPr lang="ru-RU" sz="1200" b="1" i="0" dirty="0">
                <a:effectLst/>
              </a:rPr>
              <a:t>, метионина) в белках ржаной, гречневой и рисовой муки. Особенно благоприятным аминокислотным составом отличается соевая мука. Поэтому она может быть использована в качестве обогащающей добавки при производстве хлеба и некоторых других продуктов.</a:t>
            </a:r>
            <a:endParaRPr lang="ru-RU" sz="1200" b="1" dirty="0"/>
          </a:p>
          <a:p>
            <a:r>
              <a:rPr lang="ru-RU" sz="1200" b="1" i="0" dirty="0">
                <a:effectLst/>
              </a:rPr>
              <a:t>составляют основную массу сухого вещества муки, их общее содержание достигает 80% и больше. Мука низких сортов содержит меньше </a:t>
            </a:r>
            <a:r>
              <a:rPr lang="ru-RU" sz="1200" b="1" i="0" dirty="0" err="1">
                <a:effectLst/>
              </a:rPr>
              <a:t>углеводов</a:t>
            </a:r>
            <a:r>
              <a:rPr lang="ru-RU" sz="1200" b="1" dirty="0" err="1">
                <a:solidFill>
                  <a:schemeClr val="accent1">
                    <a:lumMod val="50000"/>
                  </a:schemeClr>
                </a:solidFill>
              </a:rPr>
              <a:t>Для</a:t>
            </a:r>
            <a:r>
              <a:rPr lang="ru-RU" sz="1200" b="1" dirty="0">
                <a:solidFill>
                  <a:schemeClr val="accent1">
                    <a:lumMod val="50000"/>
                  </a:schemeClr>
                </a:solidFill>
              </a:rPr>
              <a:t> характеристики качества муки имеет значение общее содержание в ней растворимых в воде азотистых веществ; в нормальной пшеничной муке их 12-20% от общего количества азотистых веществ. В муке низких сортов содержание водорастворимых азотистых веществ больше, чем в муке высоких сортов; их количество повышается также в муке из зерна недозрелого, морозобойного, а также проросшего.</a:t>
            </a:r>
          </a:p>
          <a:p>
            <a:r>
              <a:rPr lang="ru-RU" sz="1200" b="1" dirty="0">
                <a:solidFill>
                  <a:schemeClr val="accent1">
                    <a:lumMod val="50000"/>
                  </a:schemeClr>
                </a:solidFill>
              </a:rPr>
              <a:t>Углеводы </a:t>
            </a:r>
            <a:r>
              <a:rPr lang="ru-RU" sz="1200" b="1" i="0" dirty="0">
                <a:effectLst/>
              </a:rPr>
              <a:t>, чем мука высоких сортов.</a:t>
            </a:r>
          </a:p>
          <a:p>
            <a:r>
              <a:rPr lang="ru-RU" sz="1200" b="1" i="0" dirty="0">
                <a:solidFill>
                  <a:schemeClr val="accent1">
                    <a:lumMod val="50000"/>
                  </a:schemeClr>
                </a:solidFill>
                <a:effectLst/>
              </a:rPr>
              <a:t>Углеводы муки, </a:t>
            </a:r>
            <a:r>
              <a:rPr lang="ru-RU" sz="1200" b="1" i="0" dirty="0">
                <a:effectLst/>
              </a:rPr>
              <a:t>как и азотистые вещества, играют большую роль в формировании потребительских свойств муки. В муке находятся крахмал, сахара, гемицеллюлозы (</a:t>
            </a:r>
            <a:r>
              <a:rPr lang="ru-RU" sz="1200" b="1" i="0" dirty="0" err="1">
                <a:effectLst/>
              </a:rPr>
              <a:t>пентозаны</a:t>
            </a:r>
            <a:r>
              <a:rPr lang="ru-RU" sz="1200" b="1" i="0" dirty="0">
                <a:effectLst/>
              </a:rPr>
              <a:t> и </a:t>
            </a:r>
            <a:r>
              <a:rPr lang="ru-RU" sz="1200" b="1" i="0" dirty="0" err="1">
                <a:effectLst/>
              </a:rPr>
              <a:t>гексозаны</a:t>
            </a:r>
            <a:r>
              <a:rPr lang="ru-RU" sz="1200" b="1" i="0" dirty="0">
                <a:effectLst/>
              </a:rPr>
              <a:t>), гумми-вещества (слизи) и клетчатка. Из углеводов преобладает крахмал (до 75% и более).</a:t>
            </a:r>
          </a:p>
          <a:p>
            <a:r>
              <a:rPr lang="ru-RU" sz="1200" b="1" i="0" dirty="0">
                <a:solidFill>
                  <a:schemeClr val="accent1">
                    <a:lumMod val="50000"/>
                  </a:schemeClr>
                </a:solidFill>
                <a:effectLst/>
              </a:rPr>
              <a:t>Крахмальные зерна муки </a:t>
            </a:r>
            <a:r>
              <a:rPr lang="ru-RU" sz="1200" b="1" i="0" dirty="0">
                <a:effectLst/>
              </a:rPr>
              <a:t>различных видов различаются по форме, свойствам крахмального клейстера: температуре, скорости его </a:t>
            </a:r>
            <a:r>
              <a:rPr lang="ru-RU" sz="1200" b="1" i="0" dirty="0" err="1">
                <a:effectLst/>
              </a:rPr>
              <a:t>клейстеризации</a:t>
            </a:r>
            <a:r>
              <a:rPr lang="ru-RU" sz="1200" b="1" i="0" dirty="0">
                <a:effectLst/>
              </a:rPr>
              <a:t> и </a:t>
            </a:r>
            <a:r>
              <a:rPr lang="ru-RU" sz="1200" b="1" i="0" dirty="0" err="1">
                <a:effectLst/>
              </a:rPr>
              <a:t>осахаривания</a:t>
            </a:r>
            <a:r>
              <a:rPr lang="ru-RU" sz="1200" b="1" i="0" dirty="0">
                <a:effectLst/>
              </a:rPr>
              <a:t>. Так, крахмал ржаной и пшеничной муки по сравнению с крахмалом ячменной, кукурузной и гороховой муки характеризуется большей влагоемкостью. </a:t>
            </a:r>
            <a:r>
              <a:rPr lang="ru-RU" sz="1200" b="1" i="0" dirty="0" err="1">
                <a:effectLst/>
              </a:rPr>
              <a:t>Клейстеризованный</a:t>
            </a:r>
            <a:r>
              <a:rPr lang="ru-RU" sz="1200" b="1" i="0" dirty="0">
                <a:effectLst/>
              </a:rPr>
              <a:t> крахмал этих видов муки обладает более высокой вязкостью, медленнее подвергается </a:t>
            </a:r>
            <a:r>
              <a:rPr lang="ru-RU" sz="1200" b="1" i="0" dirty="0" err="1">
                <a:effectLst/>
              </a:rPr>
              <a:t>синерезису</a:t>
            </a:r>
            <a:r>
              <a:rPr lang="ru-RU" sz="1200" b="1" i="0" dirty="0">
                <a:effectLst/>
              </a:rPr>
              <a:t>, дольше сохраняет аморфное состояние. Этим объясняется более медленное </a:t>
            </a:r>
            <a:r>
              <a:rPr lang="ru-RU" sz="1200" b="1" i="0" dirty="0" err="1">
                <a:effectLst/>
              </a:rPr>
              <a:t>черствение</a:t>
            </a:r>
            <a:r>
              <a:rPr lang="ru-RU" sz="1200" b="1" i="0" dirty="0">
                <a:effectLst/>
              </a:rPr>
              <a:t> ржаного и пшеничного хлеба по сравнению с хлебом из ячменной и кукурузной муки.</a:t>
            </a:r>
          </a:p>
          <a:p>
            <a:r>
              <a:rPr lang="ru-RU" sz="1200" b="1" i="0" dirty="0">
                <a:solidFill>
                  <a:schemeClr val="accent1">
                    <a:lumMod val="50000"/>
                  </a:schemeClr>
                </a:solidFill>
                <a:effectLst/>
              </a:rPr>
              <a:t>Крахмальные зерна рисовой и гречневой муки </a:t>
            </a:r>
            <a:r>
              <a:rPr lang="ru-RU" sz="1200" b="1" i="0" dirty="0">
                <a:effectLst/>
              </a:rPr>
              <a:t>обладают хорошей влагоемкостью, при этом они значительно увеличиваются в объеме, что определяет высокие потребительские свойства получаемых из них продуктов.</a:t>
            </a:r>
          </a:p>
          <a:p>
            <a:r>
              <a:rPr lang="ru-RU" sz="1200" b="1" i="0" dirty="0">
                <a:solidFill>
                  <a:schemeClr val="accent1">
                    <a:lumMod val="50000"/>
                  </a:schemeClr>
                </a:solidFill>
                <a:effectLst/>
              </a:rPr>
              <a:t>Растворимые углеводы. </a:t>
            </a:r>
            <a:r>
              <a:rPr lang="ru-RU" sz="1200" b="1" i="0" dirty="0">
                <a:effectLst/>
              </a:rPr>
              <a:t>Среди растворимых углеводов в пшеничной муке содержатся декстрины, сахароза, мальтоза, глюкоза и фруктоза. Преобладают декстрины и глюкоза, причем декстрины составляют до 50% всех растворимых углеводов| и светлой и 20-30% в темной муке. Содержание растворимых углеводов более высокое в муке низких сортов. Следует отметить, что наличие значительного количества растворимых углеводов в муке является отрицательным показателем качества муки. Повышенное содержание в муке мальтозы указывает на то, что она получена из зерна, в котором были проросшие зерна.</a:t>
            </a:r>
          </a:p>
          <a:p>
            <a:r>
              <a:rPr lang="ru-RU" sz="1000" b="1" i="0" dirty="0">
                <a:solidFill>
                  <a:schemeClr val="accent1">
                    <a:lumMod val="50000"/>
                  </a:schemeClr>
                </a:solidFill>
                <a:effectLst/>
                <a:latin typeface="Roboto"/>
              </a:rPr>
              <a:t>Клетчатка</a:t>
            </a:r>
            <a:r>
              <a:rPr lang="ru-RU" sz="1000" b="1" i="0" dirty="0">
                <a:effectLst/>
                <a:latin typeface="Roboto"/>
              </a:rPr>
              <a:t>. Богаты клетчаткой оболочки зерна, которым она придает прочность и устойчивость к внешним воздействиям. Эндосперм содержит клетчатки сравнительно мало, а потому мука высоких сортов бедна ею, тогда как в муке низших сортов ее содержание значительно больше, а в отрубях - свыше 10%. Отсюда можно сделать вывод о том, что по содержанию клетчатки можно судить о тщательности отделения оболочек от мучнистого ядра при помоле и, следовательно, о сорте муки и ее пищевом достоинстве.</a:t>
            </a:r>
          </a:p>
          <a:p>
            <a:r>
              <a:rPr lang="ru-RU" sz="1000" b="1" i="0" dirty="0">
                <a:effectLst/>
                <a:latin typeface="Roboto"/>
              </a:rPr>
              <a:t>Клетчатка и гемицеллюлозы важны для организма, так как они способны усиливать перистальтику кишечника, адсорбировать токсичные и вредные для организма вещества и выводить их из организма человека.</a:t>
            </a:r>
            <a:endParaRPr lang="ru-RU" sz="1200" b="1" dirty="0"/>
          </a:p>
        </p:txBody>
      </p:sp>
    </p:spTree>
    <p:extLst>
      <p:ext uri="{BB962C8B-B14F-4D97-AF65-F5344CB8AC3E}">
        <p14:creationId xmlns:p14="http://schemas.microsoft.com/office/powerpoint/2010/main" val="1680565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49B65A-C37E-49CA-BC41-447E3328EDAB}"/>
              </a:ext>
            </a:extLst>
          </p:cNvPr>
          <p:cNvSpPr>
            <a:spLocks noGrp="1"/>
          </p:cNvSpPr>
          <p:nvPr>
            <p:ph type="title"/>
          </p:nvPr>
        </p:nvSpPr>
        <p:spPr>
          <a:xfrm>
            <a:off x="838200" y="756745"/>
            <a:ext cx="10515600" cy="933943"/>
          </a:xfrm>
        </p:spPr>
        <p:txBody>
          <a:bodyPr/>
          <a:lstStyle/>
          <a:p>
            <a:endParaRPr lang="ru-RU" dirty="0"/>
          </a:p>
        </p:txBody>
      </p:sp>
      <p:pic>
        <p:nvPicPr>
          <p:cNvPr id="5122" name="Picture 2">
            <a:extLst>
              <a:ext uri="{FF2B5EF4-FFF2-40B4-BE49-F238E27FC236}">
                <a16:creationId xmlns:a16="http://schemas.microsoft.com/office/drawing/2014/main" id="{F942180E-7219-4550-B964-69699FC1B9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0413" y="409903"/>
            <a:ext cx="11361683" cy="576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557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5F9766-A884-4959-8C0A-067D8B8C76B0}"/>
              </a:ext>
            </a:extLst>
          </p:cNvPr>
          <p:cNvSpPr>
            <a:spLocks noGrp="1"/>
          </p:cNvSpPr>
          <p:nvPr>
            <p:ph type="title"/>
          </p:nvPr>
        </p:nvSpPr>
        <p:spPr>
          <a:xfrm>
            <a:off x="838200" y="365125"/>
            <a:ext cx="10515600" cy="433661"/>
          </a:xfrm>
        </p:spPr>
        <p:txBody>
          <a:bodyPr>
            <a:noAutofit/>
          </a:bodyPr>
          <a:lstStyle/>
          <a:p>
            <a:pPr algn="ctr"/>
            <a:r>
              <a:rPr lang="ru-RU" sz="2800" b="1" dirty="0">
                <a:solidFill>
                  <a:srgbClr val="C00000"/>
                </a:solidFill>
              </a:rPr>
              <a:t>ПОТРЕБИТЕЛЬСКИЕ КАЧЕСТВА МУКИ</a:t>
            </a:r>
          </a:p>
        </p:txBody>
      </p:sp>
      <p:sp>
        <p:nvSpPr>
          <p:cNvPr id="3" name="Объект 2">
            <a:extLst>
              <a:ext uri="{FF2B5EF4-FFF2-40B4-BE49-F238E27FC236}">
                <a16:creationId xmlns:a16="http://schemas.microsoft.com/office/drawing/2014/main" id="{5804D702-9678-4063-9EF0-89335556E198}"/>
              </a:ext>
            </a:extLst>
          </p:cNvPr>
          <p:cNvSpPr>
            <a:spLocks noGrp="1"/>
          </p:cNvSpPr>
          <p:nvPr>
            <p:ph idx="1"/>
          </p:nvPr>
        </p:nvSpPr>
        <p:spPr>
          <a:xfrm>
            <a:off x="838200" y="924910"/>
            <a:ext cx="10515600" cy="5770180"/>
          </a:xfrm>
        </p:spPr>
        <p:txBody>
          <a:bodyPr>
            <a:normAutofit lnSpcReduction="10000"/>
          </a:bodyPr>
          <a:lstStyle/>
          <a:p>
            <a:r>
              <a:rPr lang="ru-RU" sz="1200" b="1" i="0" dirty="0">
                <a:effectLst/>
              </a:rPr>
              <a:t>В ржаной муке имеются гумми-вещества (до 3% массы муки), которые являются </a:t>
            </a:r>
            <a:r>
              <a:rPr lang="ru-RU" sz="1200" b="1" i="0" dirty="0" err="1">
                <a:effectLst/>
              </a:rPr>
              <a:t>пентозанами</a:t>
            </a:r>
            <a:r>
              <a:rPr lang="ru-RU" sz="1200" b="1" i="0" dirty="0">
                <a:effectLst/>
              </a:rPr>
              <a:t>. Слизи обладают повышенной водопоглотительной способностью, дают вязкие растворы, обусловливающие вязкую структуру ржаного теста более высокую влажность ржаного хлеба по сравнению с пшеничным.</a:t>
            </a:r>
          </a:p>
          <a:p>
            <a:r>
              <a:rPr lang="ru-RU" sz="1200" b="1" i="0" dirty="0">
                <a:effectLst/>
              </a:rPr>
              <a:t>В состав жира входят в основном непредельные жирные кислоты, в том числе олеиновая (20-40% всего количества кислот), линолевая (40-60%) и линоленовая (4-10%). Предельные кислоты представлены в основном пальмитиновой (13-20%). Повышенное содержание непредельных жирных кислот в жире обусловливает его быструю порчу. Особенно нестоек жир кукурузной муки.</a:t>
            </a:r>
          </a:p>
          <a:p>
            <a:r>
              <a:rPr lang="ru-RU" sz="1000" b="1" i="0" dirty="0">
                <a:solidFill>
                  <a:schemeClr val="accent1">
                    <a:lumMod val="75000"/>
                  </a:schemeClr>
                </a:solidFill>
                <a:effectLst/>
                <a:latin typeface="Roboto"/>
              </a:rPr>
              <a:t>Витамины.</a:t>
            </a:r>
            <a:r>
              <a:rPr lang="ru-RU" sz="1000" b="0" i="0" dirty="0">
                <a:solidFill>
                  <a:schemeClr val="accent1">
                    <a:lumMod val="75000"/>
                  </a:schemeClr>
                </a:solidFill>
                <a:effectLst/>
                <a:latin typeface="Roboto"/>
              </a:rPr>
              <a:t> </a:t>
            </a:r>
            <a:r>
              <a:rPr lang="ru-RU" sz="1000" b="1" i="0" dirty="0">
                <a:effectLst/>
                <a:latin typeface="Roboto"/>
              </a:rPr>
              <a:t>Они являются существенным фактором питания. Их недостаток может вызвать ряд заболеваний. Мука различных видов содержит в основном витамины В 1, В 6, РР, В 12, Е, Н, биотин. Наиболее богаты витамином В 1 пшеничная, гороховая и гречневая мука: витамином В 6 - пшеничная, ржаная и соевая; РР - пшеничная, рисовая и ячменная; В 12 - пшеничная и кукурузная; Н- соевая и витамином Е - гречневая, гороховая, ржаная и пшеничная мука.</a:t>
            </a:r>
          </a:p>
          <a:p>
            <a:r>
              <a:rPr lang="ru-RU" sz="1000" b="1" i="0" dirty="0">
                <a:solidFill>
                  <a:schemeClr val="accent1">
                    <a:lumMod val="75000"/>
                  </a:schemeClr>
                </a:solidFill>
                <a:effectLst/>
                <a:latin typeface="Roboto"/>
              </a:rPr>
              <a:t>Минеральные вещества.</a:t>
            </a:r>
            <a:r>
              <a:rPr lang="ru-RU" sz="1000" b="0" i="0" dirty="0">
                <a:solidFill>
                  <a:schemeClr val="accent1">
                    <a:lumMod val="75000"/>
                  </a:schemeClr>
                </a:solidFill>
                <a:effectLst/>
                <a:latin typeface="Roboto"/>
              </a:rPr>
              <a:t> </a:t>
            </a:r>
            <a:r>
              <a:rPr lang="ru-RU" sz="1000" b="1" i="0" dirty="0">
                <a:effectLst/>
                <a:latin typeface="Roboto"/>
              </a:rPr>
              <a:t>Они находятся в муке в виде неорганических солей, а также входят в состав белков, липидов, ферментов и других веществ. В муке большинства видов недостаточно железа. В пшеничной и ржаной муке мало кальция.</a:t>
            </a:r>
          </a:p>
          <a:p>
            <a:r>
              <a:rPr lang="ru-RU" sz="1000" b="1" i="0" dirty="0">
                <a:effectLst/>
                <a:latin typeface="Roboto"/>
              </a:rPr>
              <a:t>Ферменты, находящиеся в муке, обусловливают все биохимические процессы: гидролиз жиров, белков, углеводов, </a:t>
            </a:r>
            <a:r>
              <a:rPr lang="ru-RU" sz="1000" b="1" i="0" dirty="0" err="1">
                <a:effectLst/>
                <a:latin typeface="Roboto"/>
              </a:rPr>
              <a:t>осахаривание</a:t>
            </a:r>
            <a:r>
              <a:rPr lang="ru-RU" sz="1000" b="1" i="0" dirty="0">
                <a:effectLst/>
                <a:latin typeface="Roboto"/>
              </a:rPr>
              <a:t> крахмала и т. д. Они играют большую роль в хранении и при получении продуктов из муки.</a:t>
            </a:r>
          </a:p>
          <a:p>
            <a:r>
              <a:rPr lang="ru-RU" sz="1000" b="1" i="0" dirty="0">
                <a:effectLst/>
                <a:latin typeface="Roboto"/>
              </a:rPr>
              <a:t>Пищевая ценность муки наряду с содержанием основных пищевых веществ определяется калорийностью и усвояемостью сухого вещества. В муке пшеничной высшего сорта усвояемость углеводов достигает 96%, белков - 85, жира - 93%, а в муке пшеничной обойной и других видов (ячменной, кукурузной, ржаной) - 94%, белков - 75 и жира - 92%. Эти величины являются средними и могут варьироваться в зависимости от особенностей организма, вкусовых качеств пищи и других факторов.</a:t>
            </a:r>
          </a:p>
          <a:p>
            <a:r>
              <a:rPr lang="ru-RU" sz="1000" b="1" i="0" dirty="0">
                <a:solidFill>
                  <a:schemeClr val="accent1">
                    <a:lumMod val="50000"/>
                  </a:schemeClr>
                </a:solidFill>
                <a:effectLst/>
                <a:latin typeface="Roboto"/>
              </a:rPr>
              <a:t>Потребительские достоинства муки </a:t>
            </a:r>
            <a:r>
              <a:rPr lang="ru-RU" sz="1000" b="1" i="0" dirty="0">
                <a:effectLst/>
                <a:latin typeface="Roboto"/>
              </a:rPr>
              <a:t>определяются ее внешним видом, цветом, а также внешним видом, цветом и вкусовыми достоинствами получаемых из нее продуктов. Эти достоинства, определяемые органолептическими методами, находятся в тесной связи с составом и другими объективными свойствами муки.</a:t>
            </a:r>
          </a:p>
          <a:p>
            <a:r>
              <a:rPr lang="ru-RU" sz="1000" b="1" i="0" dirty="0">
                <a:effectLst/>
                <a:latin typeface="Roboto"/>
              </a:rPr>
              <a:t>При оценке потребительских свойств учитывают, кроме общих показателей, характеризующих ее свежесть и сортность, и качество получаемых из нее конечных продуктов - хлеба, макарон и других изделий.</a:t>
            </a:r>
          </a:p>
          <a:p>
            <a:r>
              <a:rPr lang="ru-RU" sz="1000" b="1" i="0" dirty="0">
                <a:effectLst/>
                <a:latin typeface="Roboto"/>
              </a:rPr>
              <a:t>Показатели, характеризующие потребительские достоинства муки, зависят от совокупности причин: количественного соотношения различных тканей зерна в продукте, его химического состава, физико-химических свойств входящих в него веществ - их растворимости, гидрофильности, условий денатурации и других, а также от деятельности находящихся в муке ферментов, вызывающих гидролиз, </a:t>
            </a:r>
            <a:r>
              <a:rPr lang="ru-RU" sz="1000" b="1" i="0" dirty="0" err="1">
                <a:effectLst/>
                <a:latin typeface="Roboto"/>
              </a:rPr>
              <a:t>фосфоролиз</a:t>
            </a:r>
            <a:r>
              <a:rPr lang="ru-RU" sz="1000" b="1" i="0" dirty="0">
                <a:effectLst/>
                <a:latin typeface="Roboto"/>
              </a:rPr>
              <a:t>, автолиз и другие биохимические процессы.</a:t>
            </a:r>
          </a:p>
          <a:p>
            <a:r>
              <a:rPr lang="ru-RU" sz="1000" b="1" i="0" dirty="0">
                <a:effectLst/>
                <a:latin typeface="Roboto"/>
              </a:rPr>
              <a:t>Все показатели и методы, применяемые для определения потребительских достоинств муки, подразделяются на прямые и косвенные. </a:t>
            </a:r>
          </a:p>
          <a:p>
            <a:r>
              <a:rPr lang="ru-RU" sz="1000" b="1" i="0" dirty="0">
                <a:solidFill>
                  <a:schemeClr val="accent1">
                    <a:lumMod val="50000"/>
                  </a:schemeClr>
                </a:solidFill>
                <a:effectLst/>
                <a:latin typeface="Roboto"/>
              </a:rPr>
              <a:t>Прямые, эмпирические</a:t>
            </a:r>
            <a:r>
              <a:rPr lang="ru-RU" sz="1000" b="1" i="0" dirty="0">
                <a:effectLst/>
                <a:latin typeface="Roboto"/>
              </a:rPr>
              <a:t>, заключаются в пробной выпечке хлеба. Эти методы наглядны и позволяют достаточно полно характеризовать качество муки. Недостатком прямых методов является их длительность и зависимость получаемых результатов не только от качества муки, но и от свойств и качества вспомогательного сырья (дрожжей, воды, соли и т.п.), а также от соответствия принятой рецептуры свойствам муки.</a:t>
            </a:r>
          </a:p>
          <a:p>
            <a:r>
              <a:rPr lang="ru-RU" sz="1000" b="1" i="0" dirty="0">
                <a:solidFill>
                  <a:schemeClr val="accent1">
                    <a:lumMod val="50000"/>
                  </a:schemeClr>
                </a:solidFill>
                <a:effectLst/>
                <a:latin typeface="Roboto"/>
              </a:rPr>
              <a:t>Косвенные методы </a:t>
            </a:r>
            <a:r>
              <a:rPr lang="ru-RU" sz="1000" b="1" i="0" dirty="0">
                <a:effectLst/>
                <a:latin typeface="Roboto"/>
              </a:rPr>
              <a:t>основаны на выявлении характерных особенностей химического состава, коллоидных, физико-химических или биохимических свойств, по которым можно судить о потребительских достоинствах муки в целом. К ним относятся определение количества и качества сырой клейковины; определение газообразующей и </a:t>
            </a:r>
            <a:r>
              <a:rPr lang="ru-RU" sz="1000" b="1" i="0" dirty="0" err="1">
                <a:effectLst/>
                <a:latin typeface="Roboto"/>
              </a:rPr>
              <a:t>газоудерживающей</a:t>
            </a:r>
            <a:r>
              <a:rPr lang="ru-RU" sz="1000" b="1" i="0" dirty="0">
                <a:effectLst/>
                <a:latin typeface="Roboto"/>
              </a:rPr>
              <a:t> способности теста; ферментативная активность муки; определение упругопластических свойств теста и т.п.</a:t>
            </a:r>
            <a:endParaRPr lang="ru-RU" sz="1200" b="1" dirty="0"/>
          </a:p>
        </p:txBody>
      </p:sp>
    </p:spTree>
    <p:extLst>
      <p:ext uri="{BB962C8B-B14F-4D97-AF65-F5344CB8AC3E}">
        <p14:creationId xmlns:p14="http://schemas.microsoft.com/office/powerpoint/2010/main" val="1680227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9F43CF-9372-4A51-8A4C-30D20F81B611}"/>
              </a:ext>
            </a:extLst>
          </p:cNvPr>
          <p:cNvSpPr>
            <a:spLocks noGrp="1"/>
          </p:cNvSpPr>
          <p:nvPr>
            <p:ph type="title"/>
          </p:nvPr>
        </p:nvSpPr>
        <p:spPr>
          <a:xfrm>
            <a:off x="838200" y="893379"/>
            <a:ext cx="10515600" cy="797309"/>
          </a:xfrm>
        </p:spPr>
        <p:txBody>
          <a:bodyPr/>
          <a:lstStyle/>
          <a:p>
            <a:endParaRPr lang="ru-RU" dirty="0"/>
          </a:p>
        </p:txBody>
      </p:sp>
      <p:pic>
        <p:nvPicPr>
          <p:cNvPr id="3074" name="Picture 2">
            <a:extLst>
              <a:ext uri="{FF2B5EF4-FFF2-40B4-BE49-F238E27FC236}">
                <a16:creationId xmlns:a16="http://schemas.microsoft.com/office/drawing/2014/main" id="{33CEC286-948B-4CAA-993E-5D735640CC6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986" y="399392"/>
            <a:ext cx="11256580" cy="5990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649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002852-52CC-4D35-8E91-8E3E67E28C72}"/>
              </a:ext>
            </a:extLst>
          </p:cNvPr>
          <p:cNvSpPr>
            <a:spLocks noGrp="1"/>
          </p:cNvSpPr>
          <p:nvPr>
            <p:ph type="title"/>
          </p:nvPr>
        </p:nvSpPr>
        <p:spPr>
          <a:xfrm>
            <a:off x="838200" y="365126"/>
            <a:ext cx="10515600" cy="315912"/>
          </a:xfrm>
        </p:spPr>
        <p:txBody>
          <a:bodyPr>
            <a:noAutofit/>
          </a:bodyPr>
          <a:lstStyle/>
          <a:p>
            <a:pPr algn="ctr"/>
            <a:r>
              <a:rPr lang="ru-RU" sz="2800" b="1" dirty="0">
                <a:solidFill>
                  <a:srgbClr val="C00000"/>
                </a:solidFill>
              </a:rPr>
              <a:t>ПОТРЕБИТЕЛЬСКИЕ КАЧЕСТВА МУКИ</a:t>
            </a:r>
          </a:p>
        </p:txBody>
      </p:sp>
      <p:sp>
        <p:nvSpPr>
          <p:cNvPr id="3" name="Объект 2">
            <a:extLst>
              <a:ext uri="{FF2B5EF4-FFF2-40B4-BE49-F238E27FC236}">
                <a16:creationId xmlns:a16="http://schemas.microsoft.com/office/drawing/2014/main" id="{B9DC2DDC-8ADB-4756-A5F0-139F71060D21}"/>
              </a:ext>
            </a:extLst>
          </p:cNvPr>
          <p:cNvSpPr>
            <a:spLocks noGrp="1"/>
          </p:cNvSpPr>
          <p:nvPr>
            <p:ph idx="1"/>
          </p:nvPr>
        </p:nvSpPr>
        <p:spPr>
          <a:xfrm>
            <a:off x="838200" y="861848"/>
            <a:ext cx="10515600" cy="5631026"/>
          </a:xfrm>
        </p:spPr>
        <p:txBody>
          <a:bodyPr>
            <a:normAutofit/>
          </a:bodyPr>
          <a:lstStyle/>
          <a:p>
            <a:r>
              <a:rPr lang="ru-RU" sz="1200" b="1" i="0" dirty="0">
                <a:effectLst/>
              </a:rPr>
              <a:t>В решении проблемы расширения ассортимента муки и его совершенствования определяющими являются следующие направления:</a:t>
            </a:r>
          </a:p>
          <a:p>
            <a:pPr algn="l"/>
            <a:r>
              <a:rPr lang="ru-RU" sz="1200" b="1" i="0" dirty="0">
                <a:effectLst/>
              </a:rPr>
              <a:t>- обогащение муки витаминами, </a:t>
            </a:r>
            <a:r>
              <a:rPr lang="ru-RU" sz="1200" b="1" i="0" dirty="0">
                <a:solidFill>
                  <a:schemeClr val="accent1">
                    <a:lumMod val="50000"/>
                  </a:schemeClr>
                </a:solidFill>
                <a:effectLst/>
              </a:rPr>
              <a:t>микроэлементами и пищевыми волокнами</a:t>
            </a:r>
            <a:r>
              <a:rPr lang="ru-RU" sz="1200" b="1" i="0" dirty="0">
                <a:effectLst/>
              </a:rPr>
              <a:t> с одновременным снижением ее калорийности и обеспечением максимального </a:t>
            </a:r>
            <a:r>
              <a:rPr lang="ru-RU" sz="1200" b="1" i="0" dirty="0">
                <a:solidFill>
                  <a:schemeClr val="accent1">
                    <a:lumMod val="50000"/>
                  </a:schemeClr>
                </a:solidFill>
                <a:effectLst/>
              </a:rPr>
              <a:t>выхода муки </a:t>
            </a:r>
            <a:r>
              <a:rPr lang="ru-RU" sz="1200" b="1" i="0" dirty="0">
                <a:effectLst/>
              </a:rPr>
              <a:t>с тонны сырья;</a:t>
            </a:r>
          </a:p>
          <a:p>
            <a:pPr algn="l"/>
            <a:r>
              <a:rPr lang="ru-RU" sz="1200" b="1" i="0" dirty="0">
                <a:effectLst/>
              </a:rPr>
              <a:t>- производство за счет использования новейших физико-химических и биологических методов муки с заданным составом и свойствами с учетом требований отдельных отраслей пищевой промышленности;</a:t>
            </a:r>
          </a:p>
          <a:p>
            <a:pPr algn="l"/>
            <a:r>
              <a:rPr lang="ru-RU" sz="1200" b="1" i="0" dirty="0">
                <a:effectLst/>
              </a:rPr>
              <a:t>- получение «готовой муки» и композитных смесей; расширение ассортимента муки, вырабатываемой из нетрадиционного и менее распространенного сырья.</a:t>
            </a:r>
          </a:p>
          <a:p>
            <a:r>
              <a:rPr lang="ru-RU" sz="1200" b="1" i="0" dirty="0">
                <a:effectLst/>
              </a:rPr>
              <a:t>Принцип обогащения с целью повышения биологической ценности использован при производстве различных видов муки - витаминизированной, высокобелковой, тонкодисперсной, муки из </a:t>
            </a:r>
            <a:r>
              <a:rPr lang="ru-RU" sz="1200" b="1" i="0" dirty="0" err="1">
                <a:effectLst/>
              </a:rPr>
              <a:t>цельносмолотого</a:t>
            </a:r>
            <a:r>
              <a:rPr lang="ru-RU" sz="1200" b="1" i="0" dirty="0">
                <a:effectLst/>
              </a:rPr>
              <a:t> зерна. Муку с высоким содержанием оболочечных частиц формируют из хлебопекарной пшеничной муки высшего, первого и второго сортов, выработанных согласно стандарту. Соотношение муки и отрубей должно быть 74:26; 80:20; 88:12 соответственно. </a:t>
            </a:r>
          </a:p>
          <a:p>
            <a:r>
              <a:rPr lang="ru-RU" sz="1000" b="1" i="0" dirty="0">
                <a:effectLst/>
                <a:latin typeface="Helvetica Neue"/>
              </a:rPr>
              <a:t>Обогащенная отрубями мука позволяет получить готовые изделия, богатые балластными веществами (целлюлозой гемицеллюлозой, лигнином). Пищевые волокна стимулируют обмен холестерина, нормализуют липидный обмен, способствуют выведению из организма токсических веществ, вторичных желчных кислот (обладающих канцерогенным эффектом), чрезвычайно важны в поддержании водно-солевого обмена и стимуляции перистальтики кишечника. Калорийность изделий из такой муки снижается на 12 -26%, что отвечает рекомендациям диетологов.</a:t>
            </a:r>
          </a:p>
          <a:p>
            <a:r>
              <a:rPr lang="ru-RU" sz="1000" b="1" i="0" dirty="0">
                <a:effectLst/>
                <a:latin typeface="Helvetica Neue"/>
              </a:rPr>
              <a:t>Сырьё - зерно пшеницы, ржи и других видов зерновых культур определяет вид и тип муки, которые после помола не могут измениться. Кроме того, качество муки зависит также от качества сырья. Многие дефекты зерна переходят и в готовую продукцию. Например, при помоле зерна с низким содержанием клейковины или пораженного клопом черепашкой получается мука с неудовлетворительными хлебопекарными свойствами. Из зерна мягкой пшеницы с мучнистым эндоспермом невозможно получить макаронную муку. Физико-технологические и биохимические свойства зерна оказывают решающее влияние на построение технологических процессов очистки, подготовки и размола зерна, параметры и режим их систем и в конечном итоге на качество вырабатываемой муки.</a:t>
            </a:r>
          </a:p>
          <a:p>
            <a:r>
              <a:rPr lang="ru-RU" sz="1000" b="1" i="0" dirty="0">
                <a:effectLst/>
                <a:latin typeface="Helvetica Neue"/>
              </a:rPr>
              <a:t>Физико-химические и биохимические свойства зерна условно подразделяют на три группы показателей: а) состояние зерновой массы; б) мукомольные; в) хлебопекарные свойства зерна.</a:t>
            </a:r>
          </a:p>
          <a:p>
            <a:r>
              <a:rPr lang="ru-RU" sz="1000" b="1" i="0" dirty="0">
                <a:solidFill>
                  <a:schemeClr val="accent1">
                    <a:lumMod val="50000"/>
                  </a:schemeClr>
                </a:solidFill>
                <a:effectLst/>
                <a:latin typeface="Helvetica Neue"/>
              </a:rPr>
              <a:t>К показателям первой группы относят: </a:t>
            </a:r>
            <a:r>
              <a:rPr lang="ru-RU" sz="1000" b="1" i="0" dirty="0">
                <a:effectLst/>
                <a:latin typeface="Helvetica Neue"/>
              </a:rPr>
              <a:t>цвет, запах, влажность, засоренность, зараженность вредителями хлебных запасов. Цвет и запах определяют </a:t>
            </a:r>
            <a:r>
              <a:rPr lang="ru-RU" sz="1000" b="1" i="0" dirty="0" err="1">
                <a:effectLst/>
                <a:latin typeface="Helvetica Neue"/>
              </a:rPr>
              <a:t>органолептически</a:t>
            </a:r>
            <a:r>
              <a:rPr lang="ru-RU" sz="1000" b="1" i="0" dirty="0">
                <a:effectLst/>
                <a:latin typeface="Helvetica Neue"/>
              </a:rPr>
              <a:t>. Эти показатели, характеризуя свежесть зерна, позволяют судить о его пригодности для выработки пищевых продуктов.</a:t>
            </a:r>
          </a:p>
          <a:p>
            <a:r>
              <a:rPr lang="ru-RU" sz="1000" b="1" i="0" dirty="0">
                <a:solidFill>
                  <a:schemeClr val="accent1">
                    <a:lumMod val="50000"/>
                  </a:schemeClr>
                </a:solidFill>
                <a:effectLst/>
                <a:latin typeface="Helvetica Neue"/>
              </a:rPr>
              <a:t>Показатели второй группы следующие</a:t>
            </a:r>
            <a:r>
              <a:rPr lang="ru-RU" sz="1000" b="1" i="0" dirty="0">
                <a:effectLst/>
                <a:latin typeface="Helvetica Neue"/>
              </a:rPr>
              <a:t>: типовой состав, стекловидность, натура, масса 1000 зерен, крупность, выравненность, особенности аналитического строения зерна, его прочность, </a:t>
            </a:r>
            <a:r>
              <a:rPr lang="ru-RU" sz="1000" b="1" i="0" dirty="0" err="1">
                <a:effectLst/>
                <a:latin typeface="Helvetica Neue"/>
              </a:rPr>
              <a:t>размолоспособность</a:t>
            </a:r>
            <a:r>
              <a:rPr lang="ru-RU" sz="1000" b="1" i="0" dirty="0">
                <a:effectLst/>
                <a:latin typeface="Helvetica Neue"/>
              </a:rPr>
              <a:t>, плотность, зольность и др. Эти показатели определяют поведение зерна в процесс е размола и его способность к получению муки высокого качества.</a:t>
            </a:r>
          </a:p>
          <a:p>
            <a:r>
              <a:rPr lang="ru-RU" sz="1000" b="1" i="0" dirty="0">
                <a:effectLst/>
                <a:latin typeface="Helvetica Neue"/>
              </a:rPr>
              <a:t>К показателям третьей группы относят количество и качество клейковины, крупность и выравненность муки, физические свойства теста, показатели выпечки хлеба и др., все перечисленные показатели тесно связаны между собой</a:t>
            </a:r>
            <a:endParaRPr lang="ru-RU" sz="1200" b="1" dirty="0"/>
          </a:p>
        </p:txBody>
      </p:sp>
    </p:spTree>
    <p:extLst>
      <p:ext uri="{BB962C8B-B14F-4D97-AF65-F5344CB8AC3E}">
        <p14:creationId xmlns:p14="http://schemas.microsoft.com/office/powerpoint/2010/main" val="918612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25F371-A002-4508-ABC0-F4819007BD40}"/>
              </a:ext>
            </a:extLst>
          </p:cNvPr>
          <p:cNvSpPr>
            <a:spLocks noGrp="1"/>
          </p:cNvSpPr>
          <p:nvPr>
            <p:ph type="title"/>
          </p:nvPr>
        </p:nvSpPr>
        <p:spPr>
          <a:xfrm>
            <a:off x="838200" y="681037"/>
            <a:ext cx="10515600" cy="999140"/>
          </a:xfrm>
        </p:spPr>
        <p:txBody>
          <a:bodyPr/>
          <a:lstStyle/>
          <a:p>
            <a:endParaRPr lang="ru-RU" dirty="0"/>
          </a:p>
        </p:txBody>
      </p:sp>
      <p:pic>
        <p:nvPicPr>
          <p:cNvPr id="8194" name="Picture 2">
            <a:extLst>
              <a:ext uri="{FF2B5EF4-FFF2-40B4-BE49-F238E27FC236}">
                <a16:creationId xmlns:a16="http://schemas.microsoft.com/office/drawing/2014/main" id="{EF2ED344-51A5-42A8-ADEE-3BA2C423B3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5517" y="451945"/>
            <a:ext cx="11161986" cy="572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346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388D4C-44E2-4D8D-94B4-22C75A31370D}"/>
              </a:ext>
            </a:extLst>
          </p:cNvPr>
          <p:cNvSpPr>
            <a:spLocks noGrp="1"/>
          </p:cNvSpPr>
          <p:nvPr>
            <p:ph type="title"/>
          </p:nvPr>
        </p:nvSpPr>
        <p:spPr>
          <a:xfrm>
            <a:off x="838200" y="365125"/>
            <a:ext cx="10515600" cy="423151"/>
          </a:xfrm>
        </p:spPr>
        <p:txBody>
          <a:bodyPr>
            <a:noAutofit/>
          </a:bodyPr>
          <a:lstStyle/>
          <a:p>
            <a:pPr algn="ctr"/>
            <a:r>
              <a:rPr lang="ru-RU" sz="2800" b="1" dirty="0">
                <a:solidFill>
                  <a:srgbClr val="C00000"/>
                </a:solidFill>
              </a:rPr>
              <a:t>ПОТРЕБИТЕЛЬСКИЕ КАЧЕСТВА МУКИ</a:t>
            </a:r>
          </a:p>
        </p:txBody>
      </p:sp>
      <p:sp>
        <p:nvSpPr>
          <p:cNvPr id="3" name="Объект 2">
            <a:extLst>
              <a:ext uri="{FF2B5EF4-FFF2-40B4-BE49-F238E27FC236}">
                <a16:creationId xmlns:a16="http://schemas.microsoft.com/office/drawing/2014/main" id="{7F01B1EA-F85B-486A-94A7-31EE89E11D1D}"/>
              </a:ext>
            </a:extLst>
          </p:cNvPr>
          <p:cNvSpPr>
            <a:spLocks noGrp="1"/>
          </p:cNvSpPr>
          <p:nvPr>
            <p:ph idx="1"/>
          </p:nvPr>
        </p:nvSpPr>
        <p:spPr>
          <a:xfrm>
            <a:off x="838200" y="1008992"/>
            <a:ext cx="10515600" cy="5623035"/>
          </a:xfrm>
        </p:spPr>
        <p:txBody>
          <a:bodyPr>
            <a:normAutofit/>
          </a:bodyPr>
          <a:lstStyle/>
          <a:p>
            <a:pPr algn="l"/>
            <a:r>
              <a:rPr lang="ru-RU" sz="1200" b="1" i="0" dirty="0">
                <a:solidFill>
                  <a:schemeClr val="accent1">
                    <a:lumMod val="75000"/>
                  </a:schemeClr>
                </a:solidFill>
                <a:effectLst/>
              </a:rPr>
              <a:t>Производственный процесс получения муки предусматривает следующие операции:</a:t>
            </a:r>
          </a:p>
          <a:p>
            <a:pPr algn="l"/>
            <a:r>
              <a:rPr lang="ru-RU" sz="1200" b="1" i="0" dirty="0">
                <a:effectLst/>
              </a:rPr>
              <a:t>- составление помольных партий</a:t>
            </a:r>
          </a:p>
          <a:p>
            <a:pPr algn="l"/>
            <a:r>
              <a:rPr lang="ru-RU" sz="1200" b="1" i="0" dirty="0">
                <a:effectLst/>
              </a:rPr>
              <a:t>- очистка зерна</a:t>
            </a:r>
          </a:p>
          <a:p>
            <a:pPr algn="l"/>
            <a:r>
              <a:rPr lang="ru-RU" sz="1200" b="1" i="0" dirty="0">
                <a:effectLst/>
              </a:rPr>
              <a:t>- гидротермическая обработка зерна при сортовых помолах</a:t>
            </a:r>
          </a:p>
          <a:p>
            <a:pPr algn="l"/>
            <a:r>
              <a:rPr lang="ru-RU" sz="1200" b="1" i="0" dirty="0">
                <a:effectLst/>
              </a:rPr>
              <a:t>- измельчение зерна и промежуточных продуктов (помол)</a:t>
            </a:r>
          </a:p>
          <a:p>
            <a:pPr algn="l"/>
            <a:r>
              <a:rPr lang="ru-RU" sz="1200" b="1" i="0" dirty="0">
                <a:effectLst/>
              </a:rPr>
              <a:t>- сортирование продуктов измельчения</a:t>
            </a:r>
          </a:p>
          <a:p>
            <a:pPr algn="l"/>
            <a:r>
              <a:rPr lang="ru-RU" sz="1200" b="1" i="0" dirty="0">
                <a:effectLst/>
              </a:rPr>
              <a:t>- формирование сортов муки</a:t>
            </a:r>
          </a:p>
          <a:p>
            <a:pPr algn="l"/>
            <a:r>
              <a:rPr lang="ru-RU" sz="1200" b="1" i="0" dirty="0">
                <a:effectLst/>
              </a:rPr>
              <a:t>- контроль качества муки</a:t>
            </a:r>
          </a:p>
          <a:p>
            <a:pPr algn="l"/>
            <a:r>
              <a:rPr lang="ru-RU" sz="1200" b="1" i="0" dirty="0">
                <a:effectLst/>
              </a:rPr>
              <a:t>- расфасовка и упаковка</a:t>
            </a:r>
          </a:p>
          <a:p>
            <a:pPr algn="l"/>
            <a:r>
              <a:rPr lang="ru-RU" sz="1200" b="1" i="0" dirty="0">
                <a:effectLst/>
              </a:rPr>
              <a:t>- хранение или реализация</a:t>
            </a:r>
          </a:p>
          <a:p>
            <a:r>
              <a:rPr lang="ru-RU" sz="1300" b="1" i="0" dirty="0">
                <a:solidFill>
                  <a:schemeClr val="accent1">
                    <a:lumMod val="50000"/>
                  </a:schemeClr>
                </a:solidFill>
                <a:effectLst/>
              </a:rPr>
              <a:t>Хранение муки </a:t>
            </a:r>
            <a:r>
              <a:rPr lang="ru-RU" sz="1300" b="1" i="0" dirty="0">
                <a:effectLst/>
              </a:rPr>
              <a:t>продолжается различное время. Срок хранения пшеничной муки без обогащения сухой пшеничной клейковиной - 12 месяцев с даты изготовления, срок хранения обогащенной пшеничной муки - не должен превышать 12 месяцев с учетом срока годности введенного компонента. Срок хранения муки соевой </a:t>
            </a:r>
            <a:r>
              <a:rPr lang="ru-RU" sz="1300" b="1" i="0" dirty="0" err="1">
                <a:effectLst/>
              </a:rPr>
              <a:t>дезодарированной</a:t>
            </a:r>
            <a:r>
              <a:rPr lang="ru-RU" sz="1300" b="1" i="0" dirty="0">
                <a:effectLst/>
              </a:rPr>
              <a:t> при относительной влажности 60% - 12 месяцев со дня выработки.</a:t>
            </a:r>
          </a:p>
          <a:p>
            <a:r>
              <a:rPr lang="ru-RU" sz="1050" b="1" i="0" dirty="0">
                <a:effectLst/>
                <a:latin typeface="Helvetica Neue"/>
              </a:rPr>
              <a:t>Важнейшими условиями сохранения муки без ухудшения ее качества являются поддержание надлежащей влажности, температуры и вентиляции, от чего зависит интенсивность остальных химических и биохимических процессов, влияющих на свойства и качество муки.</a:t>
            </a:r>
          </a:p>
          <a:p>
            <a:r>
              <a:rPr lang="ru-RU" sz="1050" b="1" i="0" dirty="0">
                <a:effectLst/>
                <a:latin typeface="Helvetica Neue"/>
              </a:rPr>
              <a:t>Одной из важных проблем является установление рациональных методов и гарантийных сроков хранения витаминизированной муки. Синтетические витамины, добавляемые в муку, менее устойчивы, чем естественные, находящиеся в продукте. Опыты показывают, что сохраняемость витаминов зависит от температуры муки: при хранении охлажденной муки они сохраняются до года, при высокой температуре - несколько месяцев.</a:t>
            </a:r>
          </a:p>
          <a:p>
            <a:r>
              <a:rPr lang="ru-RU" sz="1050" b="1" i="0" dirty="0">
                <a:effectLst/>
                <a:latin typeface="Helvetica Neue"/>
              </a:rPr>
              <a:t>Таким образом, для обеспечения сохранности качества муки её необходимо хранить в сухих, чистых, хорошо проветриваемых, не имеющих постороннего запаха и не зараженных вредителями хлебных запасов, складах, с относительной влажностью воздуха не более 75% и температурой воздуха не более 25</a:t>
            </a:r>
            <a:r>
              <a:rPr lang="ru-RU" sz="1050" b="1" i="0" baseline="30000" dirty="0">
                <a:effectLst/>
                <a:latin typeface="Helvetica Neue"/>
              </a:rPr>
              <a:t>о</a:t>
            </a:r>
            <a:r>
              <a:rPr lang="ru-RU" sz="1050" b="1" i="0" dirty="0">
                <a:effectLst/>
                <a:latin typeface="Helvetica Neue"/>
              </a:rPr>
              <a:t>С.</a:t>
            </a:r>
          </a:p>
          <a:p>
            <a:r>
              <a:rPr lang="ru-RU" sz="1050" b="1" i="0" dirty="0">
                <a:effectLst/>
                <a:latin typeface="Helvetica Neue"/>
              </a:rPr>
              <a:t>Важное значение для сохранности продукта имеет также его упаковка и транспортирование, требования к ним также прописываются в соответствующих ТНПА. В качестве потребительской тары используются пакет бумажный одинарный, пачки картонные или бумажные с внутренним пакетом. Согласно ГОСТ 26791 муку и крупу упаковывают в новые или бывшие в употреблении тканевые продуктовые мешки различных категорий, обеспечивающие сохранность продукции.</a:t>
            </a:r>
            <a:endParaRPr lang="ru-RU" sz="1300" b="1" dirty="0"/>
          </a:p>
        </p:txBody>
      </p:sp>
    </p:spTree>
    <p:extLst>
      <p:ext uri="{BB962C8B-B14F-4D97-AF65-F5344CB8AC3E}">
        <p14:creationId xmlns:p14="http://schemas.microsoft.com/office/powerpoint/2010/main" val="352417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C87045-E874-4D69-99A8-62D88F5C1DD9}"/>
              </a:ext>
            </a:extLst>
          </p:cNvPr>
          <p:cNvSpPr>
            <a:spLocks noGrp="1"/>
          </p:cNvSpPr>
          <p:nvPr>
            <p:ph type="title"/>
          </p:nvPr>
        </p:nvSpPr>
        <p:spPr>
          <a:xfrm>
            <a:off x="1771650" y="3063240"/>
            <a:ext cx="2468880" cy="57150"/>
          </a:xfrm>
        </p:spPr>
        <p:txBody>
          <a:bodyPr>
            <a:normAutofit fontScale="90000"/>
          </a:bodyPr>
          <a:lstStyle/>
          <a:p>
            <a:endParaRPr lang="ru-RU" dirty="0"/>
          </a:p>
        </p:txBody>
      </p:sp>
      <p:pic>
        <p:nvPicPr>
          <p:cNvPr id="4100" name="Picture 4">
            <a:extLst>
              <a:ext uri="{FF2B5EF4-FFF2-40B4-BE49-F238E27FC236}">
                <a16:creationId xmlns:a16="http://schemas.microsoft.com/office/drawing/2014/main" id="{EF034E66-1C9F-47C0-8E2D-2F552FA84A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4497" y="525780"/>
            <a:ext cx="11235558" cy="580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366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10D32E-7042-4363-B113-1EABC14D0FDF}"/>
              </a:ext>
            </a:extLst>
          </p:cNvPr>
          <p:cNvSpPr>
            <a:spLocks noGrp="1"/>
          </p:cNvSpPr>
          <p:nvPr>
            <p:ph type="title"/>
          </p:nvPr>
        </p:nvSpPr>
        <p:spPr>
          <a:xfrm>
            <a:off x="838200" y="977462"/>
            <a:ext cx="10515600" cy="713226"/>
          </a:xfrm>
        </p:spPr>
        <p:txBody>
          <a:bodyPr>
            <a:normAutofit fontScale="90000"/>
          </a:bodyPr>
          <a:lstStyle/>
          <a:p>
            <a:endParaRPr lang="ru-RU"/>
          </a:p>
        </p:txBody>
      </p:sp>
      <p:pic>
        <p:nvPicPr>
          <p:cNvPr id="2050" name="Picture 2">
            <a:extLst>
              <a:ext uri="{FF2B5EF4-FFF2-40B4-BE49-F238E27FC236}">
                <a16:creationId xmlns:a16="http://schemas.microsoft.com/office/drawing/2014/main" id="{641B2300-477C-49A6-BF2F-C591D13B9D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7048" y="325820"/>
            <a:ext cx="11130455" cy="6148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666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D1687A-9611-464B-B252-00A20F2C34A2}"/>
              </a:ext>
            </a:extLst>
          </p:cNvPr>
          <p:cNvSpPr>
            <a:spLocks noGrp="1"/>
          </p:cNvSpPr>
          <p:nvPr>
            <p:ph type="title"/>
          </p:nvPr>
        </p:nvSpPr>
        <p:spPr>
          <a:xfrm>
            <a:off x="838200" y="220717"/>
            <a:ext cx="10515600" cy="315311"/>
          </a:xfrm>
        </p:spPr>
        <p:txBody>
          <a:bodyPr>
            <a:noAutofit/>
          </a:bodyPr>
          <a:lstStyle/>
          <a:p>
            <a:pPr algn="ctr"/>
            <a:r>
              <a:rPr lang="ru-RU" sz="2800" b="1" dirty="0">
                <a:solidFill>
                  <a:srgbClr val="C00000"/>
                </a:solidFill>
              </a:rPr>
              <a:t>ПОТРЕБИТЕЛЬСКИЕ КАЧЕСТВА МУКИ</a:t>
            </a:r>
          </a:p>
        </p:txBody>
      </p:sp>
      <p:sp>
        <p:nvSpPr>
          <p:cNvPr id="3" name="Объект 2">
            <a:extLst>
              <a:ext uri="{FF2B5EF4-FFF2-40B4-BE49-F238E27FC236}">
                <a16:creationId xmlns:a16="http://schemas.microsoft.com/office/drawing/2014/main" id="{AB1BA00C-2CB0-472B-9A8E-8F10F4804D3F}"/>
              </a:ext>
            </a:extLst>
          </p:cNvPr>
          <p:cNvSpPr>
            <a:spLocks noGrp="1"/>
          </p:cNvSpPr>
          <p:nvPr>
            <p:ph idx="1"/>
          </p:nvPr>
        </p:nvSpPr>
        <p:spPr>
          <a:xfrm>
            <a:off x="838200" y="630622"/>
            <a:ext cx="10515600" cy="6227378"/>
          </a:xfrm>
        </p:spPr>
        <p:txBody>
          <a:bodyPr>
            <a:noAutofit/>
          </a:bodyPr>
          <a:lstStyle/>
          <a:p>
            <a:pPr algn="l"/>
            <a:r>
              <a:rPr lang="ru-RU" sz="1200" b="0" i="0" dirty="0">
                <a:solidFill>
                  <a:schemeClr val="accent1">
                    <a:lumMod val="75000"/>
                  </a:schemeClr>
                </a:solidFill>
                <a:effectLst/>
              </a:rPr>
              <a:t>К товарной информации предъявляются определенные требования, которые оговаривается в соответствующей нормативной документации</a:t>
            </a:r>
          </a:p>
          <a:p>
            <a:pPr algn="l"/>
            <a:r>
              <a:rPr lang="ru-RU" sz="1200" b="1" i="0" dirty="0">
                <a:effectLst/>
              </a:rPr>
              <a:t>Согласно СТБ-1100 «Пищевые продукты. Информация для потребителя. Общие требования» маркировка продукта, в общем случае, должна включать следующие реквизиты:</a:t>
            </a:r>
          </a:p>
          <a:p>
            <a:pPr algn="l"/>
            <a:r>
              <a:rPr lang="ru-RU" sz="1200" b="1" i="0" dirty="0">
                <a:effectLst/>
              </a:rPr>
              <a:t>а) наименование продукта</a:t>
            </a:r>
          </a:p>
          <a:p>
            <a:pPr algn="l"/>
            <a:r>
              <a:rPr lang="ru-RU" sz="1200" b="1" i="0" dirty="0">
                <a:effectLst/>
              </a:rPr>
              <a:t>б) наименование и местонахождение изготовителя</a:t>
            </a:r>
          </a:p>
          <a:p>
            <a:pPr algn="l"/>
            <a:r>
              <a:rPr lang="ru-RU" sz="1200" b="1" i="0" dirty="0">
                <a:effectLst/>
              </a:rPr>
              <a:t>в) товарный знак (при наличии)</a:t>
            </a:r>
          </a:p>
          <a:p>
            <a:pPr algn="l"/>
            <a:r>
              <a:rPr lang="ru-RU" sz="1200" b="1" i="0" dirty="0">
                <a:effectLst/>
              </a:rPr>
              <a:t>г) количество продукта</a:t>
            </a:r>
          </a:p>
          <a:p>
            <a:pPr algn="l"/>
            <a:r>
              <a:rPr lang="ru-RU" sz="1200" b="1" i="0" dirty="0">
                <a:effectLst/>
              </a:rPr>
              <a:t>д) состав продукта (кроме однокомпонентных продуктов)</a:t>
            </a:r>
          </a:p>
          <a:p>
            <a:pPr algn="l"/>
            <a:r>
              <a:rPr lang="ru-RU" sz="1200" b="1" i="0" dirty="0">
                <a:effectLst/>
              </a:rPr>
              <a:t>и) срок годности или хранения</a:t>
            </a:r>
          </a:p>
          <a:p>
            <a:pPr algn="l"/>
            <a:r>
              <a:rPr lang="ru-RU" sz="1200" b="1" i="0" dirty="0">
                <a:effectLst/>
              </a:rPr>
              <a:t>к) дата изготовления (упаковывания)</a:t>
            </a:r>
          </a:p>
          <a:p>
            <a:pPr algn="l"/>
            <a:r>
              <a:rPr lang="ru-RU" sz="1200" b="1" i="0" dirty="0">
                <a:effectLst/>
              </a:rPr>
              <a:t>л) обозначение ТНПА</a:t>
            </a:r>
          </a:p>
          <a:p>
            <a:pPr algn="l"/>
            <a:r>
              <a:rPr lang="ru-RU" sz="1200" b="1" i="0" dirty="0">
                <a:effectLst/>
              </a:rPr>
              <a:t>м) штриховой идентификационный код</a:t>
            </a:r>
          </a:p>
          <a:p>
            <a:pPr algn="l"/>
            <a:r>
              <a:rPr lang="ru-RU" sz="1200" b="1" i="0" dirty="0">
                <a:effectLst/>
              </a:rPr>
              <a:t>н) информация о подтверждении соответствия (при наличии) по пункту 5.7 маркировка муки дополнительно может содержать следующие сведения:</a:t>
            </a:r>
          </a:p>
          <a:p>
            <a:pPr algn="l"/>
            <a:r>
              <a:rPr lang="ru-RU" sz="1200" b="1" i="0" dirty="0">
                <a:effectLst/>
              </a:rPr>
              <a:t>- </a:t>
            </a:r>
            <a:r>
              <a:rPr lang="ru-RU" sz="1200" b="1" i="0" dirty="0" err="1">
                <a:effectLst/>
              </a:rPr>
              <a:t>cорт</a:t>
            </a:r>
            <a:r>
              <a:rPr lang="ru-RU" sz="1200" b="1" i="0" dirty="0">
                <a:effectLst/>
              </a:rPr>
              <a:t> или марка (при наличии)</a:t>
            </a:r>
          </a:p>
          <a:p>
            <a:pPr algn="l"/>
            <a:r>
              <a:rPr lang="ru-RU" sz="1200" b="1" i="0" dirty="0">
                <a:effectLst/>
              </a:rPr>
              <a:t>- </a:t>
            </a:r>
            <a:r>
              <a:rPr lang="ru-RU" sz="1200" b="1" i="0" dirty="0" err="1">
                <a:effectLst/>
              </a:rPr>
              <a:t>cлово</a:t>
            </a:r>
            <a:r>
              <a:rPr lang="ru-RU" sz="1200" b="1" i="0" dirty="0">
                <a:effectLst/>
              </a:rPr>
              <a:t> «витаминизированная» - для витаминизированных продуктов</a:t>
            </a:r>
          </a:p>
          <a:p>
            <a:pPr algn="l"/>
            <a:r>
              <a:rPr lang="ru-RU" sz="1200" b="1" i="0" dirty="0">
                <a:effectLst/>
              </a:rPr>
              <a:t>- </a:t>
            </a:r>
            <a:r>
              <a:rPr lang="ru-RU" sz="1200" b="1" i="0" dirty="0" err="1">
                <a:effectLst/>
              </a:rPr>
              <a:t>cлова</a:t>
            </a:r>
            <a:r>
              <a:rPr lang="ru-RU" sz="1200" b="1" i="0" dirty="0">
                <a:effectLst/>
              </a:rPr>
              <a:t> «обогащенная сухой пшеничной клейковиной» - для обогащенных</a:t>
            </a:r>
          </a:p>
          <a:p>
            <a:pPr algn="l"/>
            <a:r>
              <a:rPr lang="ru-RU" sz="1200" b="1" i="0" dirty="0">
                <a:effectLst/>
              </a:rPr>
              <a:t>- пищевая ценность, содержание витаминов (для витаминизированных)</a:t>
            </a:r>
          </a:p>
          <a:p>
            <a:pPr algn="l"/>
            <a:r>
              <a:rPr lang="ru-RU" sz="1200" b="1" i="0" dirty="0">
                <a:effectLst/>
              </a:rPr>
              <a:t>- условия хранения</a:t>
            </a:r>
          </a:p>
        </p:txBody>
      </p:sp>
    </p:spTree>
    <p:extLst>
      <p:ext uri="{BB962C8B-B14F-4D97-AF65-F5344CB8AC3E}">
        <p14:creationId xmlns:p14="http://schemas.microsoft.com/office/powerpoint/2010/main" val="2828034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A447C6-310F-4F1A-89DD-F60910D2D3EA}"/>
              </a:ext>
            </a:extLst>
          </p:cNvPr>
          <p:cNvSpPr>
            <a:spLocks noGrp="1"/>
          </p:cNvSpPr>
          <p:nvPr>
            <p:ph type="title"/>
          </p:nvPr>
        </p:nvSpPr>
        <p:spPr>
          <a:xfrm>
            <a:off x="838200" y="365125"/>
            <a:ext cx="10515600" cy="434975"/>
          </a:xfrm>
        </p:spPr>
        <p:txBody>
          <a:bodyPr>
            <a:noAutofit/>
          </a:bodyPr>
          <a:lstStyle/>
          <a:p>
            <a:pPr algn="ctr"/>
            <a:r>
              <a:rPr lang="ru-RU" sz="2800" b="1" dirty="0">
                <a:solidFill>
                  <a:srgbClr val="C00000"/>
                </a:solidFill>
              </a:rPr>
              <a:t>КОНТРОЛЬ ЗНАНИЙ ОБУЧАЮЩИХСЯ</a:t>
            </a:r>
          </a:p>
        </p:txBody>
      </p:sp>
      <p:sp>
        <p:nvSpPr>
          <p:cNvPr id="3" name="Объект 2">
            <a:extLst>
              <a:ext uri="{FF2B5EF4-FFF2-40B4-BE49-F238E27FC236}">
                <a16:creationId xmlns:a16="http://schemas.microsoft.com/office/drawing/2014/main" id="{9E9707B4-B6C4-4E30-B849-9D0452332CC7}"/>
              </a:ext>
            </a:extLst>
          </p:cNvPr>
          <p:cNvSpPr>
            <a:spLocks noGrp="1"/>
          </p:cNvSpPr>
          <p:nvPr>
            <p:ph idx="1"/>
          </p:nvPr>
        </p:nvSpPr>
        <p:spPr>
          <a:xfrm>
            <a:off x="838200" y="937260"/>
            <a:ext cx="10515600" cy="5239703"/>
          </a:xfrm>
        </p:spPr>
        <p:txBody>
          <a:bodyPr>
            <a:normAutofit/>
          </a:bodyPr>
          <a:lstStyle/>
          <a:p>
            <a:r>
              <a:rPr lang="ru-RU" sz="2400" dirty="0">
                <a:solidFill>
                  <a:schemeClr val="accent1">
                    <a:lumMod val="75000"/>
                  </a:schemeClr>
                </a:solidFill>
              </a:rPr>
              <a:t>1. Повторение ранее изученного материала</a:t>
            </a:r>
          </a:p>
          <a:p>
            <a:r>
              <a:rPr lang="ru-RU" sz="2400" dirty="0"/>
              <a:t>Ответы на вопросы:</a:t>
            </a:r>
          </a:p>
          <a:p>
            <a:r>
              <a:rPr lang="ru-RU" sz="2400" dirty="0"/>
              <a:t>Как вы понимаете качество продукции?</a:t>
            </a:r>
          </a:p>
          <a:p>
            <a:r>
              <a:rPr lang="ru-RU" sz="2400" dirty="0"/>
              <a:t>Что такое пищевая ценность?</a:t>
            </a:r>
          </a:p>
          <a:p>
            <a:r>
              <a:rPr lang="ru-RU" sz="2400" dirty="0"/>
              <a:t>В каких единицах рассчитывается энергетическая ценность?</a:t>
            </a:r>
          </a:p>
          <a:p>
            <a:r>
              <a:rPr lang="ru-RU" sz="2400" dirty="0"/>
              <a:t>Чем характеризуется биологическая ценность продуктов питания?</a:t>
            </a:r>
          </a:p>
          <a:p>
            <a:r>
              <a:rPr lang="ru-RU" sz="2400" dirty="0"/>
              <a:t>Что мы понимаем под доброкачественностью продуктов питания?</a:t>
            </a:r>
          </a:p>
          <a:p>
            <a:r>
              <a:rPr lang="ru-RU" sz="2400" dirty="0"/>
              <a:t>Какие виды тепловой обработки продуктов питания вам известны?</a:t>
            </a:r>
          </a:p>
          <a:p>
            <a:r>
              <a:rPr lang="ru-RU" sz="2400" dirty="0">
                <a:solidFill>
                  <a:schemeClr val="accent1">
                    <a:lumMod val="75000"/>
                  </a:schemeClr>
                </a:solidFill>
              </a:rPr>
              <a:t>2. Оценка и самооценка</a:t>
            </a:r>
          </a:p>
          <a:p>
            <a:endParaRPr lang="ru-RU" sz="2400" dirty="0">
              <a:solidFill>
                <a:schemeClr val="accent1">
                  <a:lumMod val="75000"/>
                </a:schemeClr>
              </a:solidFill>
            </a:endParaRPr>
          </a:p>
          <a:p>
            <a:endParaRPr lang="ru-RU" dirty="0"/>
          </a:p>
        </p:txBody>
      </p:sp>
    </p:spTree>
    <p:extLst>
      <p:ext uri="{BB962C8B-B14F-4D97-AF65-F5344CB8AC3E}">
        <p14:creationId xmlns:p14="http://schemas.microsoft.com/office/powerpoint/2010/main" val="1512404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A60E33-11FC-4FF9-8D10-4111501BFA72}"/>
              </a:ext>
            </a:extLst>
          </p:cNvPr>
          <p:cNvSpPr>
            <a:spLocks noGrp="1"/>
          </p:cNvSpPr>
          <p:nvPr>
            <p:ph type="title"/>
          </p:nvPr>
        </p:nvSpPr>
        <p:spPr>
          <a:xfrm>
            <a:off x="838200" y="840828"/>
            <a:ext cx="10515600" cy="849860"/>
          </a:xfrm>
        </p:spPr>
        <p:txBody>
          <a:bodyPr/>
          <a:lstStyle/>
          <a:p>
            <a:endParaRPr lang="ru-RU" dirty="0"/>
          </a:p>
        </p:txBody>
      </p:sp>
      <p:pic>
        <p:nvPicPr>
          <p:cNvPr id="9218" name="Picture 2">
            <a:extLst>
              <a:ext uri="{FF2B5EF4-FFF2-40B4-BE49-F238E27FC236}">
                <a16:creationId xmlns:a16="http://schemas.microsoft.com/office/drawing/2014/main" id="{17FD6064-D9AE-43E7-8CD5-FD03568ABB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8579" y="430924"/>
            <a:ext cx="11193517" cy="574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137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93478B-C936-45BF-AA0D-0C2851B9D860}"/>
              </a:ext>
            </a:extLst>
          </p:cNvPr>
          <p:cNvSpPr>
            <a:spLocks noGrp="1"/>
          </p:cNvSpPr>
          <p:nvPr>
            <p:ph type="title"/>
          </p:nvPr>
        </p:nvSpPr>
        <p:spPr>
          <a:xfrm>
            <a:off x="838200" y="365126"/>
            <a:ext cx="10515600" cy="315912"/>
          </a:xfrm>
        </p:spPr>
        <p:txBody>
          <a:bodyPr>
            <a:noAutofit/>
          </a:bodyPr>
          <a:lstStyle/>
          <a:p>
            <a:pPr algn="ctr"/>
            <a:r>
              <a:rPr lang="ru-RU" sz="2800" b="1" dirty="0">
                <a:solidFill>
                  <a:srgbClr val="C00000"/>
                </a:solidFill>
              </a:rPr>
              <a:t>ПОТРЕБИТЕЛЬСКИЕ КАЧЕСТВА МУКИ</a:t>
            </a:r>
          </a:p>
        </p:txBody>
      </p:sp>
      <p:sp>
        <p:nvSpPr>
          <p:cNvPr id="3" name="Объект 2">
            <a:extLst>
              <a:ext uri="{FF2B5EF4-FFF2-40B4-BE49-F238E27FC236}">
                <a16:creationId xmlns:a16="http://schemas.microsoft.com/office/drawing/2014/main" id="{BB023642-8502-4989-8395-4D9547759995}"/>
              </a:ext>
            </a:extLst>
          </p:cNvPr>
          <p:cNvSpPr>
            <a:spLocks noGrp="1"/>
          </p:cNvSpPr>
          <p:nvPr>
            <p:ph idx="1"/>
          </p:nvPr>
        </p:nvSpPr>
        <p:spPr>
          <a:xfrm>
            <a:off x="838200" y="872359"/>
            <a:ext cx="10515600" cy="5738648"/>
          </a:xfrm>
        </p:spPr>
        <p:txBody>
          <a:bodyPr>
            <a:normAutofit/>
          </a:bodyPr>
          <a:lstStyle/>
          <a:p>
            <a:pPr algn="l"/>
            <a:r>
              <a:rPr lang="ru-RU" sz="1200" b="1" i="0" dirty="0">
                <a:effectLst/>
              </a:rPr>
              <a:t>Для доведения сведений до субъектов рыночных отношений применяют многообразные формы товарной информации: словесную, цифровую, изобразительную, символическую, штриховую.</a:t>
            </a:r>
          </a:p>
          <a:p>
            <a:pPr algn="l"/>
            <a:r>
              <a:rPr lang="ru-RU" sz="1200" b="1" i="0" dirty="0">
                <a:effectLst/>
              </a:rPr>
              <a:t>Словесная информация наиболее доступна, но для ее размещения требуется значительная площадь на упаковке.</a:t>
            </a:r>
          </a:p>
          <a:p>
            <a:r>
              <a:rPr lang="ru-RU" sz="1200" b="1" i="0" dirty="0">
                <a:effectLst/>
              </a:rPr>
              <a:t>Для доведения сведений до субъектов рыночных отношений применяют многообразные формы товарной информации: словесную, цифровую, изобразительную, символическую, штриховую.</a:t>
            </a:r>
          </a:p>
          <a:p>
            <a:r>
              <a:rPr lang="ru-RU" sz="1200" b="1" i="0" dirty="0">
                <a:effectLst/>
              </a:rPr>
              <a:t>Одним из средств товарной информации является маркировка. Маркировка - текст, условные обозначения или рисунок, нанесенные на упаковку или товар, а также другие вспомогательные средства, предназначенные для идентификации товара или отдельных его свойств, доведения до потребителя информации об изготовителях (исполнителях), количественных и качественных характеристиках товара.</a:t>
            </a:r>
          </a:p>
          <a:p>
            <a:r>
              <a:rPr lang="ru-RU" sz="1000" b="1" i="0" dirty="0">
                <a:effectLst/>
                <a:latin typeface="Helvetica Neue"/>
              </a:rPr>
              <a:t>Существуют определенные требования к маркировке: чёткость текста и иллюстраций, наглядность, однозначность текста, его соответствие потребительским свойствам товара, достоверность, использование для маркировки несмываемых красителей, разрешенных для применения органами Госкомсанэпиднадзора, сохраняемость при транспортировании. Маркировка может включать три элемента: текст, рисунок и условные обозначения или информационные знаки.</a:t>
            </a:r>
          </a:p>
          <a:p>
            <a:r>
              <a:rPr lang="ru-RU" sz="1000" b="1" i="0" dirty="0">
                <a:solidFill>
                  <a:schemeClr val="accent1">
                    <a:lumMod val="75000"/>
                  </a:schemeClr>
                </a:solidFill>
                <a:effectLst/>
                <a:latin typeface="Helvetica Neue"/>
              </a:rPr>
              <a:t>Характеристика методов определения показателей качества муки</a:t>
            </a:r>
          </a:p>
          <a:p>
            <a:r>
              <a:rPr lang="ru-RU" sz="1000" b="1" i="0" dirty="0">
                <a:effectLst/>
                <a:latin typeface="Helvetica Neue"/>
              </a:rPr>
              <a:t>Показатели качества муки, регламентируемые стандартами, подразделяют на органолептические (цвет, вкус, запах, наличие хруста муки) и физико-химические (влажность, зольность, количество и состояние клейковины, крупность помола). Нормируется содержание </a:t>
            </a:r>
            <a:r>
              <a:rPr lang="ru-RU" sz="1000" b="1" i="0" dirty="0" err="1">
                <a:effectLst/>
                <a:latin typeface="Helvetica Neue"/>
              </a:rPr>
              <a:t>металлопримесей</a:t>
            </a:r>
            <a:r>
              <a:rPr lang="ru-RU" sz="1000" b="1" i="0" dirty="0">
                <a:effectLst/>
                <a:latin typeface="Helvetica Neue"/>
              </a:rPr>
              <a:t>, зараженность вредителями.</a:t>
            </a:r>
          </a:p>
          <a:p>
            <a:r>
              <a:rPr lang="ru-RU" sz="1000" b="1" i="0" dirty="0" err="1">
                <a:solidFill>
                  <a:schemeClr val="accent1">
                    <a:lumMod val="50000"/>
                  </a:schemeClr>
                </a:solidFill>
                <a:effectLst/>
                <a:latin typeface="Helvetica Neue"/>
              </a:rPr>
              <a:t>Зaпax</a:t>
            </a:r>
            <a:r>
              <a:rPr lang="ru-RU" sz="1000" b="1" i="0" dirty="0">
                <a:effectLst/>
                <a:latin typeface="Helvetica Neue"/>
              </a:rPr>
              <a:t> должен быть свойственным нормальной </a:t>
            </a:r>
            <a:r>
              <a:rPr lang="ru-RU" sz="1000" b="1" i="0" dirty="0" err="1">
                <a:effectLst/>
                <a:latin typeface="Helvetica Neue"/>
              </a:rPr>
              <a:t>мyкe</a:t>
            </a:r>
            <a:r>
              <a:rPr lang="ru-RU" sz="1000" b="1" i="0" dirty="0">
                <a:effectLst/>
                <a:latin typeface="Helvetica Neue"/>
              </a:rPr>
              <a:t>, без затхлого, плесневелого и других посторонних запахов.</a:t>
            </a:r>
          </a:p>
          <a:p>
            <a:r>
              <a:rPr lang="ru-RU" sz="1000" b="1" i="0" dirty="0">
                <a:solidFill>
                  <a:schemeClr val="accent1">
                    <a:lumMod val="50000"/>
                  </a:schemeClr>
                </a:solidFill>
                <a:effectLst/>
                <a:latin typeface="Helvetica Neue"/>
              </a:rPr>
              <a:t>Вкус</a:t>
            </a:r>
            <a:r>
              <a:rPr lang="ru-RU" sz="1000" b="1" i="0" dirty="0">
                <a:effectLst/>
                <a:latin typeface="Helvetica Neue"/>
              </a:rPr>
              <a:t> - свойственный муке, без кисловатого, горьковатого и других посторонних привкусов. При разжевывании муки не должно ощущаться хруста на зубах. Он может появиться при плохой очистке зерна перед помолом и является недопустимым дефектом муки.</a:t>
            </a:r>
          </a:p>
          <a:p>
            <a:r>
              <a:rPr lang="ru-RU" sz="1000" b="1" i="0" dirty="0">
                <a:solidFill>
                  <a:schemeClr val="accent1">
                    <a:lumMod val="50000"/>
                  </a:schemeClr>
                </a:solidFill>
                <a:effectLst/>
                <a:latin typeface="Helvetica Neue"/>
              </a:rPr>
              <a:t>Влажность муки </a:t>
            </a:r>
            <a:r>
              <a:rPr lang="ru-RU" sz="1000" b="1" i="0" dirty="0">
                <a:effectLst/>
                <a:latin typeface="Helvetica Neue"/>
              </a:rPr>
              <a:t>является одним из наиболее важных показателей качества. Мука, выработанная из кондиционного зерна, должна иметь влажность не более </a:t>
            </a:r>
            <a:r>
              <a:rPr lang="ru-RU" sz="1000" b="1" i="0" dirty="0">
                <a:solidFill>
                  <a:schemeClr val="accent1">
                    <a:lumMod val="50000"/>
                  </a:schemeClr>
                </a:solidFill>
                <a:effectLst/>
                <a:latin typeface="Helvetica Neue"/>
              </a:rPr>
              <a:t>15% (для макаронных изделий 5%). Использование муки с повышенной влажностью уменьшает выход изделий.</a:t>
            </a:r>
          </a:p>
          <a:p>
            <a:r>
              <a:rPr lang="ru-RU" sz="1000" b="1" i="0" dirty="0">
                <a:solidFill>
                  <a:schemeClr val="accent1">
                    <a:lumMod val="50000"/>
                  </a:schemeClr>
                </a:solidFill>
                <a:effectLst/>
                <a:latin typeface="Helvetica Neue"/>
              </a:rPr>
              <a:t>Зольность муки </a:t>
            </a:r>
            <a:r>
              <a:rPr lang="ru-RU" sz="1000" b="1" i="0" dirty="0">
                <a:effectLst/>
                <a:latin typeface="Helvetica Neue"/>
              </a:rPr>
              <a:t>является основным показателем отнесения муки к определенному сорту. Вследствие неравномерного распределения минеральных веществ в отдельных тканях зерна зольность муки разная. Мука, получаемая из эндосперма, имеет более низкую зольность, чем мука высших сортов. Зольность определяют сжиганием навески.</a:t>
            </a:r>
          </a:p>
          <a:p>
            <a:r>
              <a:rPr lang="ru-RU" sz="1000" b="1" i="0" dirty="0">
                <a:effectLst/>
                <a:latin typeface="Helvetica Neue"/>
              </a:rPr>
              <a:t>Крупность помола каждого сорта устанавливается величиной частиц.</a:t>
            </a:r>
          </a:p>
          <a:p>
            <a:r>
              <a:rPr lang="ru-RU" sz="1000" b="1" i="0" dirty="0">
                <a:effectLst/>
                <a:latin typeface="Helvetica Neue"/>
              </a:rPr>
              <a:t>В хлебопечении ценится мука однородная по размерам частиц. Крупная мука обладает пониженной водопоглотительной способностью и дает хлеб недостаточного объема, с грубой толстой пористостью мякиша. Из излишне мелкой муки хлеб получается с темной коркой и мякишем расплывшейся формы, быстро черствеет. Крупность получают просеиванием навески муки в течение 10 мин на проволочных или шелковых мучных ситах. Номера сит указаны в стандартах для муки каждого сорта. Содержание металломагнитной примеси в муке не должно превышать 3 мг на 1 кг. Металлические примеси попадают в муку при недостаточно тщательной очистке ее на магнитных аппаратах перед ее фасовкой.</a:t>
            </a:r>
            <a:endParaRPr lang="ru-RU" sz="1200" b="1" dirty="0"/>
          </a:p>
        </p:txBody>
      </p:sp>
    </p:spTree>
    <p:extLst>
      <p:ext uri="{BB962C8B-B14F-4D97-AF65-F5344CB8AC3E}">
        <p14:creationId xmlns:p14="http://schemas.microsoft.com/office/powerpoint/2010/main" val="2399760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5312A5-D039-4FD1-A836-39224923098C}"/>
              </a:ext>
            </a:extLst>
          </p:cNvPr>
          <p:cNvSpPr>
            <a:spLocks noGrp="1"/>
          </p:cNvSpPr>
          <p:nvPr>
            <p:ph type="title"/>
          </p:nvPr>
        </p:nvSpPr>
        <p:spPr>
          <a:xfrm>
            <a:off x="838200" y="966952"/>
            <a:ext cx="10515600" cy="723736"/>
          </a:xfrm>
        </p:spPr>
        <p:txBody>
          <a:bodyPr>
            <a:normAutofit fontScale="90000"/>
          </a:bodyPr>
          <a:lstStyle/>
          <a:p>
            <a:endParaRPr lang="ru-RU"/>
          </a:p>
        </p:txBody>
      </p:sp>
      <p:pic>
        <p:nvPicPr>
          <p:cNvPr id="12292" name="Picture 4">
            <a:extLst>
              <a:ext uri="{FF2B5EF4-FFF2-40B4-BE49-F238E27FC236}">
                <a16:creationId xmlns:a16="http://schemas.microsoft.com/office/drawing/2014/main" id="{4AFC359F-C9E5-4D98-9301-9ACFBB0EC7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2454" y="557047"/>
            <a:ext cx="11256579" cy="5686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848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D57DD2-904C-4127-BB9E-70C12245742B}"/>
              </a:ext>
            </a:extLst>
          </p:cNvPr>
          <p:cNvSpPr>
            <a:spLocks noGrp="1"/>
          </p:cNvSpPr>
          <p:nvPr>
            <p:ph type="title"/>
          </p:nvPr>
        </p:nvSpPr>
        <p:spPr>
          <a:xfrm>
            <a:off x="838200" y="1481959"/>
            <a:ext cx="2766848" cy="273269"/>
          </a:xfrm>
        </p:spPr>
        <p:txBody>
          <a:bodyPr>
            <a:normAutofit fontScale="90000"/>
          </a:bodyPr>
          <a:lstStyle/>
          <a:p>
            <a:endParaRPr lang="ru-RU" dirty="0"/>
          </a:p>
        </p:txBody>
      </p:sp>
      <p:pic>
        <p:nvPicPr>
          <p:cNvPr id="14338" name="Picture 2">
            <a:extLst>
              <a:ext uri="{FF2B5EF4-FFF2-40B4-BE49-F238E27FC236}">
                <a16:creationId xmlns:a16="http://schemas.microsoft.com/office/drawing/2014/main" id="{E4F22D54-C5F4-45C8-B39E-2C9BC00AD9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988" y="651641"/>
            <a:ext cx="3489434" cy="53392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39106D8-154E-41F6-B9D8-1C154207C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034" y="546538"/>
            <a:ext cx="7598979" cy="569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175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43EE02-D7AD-4A00-B753-EA20F0F23B17}"/>
              </a:ext>
            </a:extLst>
          </p:cNvPr>
          <p:cNvSpPr>
            <a:spLocks noGrp="1"/>
          </p:cNvSpPr>
          <p:nvPr>
            <p:ph type="title"/>
          </p:nvPr>
        </p:nvSpPr>
        <p:spPr>
          <a:xfrm>
            <a:off x="838200" y="365125"/>
            <a:ext cx="10515600" cy="412641"/>
          </a:xfrm>
        </p:spPr>
        <p:txBody>
          <a:bodyPr>
            <a:noAutofit/>
          </a:bodyPr>
          <a:lstStyle/>
          <a:p>
            <a:pPr algn="ctr"/>
            <a:r>
              <a:rPr lang="ru-RU" sz="2800" b="1" dirty="0">
                <a:solidFill>
                  <a:srgbClr val="C00000"/>
                </a:solidFill>
              </a:rPr>
              <a:t>ВИДЫ ТЕСТА И ИЗДЕЛИЯ ИЗ НЕГО</a:t>
            </a:r>
          </a:p>
        </p:txBody>
      </p:sp>
      <p:sp>
        <p:nvSpPr>
          <p:cNvPr id="4" name="Объект 3">
            <a:extLst>
              <a:ext uri="{FF2B5EF4-FFF2-40B4-BE49-F238E27FC236}">
                <a16:creationId xmlns:a16="http://schemas.microsoft.com/office/drawing/2014/main" id="{DEE2F363-CCB3-4A0E-AA86-0983C280705C}"/>
              </a:ext>
            </a:extLst>
          </p:cNvPr>
          <p:cNvSpPr>
            <a:spLocks noGrp="1"/>
          </p:cNvSpPr>
          <p:nvPr>
            <p:ph idx="1"/>
          </p:nvPr>
        </p:nvSpPr>
        <p:spPr>
          <a:xfrm>
            <a:off x="838200" y="924910"/>
            <a:ext cx="10515600" cy="5252053"/>
          </a:xfrm>
        </p:spPr>
        <p:txBody>
          <a:bodyPr>
            <a:normAutofit lnSpcReduction="10000"/>
          </a:bodyPr>
          <a:lstStyle/>
          <a:p>
            <a:r>
              <a:rPr lang="ru-RU" b="1" i="0" dirty="0">
                <a:effectLst/>
                <a:latin typeface="PT Serif"/>
              </a:rPr>
              <a:t>Дрожжевое тесто </a:t>
            </a:r>
          </a:p>
          <a:p>
            <a:r>
              <a:rPr lang="ru-RU" b="1" i="0" dirty="0">
                <a:effectLst/>
                <a:latin typeface="PT Serif"/>
              </a:rPr>
              <a:t>Слоеное тесто </a:t>
            </a:r>
          </a:p>
          <a:p>
            <a:r>
              <a:rPr lang="ru-RU" b="1" i="0" dirty="0">
                <a:effectLst/>
                <a:latin typeface="PT Serif"/>
              </a:rPr>
              <a:t>Сдобное тесто </a:t>
            </a:r>
          </a:p>
          <a:p>
            <a:r>
              <a:rPr lang="ru-RU" b="1" i="0" dirty="0">
                <a:effectLst/>
                <a:latin typeface="PT Serif"/>
              </a:rPr>
              <a:t>Пресное тесто </a:t>
            </a:r>
          </a:p>
          <a:p>
            <a:r>
              <a:rPr lang="ru-RU" b="1" i="0" dirty="0">
                <a:effectLst/>
                <a:latin typeface="PT Serif"/>
              </a:rPr>
              <a:t>Песочное тесто </a:t>
            </a:r>
          </a:p>
          <a:p>
            <a:r>
              <a:rPr lang="ru-RU" b="1" i="0" dirty="0">
                <a:effectLst/>
                <a:latin typeface="PT Serif"/>
              </a:rPr>
              <a:t>Кислое тесто </a:t>
            </a:r>
          </a:p>
          <a:p>
            <a:r>
              <a:rPr lang="ru-RU" b="1" i="0" dirty="0">
                <a:effectLst/>
                <a:latin typeface="PT Serif"/>
              </a:rPr>
              <a:t>Заварное тесто </a:t>
            </a:r>
          </a:p>
          <a:p>
            <a:r>
              <a:rPr lang="ru-RU" b="1" i="0" dirty="0">
                <a:effectLst/>
                <a:latin typeface="PT Serif"/>
              </a:rPr>
              <a:t>Блинное тесто </a:t>
            </a:r>
          </a:p>
          <a:p>
            <a:r>
              <a:rPr lang="ru-RU" b="1" i="0" dirty="0">
                <a:effectLst/>
                <a:latin typeface="PT Serif"/>
              </a:rPr>
              <a:t>Бисквитное тесто</a:t>
            </a:r>
            <a:br>
              <a:rPr lang="ru-RU" b="1" dirty="0"/>
            </a:br>
            <a:br>
              <a:rPr lang="ru-RU" b="1" dirty="0"/>
            </a:br>
            <a:endParaRPr lang="ru-RU" b="1" dirty="0"/>
          </a:p>
        </p:txBody>
      </p:sp>
      <p:pic>
        <p:nvPicPr>
          <p:cNvPr id="6" name="Picture 2" descr="Девять основных видов теста о которых должна знать каждая хозяйка">
            <a:extLst>
              <a:ext uri="{FF2B5EF4-FFF2-40B4-BE49-F238E27FC236}">
                <a16:creationId xmlns:a16="http://schemas.microsoft.com/office/drawing/2014/main" id="{AD4DF906-B1B2-4AFD-BC5A-71844E0C7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436" y="1051035"/>
            <a:ext cx="2560674" cy="2091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слоеное">
            <a:extLst>
              <a:ext uri="{FF2B5EF4-FFF2-40B4-BE49-F238E27FC236}">
                <a16:creationId xmlns:a16="http://schemas.microsoft.com/office/drawing/2014/main" id="{0319C69E-1499-4179-9417-6554FB8AD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952" y="1962259"/>
            <a:ext cx="1958260" cy="205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988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D7EB42-E4B9-47CF-8F88-69469B58A992}"/>
              </a:ext>
            </a:extLst>
          </p:cNvPr>
          <p:cNvSpPr>
            <a:spLocks noGrp="1"/>
          </p:cNvSpPr>
          <p:nvPr>
            <p:ph type="title"/>
          </p:nvPr>
        </p:nvSpPr>
        <p:spPr>
          <a:xfrm>
            <a:off x="3857296" y="365126"/>
            <a:ext cx="4217435" cy="885606"/>
          </a:xfrm>
        </p:spPr>
        <p:txBody>
          <a:bodyPr/>
          <a:lstStyle/>
          <a:p>
            <a:endParaRPr lang="ru-RU" dirty="0"/>
          </a:p>
        </p:txBody>
      </p:sp>
      <p:pic>
        <p:nvPicPr>
          <p:cNvPr id="15362" name="Picture 2">
            <a:extLst>
              <a:ext uri="{FF2B5EF4-FFF2-40B4-BE49-F238E27FC236}">
                <a16:creationId xmlns:a16="http://schemas.microsoft.com/office/drawing/2014/main" id="{EF187D09-687F-410E-89D7-C66D71EFEF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7821" y="240370"/>
            <a:ext cx="2543503" cy="222819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340B307B-D35F-401E-A8A3-A39242B11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324" y="240370"/>
            <a:ext cx="2938393" cy="2228193"/>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FC7E7393-02F4-463C-92A4-8AFB4819F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717" y="210207"/>
            <a:ext cx="2938393" cy="2228193"/>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a:extLst>
              <a:ext uri="{FF2B5EF4-FFF2-40B4-BE49-F238E27FC236}">
                <a16:creationId xmlns:a16="http://schemas.microsoft.com/office/drawing/2014/main" id="{4F6DA8C5-5793-4ED1-A09A-765843081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821" y="2525686"/>
            <a:ext cx="2543503" cy="1621330"/>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a:extLst>
              <a:ext uri="{FF2B5EF4-FFF2-40B4-BE49-F238E27FC236}">
                <a16:creationId xmlns:a16="http://schemas.microsoft.com/office/drawing/2014/main" id="{49DCA881-EA36-4F74-9012-3CA8B9CDE2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1324" y="2525687"/>
            <a:ext cx="2938393" cy="1621330"/>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a:extLst>
              <a:ext uri="{FF2B5EF4-FFF2-40B4-BE49-F238E27FC236}">
                <a16:creationId xmlns:a16="http://schemas.microsoft.com/office/drawing/2014/main" id="{C509D998-7E99-4526-9AF0-0D25FB261A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8110" y="199697"/>
            <a:ext cx="2624302" cy="2238703"/>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a:extLst>
              <a:ext uri="{FF2B5EF4-FFF2-40B4-BE49-F238E27FC236}">
                <a16:creationId xmlns:a16="http://schemas.microsoft.com/office/drawing/2014/main" id="{28966267-D5FC-4785-AC6D-F20CF8460A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2623482"/>
            <a:ext cx="2872110" cy="1523534"/>
          </a:xfrm>
          <a:prstGeom prst="rect">
            <a:avLst/>
          </a:prstGeom>
          <a:noFill/>
          <a:extLst>
            <a:ext uri="{909E8E84-426E-40DD-AFC4-6F175D3DCCD1}">
              <a14:hiddenFill xmlns:a14="http://schemas.microsoft.com/office/drawing/2010/main">
                <a:solidFill>
                  <a:srgbClr val="FFFFFF"/>
                </a:solidFill>
              </a14:hiddenFill>
            </a:ext>
          </a:extLst>
        </p:spPr>
      </p:pic>
      <p:pic>
        <p:nvPicPr>
          <p:cNvPr id="15376" name="Picture 16">
            <a:extLst>
              <a:ext uri="{FF2B5EF4-FFF2-40B4-BE49-F238E27FC236}">
                <a16:creationId xmlns:a16="http://schemas.microsoft.com/office/drawing/2014/main" id="{E0F0D195-7150-4582-8727-9C3982C082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7821" y="4309241"/>
            <a:ext cx="5481896" cy="2091559"/>
          </a:xfrm>
          <a:prstGeom prst="rect">
            <a:avLst/>
          </a:prstGeom>
          <a:noFill/>
          <a:extLst>
            <a:ext uri="{909E8E84-426E-40DD-AFC4-6F175D3DCCD1}">
              <a14:hiddenFill xmlns:a14="http://schemas.microsoft.com/office/drawing/2010/main">
                <a:solidFill>
                  <a:srgbClr val="FFFFFF"/>
                </a:solidFill>
              </a14:hiddenFill>
            </a:ext>
          </a:extLst>
        </p:spPr>
      </p:pic>
      <p:pic>
        <p:nvPicPr>
          <p:cNvPr id="15378" name="Picture 18">
            <a:extLst>
              <a:ext uri="{FF2B5EF4-FFF2-40B4-BE49-F238E27FC236}">
                <a16:creationId xmlns:a16="http://schemas.microsoft.com/office/drawing/2014/main" id="{2B02056C-1796-4E18-9D5F-1ADBBEA2ED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19876" y="2525686"/>
            <a:ext cx="2624303" cy="1783555"/>
          </a:xfrm>
          <a:prstGeom prst="rect">
            <a:avLst/>
          </a:prstGeom>
          <a:noFill/>
          <a:extLst>
            <a:ext uri="{909E8E84-426E-40DD-AFC4-6F175D3DCCD1}">
              <a14:hiddenFill xmlns:a14="http://schemas.microsoft.com/office/drawing/2010/main">
                <a:solidFill>
                  <a:srgbClr val="FFFFFF"/>
                </a:solidFill>
              </a14:hiddenFill>
            </a:ext>
          </a:extLst>
        </p:spPr>
      </p:pic>
      <p:pic>
        <p:nvPicPr>
          <p:cNvPr id="15380" name="Picture 20">
            <a:extLst>
              <a:ext uri="{FF2B5EF4-FFF2-40B4-BE49-F238E27FC236}">
                <a16:creationId xmlns:a16="http://schemas.microsoft.com/office/drawing/2014/main" id="{B5B14277-B58F-44F9-B0D2-0AD59C7ABF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37737" y="4332099"/>
            <a:ext cx="5306441" cy="2160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046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DAA364-B74A-4CF6-A65A-BF54948512FA}"/>
              </a:ext>
            </a:extLst>
          </p:cNvPr>
          <p:cNvSpPr>
            <a:spLocks noGrp="1"/>
          </p:cNvSpPr>
          <p:nvPr>
            <p:ph type="title"/>
          </p:nvPr>
        </p:nvSpPr>
        <p:spPr>
          <a:xfrm>
            <a:off x="838200" y="365125"/>
            <a:ext cx="10515600" cy="433661"/>
          </a:xfrm>
        </p:spPr>
        <p:txBody>
          <a:bodyPr>
            <a:normAutofit fontScale="90000"/>
          </a:bodyPr>
          <a:lstStyle/>
          <a:p>
            <a:pPr algn="ctr"/>
            <a:r>
              <a:rPr lang="ru-RU" sz="2800" b="1" dirty="0">
                <a:solidFill>
                  <a:srgbClr val="C00000"/>
                </a:solidFill>
              </a:rPr>
              <a:t>ВИДЫ ТЕСТА И ИЗДЕЛИЯ ИЗ НЕГО</a:t>
            </a:r>
            <a:endParaRPr lang="ru-RU" sz="2800" dirty="0"/>
          </a:p>
        </p:txBody>
      </p:sp>
      <p:sp>
        <p:nvSpPr>
          <p:cNvPr id="3" name="Объект 2">
            <a:extLst>
              <a:ext uri="{FF2B5EF4-FFF2-40B4-BE49-F238E27FC236}">
                <a16:creationId xmlns:a16="http://schemas.microsoft.com/office/drawing/2014/main" id="{4126FC58-A729-45A2-9D9A-D4BDDCFA08A4}"/>
              </a:ext>
            </a:extLst>
          </p:cNvPr>
          <p:cNvSpPr>
            <a:spLocks noGrp="1"/>
          </p:cNvSpPr>
          <p:nvPr>
            <p:ph idx="1"/>
          </p:nvPr>
        </p:nvSpPr>
        <p:spPr>
          <a:xfrm>
            <a:off x="838200" y="966951"/>
            <a:ext cx="10515600" cy="5525923"/>
          </a:xfrm>
        </p:spPr>
        <p:txBody>
          <a:bodyPr>
            <a:normAutofit/>
          </a:bodyPr>
          <a:lstStyle/>
          <a:p>
            <a:r>
              <a:rPr lang="ru-RU" sz="1400" b="1" dirty="0">
                <a:solidFill>
                  <a:schemeClr val="accent1">
                    <a:lumMod val="75000"/>
                  </a:schemeClr>
                </a:solidFill>
              </a:rPr>
              <a:t>Дрожжевое тесто</a:t>
            </a:r>
            <a:br>
              <a:rPr lang="ru-RU" sz="1400" dirty="0"/>
            </a:br>
            <a:r>
              <a:rPr lang="ru-RU" sz="1400" b="1" dirty="0"/>
              <a:t>Пожалуй самое известное и распространенное тесто. Несмотря на длительный процесс приготовления, дрожжевые изделия получаются отменными, примером может послужить ароматный домашний хлеб. Основа дрожжевого теста состоит из воды (молока), дрожжей, муки, яиц, масла и специй. Соответственно каждый компонент выполняет определенную роль в замесе.</a:t>
            </a:r>
          </a:p>
          <a:p>
            <a:r>
              <a:rPr lang="ru-RU" sz="1400" b="1" dirty="0"/>
              <a:t>Без дрожжей не будет и дрожжевого теста. Они “поднимают” его в процессе выпечки, делая мучное изделие мягким и пышным. Дрожжи могут быть сухими или прессованными. Если используются прессованные, то очень важно обратить на их сроки годности. Использовать нужно только свежие дрожжи, в противном случае можно просто испортить продукты, не получив желаемого результата.</a:t>
            </a:r>
            <a:br>
              <a:rPr lang="ru-RU" sz="1400" b="1" dirty="0"/>
            </a:br>
            <a:br>
              <a:rPr lang="ru-RU" sz="1400" b="1" dirty="0"/>
            </a:br>
            <a:r>
              <a:rPr lang="ru-RU" sz="1400" b="1" dirty="0"/>
              <a:t>Без дрожжей не будет и дрожжевого теста. Они “поднимают” его в процессе выпечки, делая мучное изделие мягким и пышным. Дрожжи могут быть сухими или прессованными. Если используются прессованные, то очень важно обратить на их сроки годности. Использовать нужно только свежие дрожжи, в противном случае можно просто испортить продукты, не получив желаемого результата.</a:t>
            </a:r>
          </a:p>
          <a:p>
            <a:r>
              <a:rPr lang="ru-RU" sz="1400" b="1" dirty="0"/>
              <a:t>Муку в обязательном порядке нужно просеивать, для насыщения ее кислородом и избавления от посторонних примесей. С просеянной мукой тесто легче и лучше поднимается. Яйца должны быть свежими! Перед вбиванием яиц их нужно промыть и протереть салфеткой, чтобы грязь со скорлупы не попала в тесто.</a:t>
            </a:r>
          </a:p>
          <a:p>
            <a:r>
              <a:rPr lang="ru-RU" sz="1400" b="1" dirty="0"/>
              <a:t>Чтобы дрожжевые изделия не были сухими, яйца добавляют из расчета 2 яйца или 6 желтков на 500 </a:t>
            </a:r>
            <a:r>
              <a:rPr lang="ru-RU" sz="1400" b="1" dirty="0" err="1"/>
              <a:t>гр</a:t>
            </a:r>
            <a:r>
              <a:rPr lang="ru-RU" sz="1400" b="1" dirty="0"/>
              <a:t> муки.</a:t>
            </a:r>
          </a:p>
          <a:p>
            <a:r>
              <a:rPr lang="ru-RU" sz="1400" b="1" dirty="0"/>
              <a:t>Добавленное масло или маргарин дольше сохраняет выпечку свежей и ароматной.</a:t>
            </a:r>
            <a:br>
              <a:rPr lang="ru-RU" sz="1400" b="1" dirty="0"/>
            </a:br>
            <a:br>
              <a:rPr lang="ru-RU" sz="1400" dirty="0"/>
            </a:br>
            <a:endParaRPr lang="ru-RU" sz="1400" dirty="0"/>
          </a:p>
        </p:txBody>
      </p:sp>
      <p:pic>
        <p:nvPicPr>
          <p:cNvPr id="4" name="Picture 2">
            <a:extLst>
              <a:ext uri="{FF2B5EF4-FFF2-40B4-BE49-F238E27FC236}">
                <a16:creationId xmlns:a16="http://schemas.microsoft.com/office/drawing/2014/main" id="{246B9E85-487A-43E2-807A-9E7C05B52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3889" y="4950372"/>
            <a:ext cx="1902373" cy="1439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677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478A70-E7ED-49F0-A141-CA0E5D7D02F7}"/>
              </a:ext>
            </a:extLst>
          </p:cNvPr>
          <p:cNvSpPr>
            <a:spLocks noGrp="1"/>
          </p:cNvSpPr>
          <p:nvPr>
            <p:ph type="title"/>
          </p:nvPr>
        </p:nvSpPr>
        <p:spPr/>
        <p:txBody>
          <a:bodyPr/>
          <a:lstStyle/>
          <a:p>
            <a:endParaRPr lang="ru-RU"/>
          </a:p>
        </p:txBody>
      </p:sp>
      <p:pic>
        <p:nvPicPr>
          <p:cNvPr id="20482" name="Picture 2">
            <a:extLst>
              <a:ext uri="{FF2B5EF4-FFF2-40B4-BE49-F238E27FC236}">
                <a16:creationId xmlns:a16="http://schemas.microsoft.com/office/drawing/2014/main" id="{8B07CC99-4770-445C-9D7F-F0E328E90F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2920" y="160020"/>
            <a:ext cx="6549390" cy="62064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86F6EB3B-E96D-42FB-AFF9-6F6B53587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2310" y="160020"/>
            <a:ext cx="4636770" cy="6206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936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B91022-163F-448D-819D-4DAE8A56E80C}"/>
              </a:ext>
            </a:extLst>
          </p:cNvPr>
          <p:cNvSpPr>
            <a:spLocks noGrp="1"/>
          </p:cNvSpPr>
          <p:nvPr>
            <p:ph type="title"/>
          </p:nvPr>
        </p:nvSpPr>
        <p:spPr>
          <a:xfrm>
            <a:off x="838200" y="926941"/>
            <a:ext cx="10515600" cy="763747"/>
          </a:xfrm>
        </p:spPr>
        <p:txBody>
          <a:bodyPr/>
          <a:lstStyle/>
          <a:p>
            <a:endParaRPr lang="ru-RU" dirty="0"/>
          </a:p>
        </p:txBody>
      </p:sp>
      <p:pic>
        <p:nvPicPr>
          <p:cNvPr id="6146" name="Picture 2">
            <a:extLst>
              <a:ext uri="{FF2B5EF4-FFF2-40B4-BE49-F238E27FC236}">
                <a16:creationId xmlns:a16="http://schemas.microsoft.com/office/drawing/2014/main" id="{B0529927-276A-420E-B7B8-6EDC11864C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8664" y="445770"/>
            <a:ext cx="10944225" cy="5485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361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62A3C0-DC63-4B09-B3DA-4F7368A770C9}"/>
              </a:ext>
            </a:extLst>
          </p:cNvPr>
          <p:cNvSpPr>
            <a:spLocks noGrp="1"/>
          </p:cNvSpPr>
          <p:nvPr>
            <p:ph type="title"/>
          </p:nvPr>
        </p:nvSpPr>
        <p:spPr>
          <a:xfrm>
            <a:off x="838200" y="365126"/>
            <a:ext cx="10515600" cy="454681"/>
          </a:xfrm>
        </p:spPr>
        <p:txBody>
          <a:bodyPr>
            <a:noAutofit/>
          </a:bodyPr>
          <a:lstStyle/>
          <a:p>
            <a:pPr algn="ctr"/>
            <a:r>
              <a:rPr lang="ru-RU" sz="2800" b="1" dirty="0">
                <a:solidFill>
                  <a:srgbClr val="C00000"/>
                </a:solidFill>
              </a:rPr>
              <a:t>ВИДЫ ТЕСТА И ИЗДЕЛИЯ ИЗ НЕГО</a:t>
            </a:r>
            <a:endParaRPr lang="ru-RU" sz="2800" dirty="0"/>
          </a:p>
        </p:txBody>
      </p:sp>
      <p:sp>
        <p:nvSpPr>
          <p:cNvPr id="5" name="Объект 4">
            <a:extLst>
              <a:ext uri="{FF2B5EF4-FFF2-40B4-BE49-F238E27FC236}">
                <a16:creationId xmlns:a16="http://schemas.microsoft.com/office/drawing/2014/main" id="{4A030909-B19B-4E78-AABD-5DC2FFEE2B57}"/>
              </a:ext>
            </a:extLst>
          </p:cNvPr>
          <p:cNvSpPr>
            <a:spLocks noGrp="1"/>
          </p:cNvSpPr>
          <p:nvPr>
            <p:ph idx="1"/>
          </p:nvPr>
        </p:nvSpPr>
        <p:spPr>
          <a:xfrm>
            <a:off x="838200" y="1019504"/>
            <a:ext cx="10515600" cy="5157460"/>
          </a:xfrm>
        </p:spPr>
        <p:txBody>
          <a:bodyPr>
            <a:normAutofit/>
          </a:bodyPr>
          <a:lstStyle/>
          <a:p>
            <a:r>
              <a:rPr lang="ru-RU" sz="2800" b="1" dirty="0">
                <a:solidFill>
                  <a:schemeClr val="accent1">
                    <a:lumMod val="75000"/>
                  </a:schemeClr>
                </a:solidFill>
              </a:rPr>
              <a:t>Слоеное тесто</a:t>
            </a:r>
          </a:p>
          <a:p>
            <a:r>
              <a:rPr lang="ru-RU" sz="1500" b="1" dirty="0"/>
              <a:t>Говорят, что это тесто изобрел художник из Франции Клод </a:t>
            </a:r>
            <a:r>
              <a:rPr lang="ru-RU" sz="1500" b="1" dirty="0" err="1"/>
              <a:t>Лоренн</a:t>
            </a:r>
            <a:r>
              <a:rPr lang="ru-RU" sz="1500" b="1" dirty="0"/>
              <a:t>. Слоеное тесто или слойка подходит для приготовления булок, самсы, тортов, например, знаменитый торт Наполеон. Главным его компонентом, помимо муки, является сливочное масло или маргарин. Чтобы получить слойку ее нужно неоднократно раскатывать и складывать, таким образом чередуя слои жира и муки. После раскатки каждого слоя тесто охлаждают и снова раскатывают и складывают.</a:t>
            </a:r>
          </a:p>
          <a:p>
            <a:r>
              <a:rPr lang="ru-RU" sz="1500" b="1" dirty="0"/>
              <a:t>Муку лучше всего брать с высоким содержанием клейковины, а рекомендуемая рабочая температура в помещении 15-17 градусов.</a:t>
            </a:r>
          </a:p>
          <a:p>
            <a:r>
              <a:rPr lang="ru-RU" sz="1500" b="1" dirty="0"/>
              <a:t>Интересно то, что в Турции и Греции не используется слоеное тесто в его традиционном приготовлении. Вместо него используется тесто </a:t>
            </a:r>
            <a:r>
              <a:rPr lang="ru-RU" sz="1500" b="1" dirty="0" err="1"/>
              <a:t>филло</a:t>
            </a:r>
            <a:r>
              <a:rPr lang="ru-RU" sz="1500" b="1" dirty="0"/>
              <a:t>, которое предшествовало слоеному. Отличие </a:t>
            </a:r>
            <a:r>
              <a:rPr lang="ru-RU" sz="1500" b="1" dirty="0" err="1"/>
              <a:t>филло</a:t>
            </a:r>
            <a:r>
              <a:rPr lang="ru-RU" sz="1500" b="1" dirty="0"/>
              <a:t> в том, что оно более вытянуто, тонкое и хрустящее.</a:t>
            </a:r>
            <a:br>
              <a:rPr lang="ru-RU" sz="1500" b="1" dirty="0"/>
            </a:br>
            <a:endParaRPr lang="ru-RU" sz="1500" b="1" dirty="0"/>
          </a:p>
        </p:txBody>
      </p:sp>
      <p:pic>
        <p:nvPicPr>
          <p:cNvPr id="6" name="Picture 2" descr="слоеное">
            <a:extLst>
              <a:ext uri="{FF2B5EF4-FFF2-40B4-BE49-F238E27FC236}">
                <a16:creationId xmlns:a16="http://schemas.microsoft.com/office/drawing/2014/main" id="{C6376029-5ACD-46B2-B3A0-05D17A62F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970" y="4124272"/>
            <a:ext cx="3421340" cy="20526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F84D312-43AD-4EC5-8A56-C4CAE7671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440" y="4124272"/>
            <a:ext cx="4187591" cy="205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831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048B33-7898-4768-A130-F2CA87DD1D22}"/>
              </a:ext>
            </a:extLst>
          </p:cNvPr>
          <p:cNvSpPr>
            <a:spLocks noGrp="1"/>
          </p:cNvSpPr>
          <p:nvPr>
            <p:ph type="title"/>
          </p:nvPr>
        </p:nvSpPr>
        <p:spPr>
          <a:xfrm>
            <a:off x="838200" y="365126"/>
            <a:ext cx="10515600" cy="315912"/>
          </a:xfrm>
        </p:spPr>
        <p:txBody>
          <a:bodyPr>
            <a:noAutofit/>
          </a:bodyPr>
          <a:lstStyle/>
          <a:p>
            <a:pPr algn="ctr"/>
            <a:r>
              <a:rPr lang="ru-RU" sz="2800" b="1" dirty="0">
                <a:solidFill>
                  <a:srgbClr val="C00000"/>
                </a:solidFill>
              </a:rPr>
              <a:t>АКТУАЛИЗАЦИЯ</a:t>
            </a:r>
          </a:p>
        </p:txBody>
      </p:sp>
      <p:sp>
        <p:nvSpPr>
          <p:cNvPr id="3" name="Объект 2">
            <a:extLst>
              <a:ext uri="{FF2B5EF4-FFF2-40B4-BE49-F238E27FC236}">
                <a16:creationId xmlns:a16="http://schemas.microsoft.com/office/drawing/2014/main" id="{2826AF06-BE10-420B-88EC-C69D05674919}"/>
              </a:ext>
            </a:extLst>
          </p:cNvPr>
          <p:cNvSpPr>
            <a:spLocks noGrp="1"/>
          </p:cNvSpPr>
          <p:nvPr>
            <p:ph idx="1"/>
          </p:nvPr>
        </p:nvSpPr>
        <p:spPr>
          <a:xfrm>
            <a:off x="838200" y="872359"/>
            <a:ext cx="10515600" cy="5304604"/>
          </a:xfrm>
        </p:spPr>
        <p:txBody>
          <a:bodyPr>
            <a:normAutofit lnSpcReduction="10000"/>
          </a:bodyPr>
          <a:lstStyle/>
          <a:p>
            <a:r>
              <a:rPr lang="ru-RU" sz="1600" b="1" dirty="0">
                <a:solidFill>
                  <a:srgbClr val="333333"/>
                </a:solidFill>
              </a:rPr>
              <a:t>Неосведомлённость в вопросах питания свойственна многим нашим современникам.  Химический состав продуктов их свойства, полезность для организма, как правильно питаться, что и когда есть и  в каком количестве должен знать каждый уважающий себя человек. </a:t>
            </a:r>
            <a:r>
              <a:rPr lang="ru-RU" sz="1600" b="1" i="0" dirty="0">
                <a:solidFill>
                  <a:srgbClr val="333333"/>
                </a:solidFill>
                <a:effectLst/>
              </a:rPr>
              <a:t>Обычно только какое-нибудь заболевание заставляет этих людей обратить внимание на свое питание. К сожалению, иногда это бывает слишком поздно: неправильное питание уже основательно разрушило организм и приходится прибегать к лечению. Являясь одним из важных компонентов нашего образа жизни, культура потребления пищевых продуктов определяет в значительной степени образ жизни человека. Тот, кто знает законы рационального питания и следует им, имеет больше шансов быть здоровым, деятельным, развитым физически и духовно. С древних времен люди понимали, что огромное значение питание имеет для здоровья человека. Знаменитый русский биолог И. И. Мечников писал, что люди преждевременно стареют и умирают от неправильного питания и что человек, питающийся рационально может жить 120-150 лет.</a:t>
            </a:r>
            <a:endParaRPr lang="ru-RU" sz="1600" b="1" dirty="0"/>
          </a:p>
          <a:p>
            <a:r>
              <a:rPr lang="ru-RU" sz="1600" b="1" i="0" dirty="0">
                <a:solidFill>
                  <a:srgbClr val="333333"/>
                </a:solidFill>
                <a:effectLst/>
              </a:rPr>
              <a:t> Расскажем о принципах рационального питания. В их основе – употребление только тех продуктов, которые содержат наименьшее количество вредных веществ. Цель данной работы - изучить и показать принципы здорового питания. </a:t>
            </a:r>
          </a:p>
          <a:p>
            <a:r>
              <a:rPr lang="ru-RU" sz="1600" b="1" i="0" dirty="0">
                <a:solidFill>
                  <a:srgbClr val="333333"/>
                </a:solidFill>
                <a:effectLst/>
                <a:latin typeface="roboto"/>
              </a:rPr>
              <a:t>В последнее время средства массовой информации все чаще и чаще пропагандируют здоровый образ жизни, залогом которого является здоровая и вкусная еда. Но как определить, вкусна и полезна ли пища? Какими показателями таким ответом нельзя не согласиться. </a:t>
            </a:r>
          </a:p>
          <a:p>
            <a:r>
              <a:rPr lang="ru-RU" sz="1600" b="1" dirty="0">
                <a:solidFill>
                  <a:srgbClr val="333333"/>
                </a:solidFill>
                <a:latin typeface="roboto"/>
              </a:rPr>
              <a:t>К</a:t>
            </a:r>
            <a:r>
              <a:rPr lang="ru-RU" sz="1600" b="1" i="0" dirty="0">
                <a:solidFill>
                  <a:srgbClr val="333333"/>
                </a:solidFill>
                <a:effectLst/>
                <a:latin typeface="roboto"/>
              </a:rPr>
              <a:t>ачество, пищевая, энергетическая ценность, калорийность и многие другие вопросы здорового питания актуальны как никогда. </a:t>
            </a:r>
            <a:r>
              <a:rPr lang="ru-RU" sz="1600" b="1" dirty="0">
                <a:solidFill>
                  <a:srgbClr val="333333"/>
                </a:solidFill>
                <a:latin typeface="roboto"/>
              </a:rPr>
              <a:t>Использование мучных изделий – польза или вред? Какова технология изготовления мучных изделий? Это то о чём нужно говорить сегодня, чтобы сохранить здоровье нации и продлить жизнь людей.</a:t>
            </a:r>
            <a:endParaRPr lang="ru-RU" sz="1600" b="1" dirty="0"/>
          </a:p>
        </p:txBody>
      </p:sp>
    </p:spTree>
    <p:extLst>
      <p:ext uri="{BB962C8B-B14F-4D97-AF65-F5344CB8AC3E}">
        <p14:creationId xmlns:p14="http://schemas.microsoft.com/office/powerpoint/2010/main" val="2557569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9A4793-8160-453F-B1EC-8665F6DC3069}"/>
              </a:ext>
            </a:extLst>
          </p:cNvPr>
          <p:cNvSpPr>
            <a:spLocks noGrp="1"/>
          </p:cNvSpPr>
          <p:nvPr>
            <p:ph type="title"/>
          </p:nvPr>
        </p:nvSpPr>
        <p:spPr>
          <a:xfrm>
            <a:off x="838200" y="365126"/>
            <a:ext cx="10515600" cy="465192"/>
          </a:xfrm>
        </p:spPr>
        <p:txBody>
          <a:bodyPr>
            <a:noAutofit/>
          </a:bodyPr>
          <a:lstStyle/>
          <a:p>
            <a:pPr algn="ctr"/>
            <a:r>
              <a:rPr lang="ru-RU" sz="2800" b="1" dirty="0">
                <a:solidFill>
                  <a:srgbClr val="C00000"/>
                </a:solidFill>
              </a:rPr>
              <a:t>ВИДЫ ТЕСТА И ИЗДЕЛИЯ ИЗ НЕГО</a:t>
            </a:r>
            <a:endParaRPr lang="ru-RU" sz="2800" dirty="0"/>
          </a:p>
        </p:txBody>
      </p:sp>
      <p:sp>
        <p:nvSpPr>
          <p:cNvPr id="3" name="Объект 2">
            <a:extLst>
              <a:ext uri="{FF2B5EF4-FFF2-40B4-BE49-F238E27FC236}">
                <a16:creationId xmlns:a16="http://schemas.microsoft.com/office/drawing/2014/main" id="{0C56B8FA-0E8A-4316-AA9B-ACA15FB5D1E5}"/>
              </a:ext>
            </a:extLst>
          </p:cNvPr>
          <p:cNvSpPr>
            <a:spLocks noGrp="1"/>
          </p:cNvSpPr>
          <p:nvPr>
            <p:ph idx="1"/>
          </p:nvPr>
        </p:nvSpPr>
        <p:spPr>
          <a:xfrm>
            <a:off x="838200" y="966952"/>
            <a:ext cx="10515600" cy="5525922"/>
          </a:xfrm>
        </p:spPr>
        <p:txBody>
          <a:bodyPr>
            <a:normAutofit/>
          </a:bodyPr>
          <a:lstStyle/>
          <a:p>
            <a:r>
              <a:rPr lang="ru-RU" sz="1500" b="1" i="0" dirty="0">
                <a:solidFill>
                  <a:schemeClr val="accent1">
                    <a:lumMod val="75000"/>
                  </a:schemeClr>
                </a:solidFill>
                <a:effectLst/>
              </a:rPr>
              <a:t>Сдобное тесто</a:t>
            </a:r>
          </a:p>
          <a:p>
            <a:r>
              <a:rPr lang="ru-RU" sz="1500" b="1" i="0" dirty="0">
                <a:effectLst/>
              </a:rPr>
              <a:t>Для этого вида использует различные добавки, так называемую сдобу. Зависимо какое на выходе изделие должно получиться, в качестве сдобы может выступать: молочные продукты, жиросодержащие продукты, яйца, пряности, семечки, сухофрукты, мёд, патока, сахар и т.п. От добавляемой сдобы меняются вкусовые качества и вид готового изделия, густота теста. Можно добавить и дрожжи — для сладкой выпечки или без дрожжей для не сладкой.</a:t>
            </a:r>
          </a:p>
          <a:p>
            <a:endParaRPr lang="ru-RU" sz="1500" dirty="0">
              <a:solidFill>
                <a:srgbClr val="444444"/>
              </a:solidFill>
            </a:endParaRPr>
          </a:p>
          <a:p>
            <a:endParaRPr lang="ru-RU" sz="1500" b="0" i="0" dirty="0">
              <a:solidFill>
                <a:srgbClr val="444444"/>
              </a:solidFill>
              <a:effectLst/>
            </a:endParaRPr>
          </a:p>
          <a:p>
            <a:endParaRPr lang="ru-RU" sz="1500" dirty="0">
              <a:solidFill>
                <a:srgbClr val="444444"/>
              </a:solidFill>
            </a:endParaRPr>
          </a:p>
          <a:p>
            <a:endParaRPr lang="ru-RU" sz="1500" b="0" i="0" dirty="0">
              <a:solidFill>
                <a:srgbClr val="444444"/>
              </a:solidFill>
              <a:effectLst/>
            </a:endParaRPr>
          </a:p>
          <a:p>
            <a:r>
              <a:rPr lang="ru-RU" sz="1500" b="1" i="0" dirty="0">
                <a:solidFill>
                  <a:schemeClr val="accent1">
                    <a:lumMod val="75000"/>
                  </a:schemeClr>
                </a:solidFill>
                <a:effectLst/>
              </a:rPr>
              <a:t>Пресное тесто</a:t>
            </a:r>
          </a:p>
          <a:p>
            <a:r>
              <a:rPr lang="ru-RU" sz="1500" b="1" i="0" dirty="0">
                <a:effectLst/>
              </a:rPr>
              <a:t>Один из самых старинных видов теста. Наипростейшее содержание компонентов именно в этом тесте — мука и вода, иногда с добавлением соли и подсолнечного масла. В отличии от дрожжевого пресное тесто эластичное и хорошо принимает и сохраняет форму, но выпечка из него быстро черствеет. Его также можно сделать сдобным, обычно для этого добавляется молоко, сметана, сахар, яйца. Оно отлично подходит для лепки пельменей, вареников, </a:t>
            </a:r>
            <a:r>
              <a:rPr lang="ru-RU" sz="1400" b="1" i="0" dirty="0">
                <a:effectLst/>
              </a:rPr>
              <a:t>лавашей, пресных лепешек.</a:t>
            </a:r>
          </a:p>
          <a:p>
            <a:endParaRPr lang="ru-RU" sz="1400" dirty="0"/>
          </a:p>
        </p:txBody>
      </p:sp>
      <p:pic>
        <p:nvPicPr>
          <p:cNvPr id="4" name="Picture 2" descr="сдобное">
            <a:extLst>
              <a:ext uri="{FF2B5EF4-FFF2-40B4-BE49-F238E27FC236}">
                <a16:creationId xmlns:a16="http://schemas.microsoft.com/office/drawing/2014/main" id="{D6B025E0-1829-4228-9875-13E0A15FC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7407" y="2259725"/>
            <a:ext cx="1870842" cy="11692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пресное">
            <a:extLst>
              <a:ext uri="{FF2B5EF4-FFF2-40B4-BE49-F238E27FC236}">
                <a16:creationId xmlns:a16="http://schemas.microsoft.com/office/drawing/2014/main" id="{F4D5A765-8F5B-4BC0-B9C1-1229C46EC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407" y="5052301"/>
            <a:ext cx="1870842" cy="133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537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47C34D-C8EF-4585-A509-C2B7EE166344}"/>
              </a:ext>
            </a:extLst>
          </p:cNvPr>
          <p:cNvSpPr>
            <a:spLocks noGrp="1"/>
          </p:cNvSpPr>
          <p:nvPr>
            <p:ph type="title"/>
          </p:nvPr>
        </p:nvSpPr>
        <p:spPr>
          <a:xfrm>
            <a:off x="838200" y="994410"/>
            <a:ext cx="10515600" cy="696278"/>
          </a:xfrm>
        </p:spPr>
        <p:txBody>
          <a:bodyPr>
            <a:normAutofit fontScale="90000"/>
          </a:bodyPr>
          <a:lstStyle/>
          <a:p>
            <a:endParaRPr lang="ru-RU" dirty="0"/>
          </a:p>
        </p:txBody>
      </p:sp>
      <p:pic>
        <p:nvPicPr>
          <p:cNvPr id="27650" name="Picture 2">
            <a:extLst>
              <a:ext uri="{FF2B5EF4-FFF2-40B4-BE49-F238E27FC236}">
                <a16:creationId xmlns:a16="http://schemas.microsoft.com/office/drawing/2014/main" id="{314ADDD2-5B94-44A8-8BA9-781301F4A2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0070" y="377190"/>
            <a:ext cx="11109960" cy="579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4287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4D59A7-DC43-4B85-A9AC-B7B00020B807}"/>
              </a:ext>
            </a:extLst>
          </p:cNvPr>
          <p:cNvSpPr>
            <a:spLocks noGrp="1"/>
          </p:cNvSpPr>
          <p:nvPr>
            <p:ph type="title"/>
          </p:nvPr>
        </p:nvSpPr>
        <p:spPr>
          <a:xfrm>
            <a:off x="838200" y="1062990"/>
            <a:ext cx="4671060" cy="217170"/>
          </a:xfrm>
        </p:spPr>
        <p:txBody>
          <a:bodyPr>
            <a:normAutofit fontScale="90000"/>
          </a:bodyPr>
          <a:lstStyle/>
          <a:p>
            <a:endParaRPr lang="ru-RU" dirty="0"/>
          </a:p>
        </p:txBody>
      </p:sp>
      <p:pic>
        <p:nvPicPr>
          <p:cNvPr id="11266" name="Picture 2">
            <a:extLst>
              <a:ext uri="{FF2B5EF4-FFF2-40B4-BE49-F238E27FC236}">
                <a16:creationId xmlns:a16="http://schemas.microsoft.com/office/drawing/2014/main" id="{88273AB4-EF02-4A48-A7E6-81F10F2CCA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100" y="365760"/>
            <a:ext cx="6084570" cy="6263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сдобное">
            <a:extLst>
              <a:ext uri="{FF2B5EF4-FFF2-40B4-BE49-F238E27FC236}">
                <a16:creationId xmlns:a16="http://schemas.microsoft.com/office/drawing/2014/main" id="{FCDDA350-FF72-410B-BE8B-541ACE43C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131" y="5257800"/>
            <a:ext cx="180975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A01CD1A-2A4F-4EEF-BE79-D3EE9FC8B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670" y="365760"/>
            <a:ext cx="5269230" cy="626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487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1DB4EC-F89B-4F3C-8DE1-B756FCAFA21A}"/>
              </a:ext>
            </a:extLst>
          </p:cNvPr>
          <p:cNvSpPr>
            <a:spLocks noGrp="1"/>
          </p:cNvSpPr>
          <p:nvPr>
            <p:ph type="title"/>
          </p:nvPr>
        </p:nvSpPr>
        <p:spPr>
          <a:xfrm>
            <a:off x="838200" y="365125"/>
            <a:ext cx="10515600" cy="433661"/>
          </a:xfrm>
        </p:spPr>
        <p:txBody>
          <a:bodyPr>
            <a:noAutofit/>
          </a:bodyPr>
          <a:lstStyle/>
          <a:p>
            <a:pPr algn="ctr"/>
            <a:r>
              <a:rPr lang="ru-RU" sz="2800" b="1" dirty="0">
                <a:solidFill>
                  <a:srgbClr val="C00000"/>
                </a:solidFill>
              </a:rPr>
              <a:t>ВИДЫ ТЕСТА И ИЗДЕЛИЯ ИЗ НЕГО</a:t>
            </a:r>
            <a:endParaRPr lang="ru-RU" sz="2800" dirty="0"/>
          </a:p>
        </p:txBody>
      </p:sp>
      <p:sp>
        <p:nvSpPr>
          <p:cNvPr id="3" name="Объект 2">
            <a:extLst>
              <a:ext uri="{FF2B5EF4-FFF2-40B4-BE49-F238E27FC236}">
                <a16:creationId xmlns:a16="http://schemas.microsoft.com/office/drawing/2014/main" id="{92A1C6D7-08CC-41A8-98C4-7764214DCE9E}"/>
              </a:ext>
            </a:extLst>
          </p:cNvPr>
          <p:cNvSpPr>
            <a:spLocks noGrp="1"/>
          </p:cNvSpPr>
          <p:nvPr>
            <p:ph idx="1"/>
          </p:nvPr>
        </p:nvSpPr>
        <p:spPr>
          <a:xfrm>
            <a:off x="838200" y="935420"/>
            <a:ext cx="10515600" cy="5707117"/>
          </a:xfrm>
        </p:spPr>
        <p:txBody>
          <a:bodyPr>
            <a:normAutofit fontScale="92500" lnSpcReduction="10000"/>
          </a:bodyPr>
          <a:lstStyle/>
          <a:p>
            <a:r>
              <a:rPr lang="ru-RU" sz="1900" b="1" dirty="0">
                <a:solidFill>
                  <a:schemeClr val="accent1">
                    <a:lumMod val="75000"/>
                  </a:schemeClr>
                </a:solidFill>
              </a:rPr>
              <a:t>Песочное тесто</a:t>
            </a:r>
          </a:p>
          <a:p>
            <a:r>
              <a:rPr lang="ru-RU" sz="1900" b="1" dirty="0">
                <a:solidFill>
                  <a:srgbClr val="444444"/>
                </a:solidFill>
              </a:rPr>
              <a:t>Готовится тесто из муки, сахарного песка и сливочного масла или маргарина. Иногда добавляется вода, яйца, вкусовые добавки и какой-нибудь разрыхлитель, за исключением дрожжей. Песочное тесто готовится как основа для тортов, пирожных, пирогов, тарталеток.</a:t>
            </a:r>
          </a:p>
          <a:p>
            <a:r>
              <a:rPr lang="ru-RU" sz="1900" b="1" dirty="0">
                <a:solidFill>
                  <a:srgbClr val="444444"/>
                </a:solidFill>
              </a:rPr>
              <a:t>Мука должна содержать немного клейковины, иначе тесто будет затяжным, а готовая выпечка жесткая и грубая.</a:t>
            </a:r>
          </a:p>
          <a:p>
            <a:r>
              <a:rPr lang="ru-RU" sz="1900" b="1" dirty="0">
                <a:solidFill>
                  <a:srgbClr val="444444"/>
                </a:solidFill>
              </a:rPr>
              <a:t>Все компоненты перед приготовлением должны быть хорошо охлаждены, чтобы тесто не потеряло эластичность. Ингредиенты смешиваются, рубятся или перетираются в крошку и быстро замешиваются. Готовую массу нужно хорошо охладить. Выпекаются изделия при температуре 230-250 градусов.</a:t>
            </a:r>
          </a:p>
          <a:p>
            <a:r>
              <a:rPr lang="ru-RU" sz="1900" b="1" dirty="0">
                <a:solidFill>
                  <a:schemeClr val="accent1">
                    <a:lumMod val="75000"/>
                  </a:schemeClr>
                </a:solidFill>
              </a:rPr>
              <a:t>Кислое тесто</a:t>
            </a:r>
          </a:p>
          <a:p>
            <a:r>
              <a:rPr lang="ru-RU" sz="1900" b="1" dirty="0"/>
              <a:t>Как подвид кислое тесто можно отнести к хлебному. Оно подходит для выпекания кулебяк, жареных пирожков, ржаного хлеба и другой мучной выпечки. Главная его особенность — большее содержание дрожжей.</a:t>
            </a:r>
          </a:p>
          <a:p>
            <a:r>
              <a:rPr lang="ru-RU" sz="1900" b="1" dirty="0">
                <a:solidFill>
                  <a:schemeClr val="accent1">
                    <a:lumMod val="75000"/>
                  </a:schemeClr>
                </a:solidFill>
              </a:rPr>
              <a:t>Блинное тесто</a:t>
            </a:r>
          </a:p>
          <a:p>
            <a:r>
              <a:rPr lang="ru-RU" sz="1900" b="1" dirty="0"/>
              <a:t>Тесто для приготовления блинов можно выделить отдельно, поскольку его структура отличается от всех остальных видов теста. Оно должно быть очень жидким по консистенции и хорошо распределяться по сковороде. Однако основной состав такой же как и у пресного теста — мука и вода. А вот остальные компоненты зависят от рецепта блинов и пожеланий хозяйки. Это могут быть кисломолочные продукты, сахар, соль, яйца, алкоголь, вкусовые добавки, овощное пюре для придания аромата и цвета и так далее.</a:t>
            </a:r>
          </a:p>
          <a:p>
            <a:endParaRPr lang="ru-RU" dirty="0"/>
          </a:p>
        </p:txBody>
      </p:sp>
    </p:spTree>
    <p:extLst>
      <p:ext uri="{BB962C8B-B14F-4D97-AF65-F5344CB8AC3E}">
        <p14:creationId xmlns:p14="http://schemas.microsoft.com/office/powerpoint/2010/main" val="3998441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2B82C0-F002-4A31-9A00-BEE26552A077}"/>
              </a:ext>
            </a:extLst>
          </p:cNvPr>
          <p:cNvSpPr>
            <a:spLocks noGrp="1"/>
          </p:cNvSpPr>
          <p:nvPr>
            <p:ph type="title"/>
          </p:nvPr>
        </p:nvSpPr>
        <p:spPr>
          <a:xfrm>
            <a:off x="838200" y="880110"/>
            <a:ext cx="10515600" cy="810578"/>
          </a:xfrm>
        </p:spPr>
        <p:txBody>
          <a:bodyPr/>
          <a:lstStyle/>
          <a:p>
            <a:endParaRPr lang="ru-RU" dirty="0"/>
          </a:p>
        </p:txBody>
      </p:sp>
      <p:pic>
        <p:nvPicPr>
          <p:cNvPr id="19458" name="Picture 2">
            <a:extLst>
              <a:ext uri="{FF2B5EF4-FFF2-40B4-BE49-F238E27FC236}">
                <a16:creationId xmlns:a16="http://schemas.microsoft.com/office/drawing/2014/main" id="{AEDCB8D4-7CA8-4826-83E3-D1FAEDB6FD2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397826"/>
            <a:ext cx="6446520" cy="60623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D2210BE-42C0-425E-AC6A-08CD339E3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3720" y="397826"/>
            <a:ext cx="4831080" cy="6071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980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D9702D-30B5-4A3E-8819-75374D597472}"/>
              </a:ext>
            </a:extLst>
          </p:cNvPr>
          <p:cNvSpPr>
            <a:spLocks noGrp="1"/>
          </p:cNvSpPr>
          <p:nvPr>
            <p:ph type="title"/>
          </p:nvPr>
        </p:nvSpPr>
        <p:spPr>
          <a:xfrm>
            <a:off x="838200" y="365125"/>
            <a:ext cx="10515600" cy="381109"/>
          </a:xfrm>
        </p:spPr>
        <p:txBody>
          <a:bodyPr>
            <a:noAutofit/>
          </a:bodyPr>
          <a:lstStyle/>
          <a:p>
            <a:pPr algn="ctr"/>
            <a:r>
              <a:rPr lang="ru-RU" sz="2800" b="1" dirty="0">
                <a:solidFill>
                  <a:srgbClr val="C00000"/>
                </a:solidFill>
              </a:rPr>
              <a:t>ВИДЫ ТЕСТА И ИЗДЕЛИЯ ИЗ НЕГО</a:t>
            </a:r>
            <a:endParaRPr lang="ru-RU" sz="2800" dirty="0"/>
          </a:p>
        </p:txBody>
      </p:sp>
      <p:pic>
        <p:nvPicPr>
          <p:cNvPr id="4" name="Picture 4">
            <a:extLst>
              <a:ext uri="{FF2B5EF4-FFF2-40B4-BE49-F238E27FC236}">
                <a16:creationId xmlns:a16="http://schemas.microsoft.com/office/drawing/2014/main" id="{DEEEC8BD-B58F-45AC-BED4-35E672275F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076790"/>
            <a:ext cx="2711668" cy="1782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DFCFF7E-3C39-4235-B3ED-23EA5B22A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099" y="1076790"/>
            <a:ext cx="2913071" cy="1782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F4DBE18-655E-4B96-AED6-7C19F47971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8100" y="1076790"/>
            <a:ext cx="3695700" cy="178202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E405C2DD-7254-4335-91F7-B62C7CF027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8906" y="3817620"/>
            <a:ext cx="2234894" cy="24345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4884F9B-A527-4410-B0C4-2C407C7530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817620"/>
            <a:ext cx="2711668" cy="24345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9E1259F9-24F1-4F7B-A6F5-196484CF3C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0481" y="3817619"/>
            <a:ext cx="2080259" cy="24345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F96EE88B-48A4-4F66-AA18-DF8848A26A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8321" y="3817620"/>
            <a:ext cx="2080259" cy="2434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4525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9138B8-0A8D-4376-89D6-2133E3BFB4FF}"/>
              </a:ext>
            </a:extLst>
          </p:cNvPr>
          <p:cNvSpPr>
            <a:spLocks noGrp="1"/>
          </p:cNvSpPr>
          <p:nvPr>
            <p:ph type="title"/>
          </p:nvPr>
        </p:nvSpPr>
        <p:spPr>
          <a:xfrm>
            <a:off x="838200" y="365126"/>
            <a:ext cx="10515600" cy="315912"/>
          </a:xfrm>
        </p:spPr>
        <p:txBody>
          <a:bodyPr>
            <a:noAutofit/>
          </a:bodyPr>
          <a:lstStyle/>
          <a:p>
            <a:pPr algn="ctr"/>
            <a:r>
              <a:rPr lang="ru-RU" sz="2800" b="1" dirty="0">
                <a:solidFill>
                  <a:srgbClr val="C00000"/>
                </a:solidFill>
              </a:rPr>
              <a:t>ВИДЫ ТЕСТА И ИЗДЕЛИЯ ИЗ НЕГО</a:t>
            </a:r>
            <a:endParaRPr lang="ru-RU" sz="2800" dirty="0"/>
          </a:p>
        </p:txBody>
      </p:sp>
      <p:sp>
        <p:nvSpPr>
          <p:cNvPr id="3" name="Объект 2">
            <a:extLst>
              <a:ext uri="{FF2B5EF4-FFF2-40B4-BE49-F238E27FC236}">
                <a16:creationId xmlns:a16="http://schemas.microsoft.com/office/drawing/2014/main" id="{B06460E7-42A6-4881-A6E2-BCB6676A7B0B}"/>
              </a:ext>
            </a:extLst>
          </p:cNvPr>
          <p:cNvSpPr>
            <a:spLocks noGrp="1"/>
          </p:cNvSpPr>
          <p:nvPr>
            <p:ph idx="1"/>
          </p:nvPr>
        </p:nvSpPr>
        <p:spPr>
          <a:xfrm>
            <a:off x="838200" y="893379"/>
            <a:ext cx="10515600" cy="5707118"/>
          </a:xfrm>
        </p:spPr>
        <p:txBody>
          <a:bodyPr>
            <a:normAutofit lnSpcReduction="10000"/>
          </a:bodyPr>
          <a:lstStyle/>
          <a:p>
            <a:r>
              <a:rPr lang="ru-RU" sz="1300" b="1" i="0" dirty="0">
                <a:solidFill>
                  <a:schemeClr val="accent1">
                    <a:lumMod val="75000"/>
                  </a:schemeClr>
                </a:solidFill>
                <a:effectLst/>
              </a:rPr>
              <a:t>Бисквитное тесто</a:t>
            </a:r>
          </a:p>
          <a:p>
            <a:r>
              <a:rPr lang="ru-RU" sz="1300" b="1" i="0" dirty="0">
                <a:effectLst/>
              </a:rPr>
              <a:t>Самое вкусное и всеми узнаваемое бисквитное тесто. Готовится для тортов или пирожных. Бисквиты могут иметь несколько вариаций приготовления, например, бисквит на горячем молоке, шоколадный бисквит на кипятке, классический бисквит, генуэзский бисквит, бисквиты с добавлением различных добавок: сухофрукты, орехи, мак, морковь, тыква и так далее. Главные ингредиенты для приготовления бисквитных коржей — это мука, яйца и сахар. Яйца хорошо взбиваются с сахаром до получения белой и воздушной массы, затем добавляется мука и аккуратно перемешивается. Очень важно, чтобы при замесе сохранилась воздушность и легкость структуры.</a:t>
            </a:r>
          </a:p>
          <a:p>
            <a:r>
              <a:rPr lang="ru-RU" sz="1300" b="1" i="0" dirty="0">
                <a:effectLst/>
              </a:rPr>
              <a:t>Для взбивания лучше использовать яйца комнатной температуры, посуду можно тоже немного согреть в теплой воде, тогда яйца будут лучше и быстрей взбиваться. Но при этом важно, чтобы посуда была чистой и нежирной. Продукты для бисквита должны быть обязательно свежими. Готовый бисквитный корж вынимать из формы после его охлаждения и дать выстояться ему от 2 до 24 часов. За это время влага равномерно распределяется по бисквиту, он хорошо разрезается, имеет равномерно пористую структуру и не будет разваливаться при пропитке сиропом и сборке торта.</a:t>
            </a:r>
          </a:p>
          <a:p>
            <a:r>
              <a:rPr lang="ru-RU" sz="1300" b="1" i="0" dirty="0">
                <a:effectLst/>
              </a:rPr>
              <a:t>Это основные виды теста. Но существует еще множество подвидов для каждого из них. Каждая хозяюшка должна попробовать приготовить выпечку из каждого вида. Кроме того, есть место для фантазии и приготовления своего фирменного теста для выпечки.</a:t>
            </a:r>
          </a:p>
          <a:p>
            <a:r>
              <a:rPr lang="ru-RU" sz="1300" b="1" i="0" dirty="0">
                <a:solidFill>
                  <a:schemeClr val="accent1">
                    <a:lumMod val="75000"/>
                  </a:schemeClr>
                </a:solidFill>
                <a:effectLst/>
              </a:rPr>
              <a:t>Заварное тесто</a:t>
            </a:r>
          </a:p>
          <a:p>
            <a:r>
              <a:rPr lang="ru-RU" sz="1300" b="1" i="0" dirty="0">
                <a:effectLst/>
              </a:rPr>
              <a:t>Используется для приготовления всеми любимых заварных пирожных и эклеров. Выпечка очень легкая и воздушная, с блестящей и гладкой поверхностью. Процесс приготовления начинается с заваривания муки водой или молоком с маслом.</a:t>
            </a:r>
          </a:p>
          <a:p>
            <a:r>
              <a:rPr lang="ru-RU" sz="1300" b="1" i="0" dirty="0">
                <a:effectLst/>
              </a:rPr>
              <a:t>Затем массу немного остужают и по одному вбивают яйца, хорошо ее вымешивая. Масса должна быть вязкая и эластичная. Ложкой или с помощью кондитерского мешка выкладываются на противень порционные кусочки в форме шариков или других фигур и выпекается. В процессе выпечки образуются полости, которые потом заполняются начинкой. Заварное тесто также может быть использовано и для приготовления вареников, пельменей, чебуреков, галушек и так далее. Процесс приготовления такой же, как и для пирожных, до момента выпекания в духовке.</a:t>
            </a:r>
            <a:br>
              <a:rPr lang="ru-RU" sz="1300" b="1" dirty="0"/>
            </a:br>
            <a:br>
              <a:rPr lang="ru-RU" sz="1300" dirty="0"/>
            </a:br>
            <a:br>
              <a:rPr lang="ru-RU" sz="1200" dirty="0"/>
            </a:br>
            <a:br>
              <a:rPr lang="ru-RU" sz="1200" dirty="0"/>
            </a:br>
            <a:br>
              <a:rPr lang="ru-RU" sz="1200" dirty="0"/>
            </a:br>
            <a:br>
              <a:rPr lang="ru-RU" sz="1200" dirty="0"/>
            </a:br>
            <a:br>
              <a:rPr lang="ru-RU" sz="1200" dirty="0"/>
            </a:br>
            <a:br>
              <a:rPr lang="ru-RU" sz="1200" dirty="0"/>
            </a:br>
            <a:endParaRPr lang="ru-RU" sz="1200" dirty="0"/>
          </a:p>
        </p:txBody>
      </p:sp>
      <p:pic>
        <p:nvPicPr>
          <p:cNvPr id="4" name="Picture 2" descr="заварное">
            <a:extLst>
              <a:ext uri="{FF2B5EF4-FFF2-40B4-BE49-F238E27FC236}">
                <a16:creationId xmlns:a16="http://schemas.microsoft.com/office/drawing/2014/main" id="{AF697AC8-7D46-4407-9D7E-3252C3643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720" y="5050382"/>
            <a:ext cx="2039008" cy="11376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бисквитное">
            <a:extLst>
              <a:ext uri="{FF2B5EF4-FFF2-40B4-BE49-F238E27FC236}">
                <a16:creationId xmlns:a16="http://schemas.microsoft.com/office/drawing/2014/main" id="{D1349D52-EBAB-4786-99C1-D383A9539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517" y="5050382"/>
            <a:ext cx="2007476" cy="1137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782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A3D7BA-D94A-4546-AFCB-BCB6FD724AC2}"/>
              </a:ext>
            </a:extLst>
          </p:cNvPr>
          <p:cNvSpPr>
            <a:spLocks noGrp="1"/>
          </p:cNvSpPr>
          <p:nvPr>
            <p:ph type="title"/>
          </p:nvPr>
        </p:nvSpPr>
        <p:spPr/>
        <p:txBody>
          <a:bodyPr/>
          <a:lstStyle/>
          <a:p>
            <a:endParaRPr lang="ru-RU"/>
          </a:p>
        </p:txBody>
      </p:sp>
      <p:pic>
        <p:nvPicPr>
          <p:cNvPr id="4" name="Picture 2">
            <a:extLst>
              <a:ext uri="{FF2B5EF4-FFF2-40B4-BE49-F238E27FC236}">
                <a16:creationId xmlns:a16="http://schemas.microsoft.com/office/drawing/2014/main" id="{C25E8AAA-8AC8-4B2D-9216-07E8377EF1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3348" y="213994"/>
            <a:ext cx="6623262" cy="61296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9BF360A-CC3D-42B8-95DF-ADE0ADCB8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6610" y="213993"/>
            <a:ext cx="4652010" cy="6129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896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468370-9FC4-43B2-B70D-1BE4866536AE}"/>
              </a:ext>
            </a:extLst>
          </p:cNvPr>
          <p:cNvSpPr>
            <a:spLocks noGrp="1"/>
          </p:cNvSpPr>
          <p:nvPr>
            <p:ph type="title"/>
          </p:nvPr>
        </p:nvSpPr>
        <p:spPr>
          <a:xfrm>
            <a:off x="838200" y="1114096"/>
            <a:ext cx="10515600" cy="283779"/>
          </a:xfrm>
        </p:spPr>
        <p:txBody>
          <a:bodyPr>
            <a:normAutofit fontScale="90000"/>
          </a:bodyPr>
          <a:lstStyle/>
          <a:p>
            <a:endParaRPr lang="ru-RU" dirty="0"/>
          </a:p>
        </p:txBody>
      </p:sp>
      <p:pic>
        <p:nvPicPr>
          <p:cNvPr id="6146" name="Picture 2">
            <a:extLst>
              <a:ext uri="{FF2B5EF4-FFF2-40B4-BE49-F238E27FC236}">
                <a16:creationId xmlns:a16="http://schemas.microsoft.com/office/drawing/2014/main" id="{9421D6C1-781E-4675-B741-44C0BF78D2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2967" y="483476"/>
            <a:ext cx="11140964" cy="5833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403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06CA9C-7BC7-4D63-9623-1A3B89AEBDA1}"/>
              </a:ext>
            </a:extLst>
          </p:cNvPr>
          <p:cNvSpPr>
            <a:spLocks noGrp="1"/>
          </p:cNvSpPr>
          <p:nvPr>
            <p:ph type="title"/>
          </p:nvPr>
        </p:nvSpPr>
        <p:spPr>
          <a:xfrm>
            <a:off x="838200" y="809297"/>
            <a:ext cx="10515600" cy="881391"/>
          </a:xfrm>
        </p:spPr>
        <p:txBody>
          <a:bodyPr/>
          <a:lstStyle/>
          <a:p>
            <a:endParaRPr lang="ru-RU" dirty="0"/>
          </a:p>
        </p:txBody>
      </p:sp>
      <p:pic>
        <p:nvPicPr>
          <p:cNvPr id="13314" name="Picture 2">
            <a:extLst>
              <a:ext uri="{FF2B5EF4-FFF2-40B4-BE49-F238E27FC236}">
                <a16:creationId xmlns:a16="http://schemas.microsoft.com/office/drawing/2014/main" id="{6BCD1A8A-5EBB-4A56-B6E7-A348130A52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986" y="388883"/>
            <a:ext cx="11225048" cy="5788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693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686CB7-CA6F-4E94-9F10-82A4E6D8DEEB}"/>
              </a:ext>
            </a:extLst>
          </p:cNvPr>
          <p:cNvSpPr>
            <a:spLocks noGrp="1"/>
          </p:cNvSpPr>
          <p:nvPr>
            <p:ph type="title"/>
          </p:nvPr>
        </p:nvSpPr>
        <p:spPr>
          <a:xfrm>
            <a:off x="838200" y="365125"/>
            <a:ext cx="10515600" cy="423151"/>
          </a:xfrm>
        </p:spPr>
        <p:txBody>
          <a:bodyPr>
            <a:noAutofit/>
          </a:bodyPr>
          <a:lstStyle/>
          <a:p>
            <a:pPr algn="ctr"/>
            <a:r>
              <a:rPr lang="ru-RU" sz="2800" b="1" dirty="0">
                <a:solidFill>
                  <a:srgbClr val="C00000"/>
                </a:solidFill>
              </a:rPr>
              <a:t>ТЕМА,ЦЕЛЬ, ЗАДАЧИ УРОКА</a:t>
            </a:r>
          </a:p>
        </p:txBody>
      </p:sp>
      <p:sp>
        <p:nvSpPr>
          <p:cNvPr id="3" name="Объект 2">
            <a:extLst>
              <a:ext uri="{FF2B5EF4-FFF2-40B4-BE49-F238E27FC236}">
                <a16:creationId xmlns:a16="http://schemas.microsoft.com/office/drawing/2014/main" id="{041BC74F-A830-4F2C-A92A-B8C5873DCE7B}"/>
              </a:ext>
            </a:extLst>
          </p:cNvPr>
          <p:cNvSpPr>
            <a:spLocks noGrp="1"/>
          </p:cNvSpPr>
          <p:nvPr>
            <p:ph idx="1"/>
          </p:nvPr>
        </p:nvSpPr>
        <p:spPr>
          <a:xfrm>
            <a:off x="838200" y="914400"/>
            <a:ext cx="10515600" cy="5262563"/>
          </a:xfrm>
        </p:spPr>
        <p:txBody>
          <a:bodyPr>
            <a:normAutofit fontScale="92500" lnSpcReduction="20000"/>
          </a:bodyPr>
          <a:lstStyle/>
          <a:p>
            <a:r>
              <a:rPr lang="ru-RU" b="1" dirty="0">
                <a:solidFill>
                  <a:schemeClr val="accent1">
                    <a:lumMod val="75000"/>
                  </a:schemeClr>
                </a:solidFill>
              </a:rPr>
              <a:t>Тема урока: </a:t>
            </a:r>
            <a:r>
              <a:rPr lang="ru-RU" b="1" dirty="0"/>
              <a:t>Способы обработки продуктов питания и потребительские качества пищи</a:t>
            </a:r>
          </a:p>
          <a:p>
            <a:r>
              <a:rPr lang="ru-RU" b="1" i="1" dirty="0">
                <a:solidFill>
                  <a:schemeClr val="accent1">
                    <a:lumMod val="75000"/>
                  </a:schemeClr>
                </a:solidFill>
              </a:rPr>
              <a:t>Цель урока: </a:t>
            </a:r>
            <a:r>
              <a:rPr lang="ru-RU" b="1" dirty="0"/>
              <a:t>организовать самостоятельную деятельность обучающихся по изучению способов обработки продуктов питания и потребительских качеств мучных изделий</a:t>
            </a:r>
          </a:p>
          <a:p>
            <a:r>
              <a:rPr lang="ru-RU" b="1" i="1" dirty="0">
                <a:solidFill>
                  <a:schemeClr val="accent1">
                    <a:lumMod val="75000"/>
                  </a:schemeClr>
                </a:solidFill>
              </a:rPr>
              <a:t>Задачи урока: </a:t>
            </a:r>
            <a:r>
              <a:rPr lang="ru-RU" b="1" dirty="0"/>
              <a:t>сформировать умения обучающихся поиска учебного материала по теме урока; познакомить с технологиями приготовления изделий из теста; учить определять качество муки и изделий из них.</a:t>
            </a:r>
          </a:p>
          <a:p>
            <a:r>
              <a:rPr lang="ru-RU" b="1" dirty="0"/>
              <a:t>развивать технологические, творческие, аналитические способности;</a:t>
            </a:r>
          </a:p>
          <a:p>
            <a:r>
              <a:rPr lang="ru-RU" b="1" dirty="0"/>
              <a:t>продолжить формировать такие качества личности как трудолюбие, ответственность при соблюдении безопасности труда, настойчивость при достижении поставленных целей;</a:t>
            </a:r>
          </a:p>
          <a:p>
            <a:r>
              <a:rPr lang="ru-RU" b="1" dirty="0"/>
              <a:t> познакомить с профессией кулинар по выпечке мучных изделий.</a:t>
            </a:r>
          </a:p>
        </p:txBody>
      </p:sp>
    </p:spTree>
    <p:extLst>
      <p:ext uri="{BB962C8B-B14F-4D97-AF65-F5344CB8AC3E}">
        <p14:creationId xmlns:p14="http://schemas.microsoft.com/office/powerpoint/2010/main" val="2066338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6EF70E-EEDA-4E21-8767-E205487E61D6}"/>
              </a:ext>
            </a:extLst>
          </p:cNvPr>
          <p:cNvSpPr>
            <a:spLocks noGrp="1"/>
          </p:cNvSpPr>
          <p:nvPr>
            <p:ph type="title"/>
          </p:nvPr>
        </p:nvSpPr>
        <p:spPr>
          <a:xfrm>
            <a:off x="838200" y="365125"/>
            <a:ext cx="10515600" cy="446405"/>
          </a:xfrm>
        </p:spPr>
        <p:txBody>
          <a:bodyPr>
            <a:normAutofit fontScale="90000"/>
          </a:bodyPr>
          <a:lstStyle/>
          <a:p>
            <a:pPr algn="ctr"/>
            <a:r>
              <a:rPr lang="ru-RU" sz="3100" b="1" dirty="0">
                <a:solidFill>
                  <a:srgbClr val="C00000"/>
                </a:solidFill>
              </a:rPr>
              <a:t>Практическая самостоятельная деятельн</a:t>
            </a:r>
            <a:r>
              <a:rPr lang="ru-RU" sz="3100" dirty="0">
                <a:solidFill>
                  <a:srgbClr val="C00000"/>
                </a:solidFill>
              </a:rPr>
              <a:t>ость</a:t>
            </a:r>
          </a:p>
        </p:txBody>
      </p:sp>
      <p:sp>
        <p:nvSpPr>
          <p:cNvPr id="4" name="Объект 3">
            <a:extLst>
              <a:ext uri="{FF2B5EF4-FFF2-40B4-BE49-F238E27FC236}">
                <a16:creationId xmlns:a16="http://schemas.microsoft.com/office/drawing/2014/main" id="{3BE28FA3-7303-43F7-87B4-AE206B2A1D4F}"/>
              </a:ext>
            </a:extLst>
          </p:cNvPr>
          <p:cNvSpPr>
            <a:spLocks noGrp="1"/>
          </p:cNvSpPr>
          <p:nvPr>
            <p:ph idx="1"/>
          </p:nvPr>
        </p:nvSpPr>
        <p:spPr>
          <a:xfrm>
            <a:off x="407670" y="891540"/>
            <a:ext cx="11468100" cy="5737860"/>
          </a:xfrm>
        </p:spPr>
        <p:txBody>
          <a:bodyPr/>
          <a:lstStyle/>
          <a:p>
            <a:r>
              <a:rPr lang="ru-RU" b="1" dirty="0">
                <a:solidFill>
                  <a:schemeClr val="accent1">
                    <a:lumMod val="75000"/>
                  </a:schemeClr>
                </a:solidFill>
              </a:rPr>
              <a:t>Практическая работа № 21</a:t>
            </a:r>
            <a:r>
              <a:rPr lang="ru-RU" b="1" dirty="0"/>
              <a:t>: Технологии обработки продуктов питания (Приготовление изделия из теста)</a:t>
            </a:r>
          </a:p>
          <a:p>
            <a:r>
              <a:rPr lang="ru-RU" b="1" dirty="0">
                <a:solidFill>
                  <a:schemeClr val="accent1">
                    <a:lumMod val="75000"/>
                  </a:schemeClr>
                </a:solidFill>
              </a:rPr>
              <a:t>Задание:</a:t>
            </a:r>
          </a:p>
          <a:p>
            <a:r>
              <a:rPr lang="ru-RU" b="1" dirty="0"/>
              <a:t>1.Приготовить блины скороспелые</a:t>
            </a:r>
          </a:p>
          <a:p>
            <a:r>
              <a:rPr lang="ru-RU" b="1" dirty="0"/>
              <a:t>используя технологическую карту</a:t>
            </a:r>
          </a:p>
          <a:p>
            <a:r>
              <a:rPr lang="ru-RU" b="1" dirty="0"/>
              <a:t>приготовления блинов.</a:t>
            </a:r>
          </a:p>
          <a:p>
            <a:r>
              <a:rPr lang="ru-RU" b="1" dirty="0"/>
              <a:t>2.Сервировка стола.</a:t>
            </a:r>
          </a:p>
          <a:p>
            <a:r>
              <a:rPr lang="ru-RU" b="1" dirty="0"/>
              <a:t>3.Дегустация блюда и </a:t>
            </a:r>
          </a:p>
          <a:p>
            <a:r>
              <a:rPr lang="ru-RU" b="1" dirty="0"/>
              <a:t>определение качества.</a:t>
            </a:r>
          </a:p>
          <a:p>
            <a:r>
              <a:rPr lang="ru-RU" b="1" dirty="0"/>
              <a:t>4.Оценка и самооценка.</a:t>
            </a:r>
          </a:p>
        </p:txBody>
      </p:sp>
      <p:pic>
        <p:nvPicPr>
          <p:cNvPr id="6" name="Picture 2">
            <a:extLst>
              <a:ext uri="{FF2B5EF4-FFF2-40B4-BE49-F238E27FC236}">
                <a16:creationId xmlns:a16="http://schemas.microsoft.com/office/drawing/2014/main" id="{FF785E56-5080-473C-AEAA-D566A1571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640" y="1531620"/>
            <a:ext cx="5360670" cy="49612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6CFB418D-2C0C-45F7-B981-F765CD99A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761" y="3680461"/>
            <a:ext cx="1584959" cy="126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797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7C65D8-899B-451A-98B0-B0D3A80F651B}"/>
              </a:ext>
            </a:extLst>
          </p:cNvPr>
          <p:cNvSpPr>
            <a:spLocks noGrp="1"/>
          </p:cNvSpPr>
          <p:nvPr>
            <p:ph type="title"/>
          </p:nvPr>
        </p:nvSpPr>
        <p:spPr>
          <a:xfrm>
            <a:off x="838200" y="681037"/>
            <a:ext cx="10515600" cy="1009651"/>
          </a:xfrm>
        </p:spPr>
        <p:txBody>
          <a:bodyPr/>
          <a:lstStyle/>
          <a:p>
            <a:endParaRPr lang="ru-RU" dirty="0"/>
          </a:p>
        </p:txBody>
      </p:sp>
      <p:pic>
        <p:nvPicPr>
          <p:cNvPr id="4" name="Picture 6">
            <a:extLst>
              <a:ext uri="{FF2B5EF4-FFF2-40B4-BE49-F238E27FC236}">
                <a16:creationId xmlns:a16="http://schemas.microsoft.com/office/drawing/2014/main" id="{200C29FC-8F38-41E7-A2AE-DDF6389C9F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4778" y="454025"/>
            <a:ext cx="6394662" cy="5722938"/>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a:extLst>
              <a:ext uri="{FF2B5EF4-FFF2-40B4-BE49-F238E27FC236}">
                <a16:creationId xmlns:a16="http://schemas.microsoft.com/office/drawing/2014/main" id="{9A0AAF27-11E4-48BD-B1C4-3CF788955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9440" y="454024"/>
            <a:ext cx="4800600" cy="5722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9919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438161-C7C6-4535-8B68-C28F051FB15B}"/>
              </a:ext>
            </a:extLst>
          </p:cNvPr>
          <p:cNvSpPr>
            <a:spLocks noGrp="1"/>
          </p:cNvSpPr>
          <p:nvPr>
            <p:ph type="title"/>
          </p:nvPr>
        </p:nvSpPr>
        <p:spPr>
          <a:xfrm>
            <a:off x="838200" y="681037"/>
            <a:ext cx="10515600" cy="1009651"/>
          </a:xfrm>
        </p:spPr>
        <p:txBody>
          <a:bodyPr/>
          <a:lstStyle/>
          <a:p>
            <a:endParaRPr lang="ru-RU" dirty="0"/>
          </a:p>
        </p:txBody>
      </p:sp>
      <p:pic>
        <p:nvPicPr>
          <p:cNvPr id="29698" name="Picture 2">
            <a:extLst>
              <a:ext uri="{FF2B5EF4-FFF2-40B4-BE49-F238E27FC236}">
                <a16:creationId xmlns:a16="http://schemas.microsoft.com/office/drawing/2014/main" id="{4E1670F2-A0F0-4528-945E-B59B438BA0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4360" y="457200"/>
            <a:ext cx="11041380" cy="5977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7034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8E1F5A-4C56-41A0-B76C-900949526F59}"/>
              </a:ext>
            </a:extLst>
          </p:cNvPr>
          <p:cNvSpPr>
            <a:spLocks noGrp="1"/>
          </p:cNvSpPr>
          <p:nvPr>
            <p:ph type="title"/>
          </p:nvPr>
        </p:nvSpPr>
        <p:spPr>
          <a:xfrm>
            <a:off x="838200" y="365125"/>
            <a:ext cx="10515600" cy="503555"/>
          </a:xfrm>
        </p:spPr>
        <p:txBody>
          <a:bodyPr>
            <a:normAutofit fontScale="90000"/>
          </a:bodyPr>
          <a:lstStyle/>
          <a:p>
            <a:pPr algn="ctr"/>
            <a:r>
              <a:rPr lang="ru-RU" sz="2800" dirty="0"/>
              <a:t>Итог урока. Домашнее задание</a:t>
            </a:r>
          </a:p>
        </p:txBody>
      </p:sp>
      <p:sp>
        <p:nvSpPr>
          <p:cNvPr id="3" name="Объект 2">
            <a:extLst>
              <a:ext uri="{FF2B5EF4-FFF2-40B4-BE49-F238E27FC236}">
                <a16:creationId xmlns:a16="http://schemas.microsoft.com/office/drawing/2014/main" id="{9AA571D4-C61D-44A3-A17E-A4C6480ECA31}"/>
              </a:ext>
            </a:extLst>
          </p:cNvPr>
          <p:cNvSpPr>
            <a:spLocks noGrp="1"/>
          </p:cNvSpPr>
          <p:nvPr>
            <p:ph idx="1"/>
          </p:nvPr>
        </p:nvSpPr>
        <p:spPr>
          <a:xfrm>
            <a:off x="838200" y="1005840"/>
            <a:ext cx="10515600" cy="5171123"/>
          </a:xfrm>
        </p:spPr>
        <p:txBody>
          <a:bodyPr>
            <a:normAutofit/>
          </a:bodyPr>
          <a:lstStyle/>
          <a:p>
            <a:r>
              <a:rPr lang="ru-RU" sz="1500" b="1" dirty="0">
                <a:solidFill>
                  <a:schemeClr val="accent1">
                    <a:lumMod val="50000"/>
                  </a:schemeClr>
                </a:solidFill>
              </a:rPr>
              <a:t>1. Подведение итогов урока</a:t>
            </a:r>
          </a:p>
          <a:p>
            <a:r>
              <a:rPr lang="ru-RU" sz="1500" b="1" dirty="0"/>
              <a:t>Ответы на вопросы:</a:t>
            </a:r>
          </a:p>
          <a:p>
            <a:r>
              <a:rPr lang="ru-RU" sz="1500" b="1" dirty="0"/>
              <a:t>Какие витамины содержатся в муке?</a:t>
            </a:r>
          </a:p>
          <a:p>
            <a:r>
              <a:rPr lang="ru-RU" sz="1500" b="1" dirty="0"/>
              <a:t>Каков химический состав муки?</a:t>
            </a:r>
          </a:p>
          <a:p>
            <a:r>
              <a:rPr lang="ru-RU" sz="1500" b="1" dirty="0"/>
              <a:t>Чем полезна клетчатка муки?</a:t>
            </a:r>
          </a:p>
          <a:p>
            <a:r>
              <a:rPr lang="ru-RU" sz="1500" b="1" dirty="0"/>
              <a:t>Назовите характеристики показателей качества муки.</a:t>
            </a:r>
          </a:p>
          <a:p>
            <a:r>
              <a:rPr lang="ru-RU" sz="1500" b="1" dirty="0">
                <a:solidFill>
                  <a:schemeClr val="accent1">
                    <a:lumMod val="50000"/>
                  </a:schemeClr>
                </a:solidFill>
              </a:rPr>
              <a:t>Какие виды теста вы знаете?</a:t>
            </a:r>
          </a:p>
          <a:p>
            <a:r>
              <a:rPr lang="ru-RU" sz="1500" b="1" dirty="0"/>
              <a:t>При приготовлении какого вида теста применяют дрожжи?</a:t>
            </a:r>
          </a:p>
          <a:p>
            <a:r>
              <a:rPr lang="ru-RU" sz="1500" b="1" dirty="0"/>
              <a:t>Какие требования к муке предъявляются к товарной информации в документах?</a:t>
            </a:r>
          </a:p>
          <a:p>
            <a:r>
              <a:rPr lang="ru-RU" sz="1500" b="1" dirty="0"/>
              <a:t>В каком тесте главным компонентом кроме муки являются жиры?</a:t>
            </a:r>
          </a:p>
          <a:p>
            <a:r>
              <a:rPr lang="ru-RU" sz="1500" b="1" dirty="0"/>
              <a:t>Мука, яйца и сахар – главные ингредиенты какого теста?</a:t>
            </a:r>
          </a:p>
          <a:p>
            <a:r>
              <a:rPr lang="ru-RU" sz="1500" b="1" dirty="0"/>
              <a:t>Откуда произошло выражение - «первый блин комом»?</a:t>
            </a:r>
          </a:p>
          <a:p>
            <a:r>
              <a:rPr lang="ru-RU" sz="1500" b="1" dirty="0">
                <a:solidFill>
                  <a:schemeClr val="accent1">
                    <a:lumMod val="50000"/>
                  </a:schemeClr>
                </a:solidFill>
              </a:rPr>
              <a:t>2. Анализ урока с аргументацией</a:t>
            </a:r>
          </a:p>
          <a:p>
            <a:r>
              <a:rPr lang="ru-RU" sz="1500" b="1" dirty="0">
                <a:solidFill>
                  <a:schemeClr val="accent1">
                    <a:lumMod val="50000"/>
                  </a:schemeClr>
                </a:solidFill>
              </a:rPr>
              <a:t>3. Оценка и самооценка.</a:t>
            </a:r>
          </a:p>
          <a:p>
            <a:r>
              <a:rPr lang="ru-RU" sz="1500" b="1" dirty="0">
                <a:solidFill>
                  <a:schemeClr val="accent1">
                    <a:lumMod val="50000"/>
                  </a:schemeClr>
                </a:solidFill>
              </a:rPr>
              <a:t>4. Домашнее задание:</a:t>
            </a:r>
          </a:p>
          <a:p>
            <a:r>
              <a:rPr lang="ru-RU" sz="1500" b="1" dirty="0"/>
              <a:t>Казакевич В. М. – параграф -8.1.</a:t>
            </a:r>
          </a:p>
          <a:p>
            <a:r>
              <a:rPr lang="ru-RU" sz="1500" b="1" dirty="0"/>
              <a:t>Составить циклический алгоритм приготовления блинов в виде блок-схемы.</a:t>
            </a:r>
          </a:p>
        </p:txBody>
      </p:sp>
    </p:spTree>
    <p:extLst>
      <p:ext uri="{BB962C8B-B14F-4D97-AF65-F5344CB8AC3E}">
        <p14:creationId xmlns:p14="http://schemas.microsoft.com/office/powerpoint/2010/main" val="1520858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694DDD-2E15-426E-B637-02F89F696014}"/>
              </a:ext>
            </a:extLst>
          </p:cNvPr>
          <p:cNvSpPr>
            <a:spLocks noGrp="1"/>
          </p:cNvSpPr>
          <p:nvPr>
            <p:ph type="title"/>
          </p:nvPr>
        </p:nvSpPr>
        <p:spPr>
          <a:xfrm>
            <a:off x="2148840" y="1304131"/>
            <a:ext cx="7840980" cy="386557"/>
          </a:xfrm>
        </p:spPr>
        <p:txBody>
          <a:bodyPr>
            <a:normAutofit fontScale="90000"/>
          </a:bodyPr>
          <a:lstStyle/>
          <a:p>
            <a:endParaRPr lang="ru-RU" dirty="0"/>
          </a:p>
        </p:txBody>
      </p:sp>
      <p:pic>
        <p:nvPicPr>
          <p:cNvPr id="4" name="Picture 2">
            <a:extLst>
              <a:ext uri="{FF2B5EF4-FFF2-40B4-BE49-F238E27FC236}">
                <a16:creationId xmlns:a16="http://schemas.microsoft.com/office/drawing/2014/main" id="{38CE2495-FDF1-41C6-B78A-FCB689F0C9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2970" y="537210"/>
            <a:ext cx="10618470" cy="5989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34EAA45E-ADAC-4083-A753-9CA56DDBC0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43940" y="896449"/>
            <a:ext cx="2086708" cy="15884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ABA7D22-2083-4AAB-9AF5-7FE16DD45B8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66760" y="4013784"/>
            <a:ext cx="2514600" cy="23070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B2FF9AD-2853-4661-90E2-CC26C5293D7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11880" y="4013784"/>
            <a:ext cx="2263141" cy="2021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1602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DD6F83-09D1-4589-B77D-EC8422A5938B}"/>
              </a:ext>
            </a:extLst>
          </p:cNvPr>
          <p:cNvSpPr>
            <a:spLocks noGrp="1"/>
          </p:cNvSpPr>
          <p:nvPr>
            <p:ph type="title"/>
          </p:nvPr>
        </p:nvSpPr>
        <p:spPr>
          <a:xfrm>
            <a:off x="838200" y="365125"/>
            <a:ext cx="10515600" cy="503555"/>
          </a:xfrm>
        </p:spPr>
        <p:txBody>
          <a:bodyPr>
            <a:normAutofit fontScale="90000"/>
          </a:bodyPr>
          <a:lstStyle/>
          <a:p>
            <a:pPr algn="ctr"/>
            <a:r>
              <a:rPr lang="ru-RU" sz="2800" b="1" dirty="0">
                <a:solidFill>
                  <a:srgbClr val="C00000"/>
                </a:solidFill>
              </a:rPr>
              <a:t>Литература</a:t>
            </a:r>
          </a:p>
        </p:txBody>
      </p:sp>
      <p:sp>
        <p:nvSpPr>
          <p:cNvPr id="3" name="Объект 2">
            <a:extLst>
              <a:ext uri="{FF2B5EF4-FFF2-40B4-BE49-F238E27FC236}">
                <a16:creationId xmlns:a16="http://schemas.microsoft.com/office/drawing/2014/main" id="{22CAB477-2C24-4645-BDFB-42D5DE80E88A}"/>
              </a:ext>
            </a:extLst>
          </p:cNvPr>
          <p:cNvSpPr>
            <a:spLocks noGrp="1"/>
          </p:cNvSpPr>
          <p:nvPr>
            <p:ph idx="1"/>
          </p:nvPr>
        </p:nvSpPr>
        <p:spPr>
          <a:xfrm>
            <a:off x="838200" y="1051560"/>
            <a:ext cx="10515600" cy="5125403"/>
          </a:xfrm>
        </p:spPr>
        <p:txBody>
          <a:bodyPr>
            <a:noAutofit/>
          </a:bodyPr>
          <a:lstStyle/>
          <a:p>
            <a:r>
              <a:rPr lang="ru-RU" sz="1800" dirty="0">
                <a:effectLst/>
                <a:ea typeface="Calibri" panose="020F0502020204030204" pitchFamily="34" charset="0"/>
                <a:cs typeface="Times New Roman" panose="02020603050405020304" pitchFamily="18" charset="0"/>
              </a:rPr>
              <a:t>Технология. 7 класс: учеб. пособие для </a:t>
            </a:r>
            <a:r>
              <a:rPr lang="ru-RU" sz="1800" dirty="0" err="1">
                <a:effectLst/>
                <a:ea typeface="Calibri" panose="020F0502020204030204" pitchFamily="34" charset="0"/>
                <a:cs typeface="Times New Roman" panose="02020603050405020304" pitchFamily="18" charset="0"/>
              </a:rPr>
              <a:t>общеобразоват</a:t>
            </a:r>
            <a:r>
              <a:rPr lang="ru-RU" sz="1800" dirty="0">
                <a:effectLst/>
                <a:ea typeface="Calibri" panose="020F0502020204030204" pitchFamily="34" charset="0"/>
                <a:cs typeface="Times New Roman" panose="02020603050405020304" pitchFamily="18" charset="0"/>
              </a:rPr>
              <a:t>. организаций / (В. М. Казакевич, Г. В. Пичугина, Г.Ю. Семёнова и др.) под ред. В. М. Казакевича. – М.: Просвещение, 2017.-191 с.</a:t>
            </a:r>
          </a:p>
          <a:p>
            <a:r>
              <a:rPr lang="ru-RU" sz="1800" dirty="0">
                <a:effectLst/>
                <a:ea typeface="Calibri" panose="020F0502020204030204" pitchFamily="34" charset="0"/>
                <a:cs typeface="Times New Roman" panose="02020603050405020304" pitchFamily="18" charset="0"/>
              </a:rPr>
              <a:t>Технология. Технический труд: 6 класс учебник: для учащихся </a:t>
            </a:r>
            <a:r>
              <a:rPr lang="ru-RU" sz="1800" dirty="0" err="1">
                <a:effectLst/>
                <a:ea typeface="Calibri" panose="020F0502020204030204" pitchFamily="34" charset="0"/>
                <a:cs typeface="Times New Roman" panose="02020603050405020304" pitchFamily="18" charset="0"/>
              </a:rPr>
              <a:t>общеобразоват</a:t>
            </a:r>
            <a:r>
              <a:rPr lang="ru-RU" sz="1800" dirty="0">
                <a:effectLst/>
                <a:ea typeface="Calibri" panose="020F0502020204030204" pitchFamily="34" charset="0"/>
                <a:cs typeface="Times New Roman" panose="02020603050405020304" pitchFamily="18" charset="0"/>
              </a:rPr>
              <a:t>. </a:t>
            </a:r>
            <a:r>
              <a:rPr lang="ru-RU" sz="1800" dirty="0" err="1">
                <a:effectLst/>
                <a:ea typeface="Calibri" panose="020F0502020204030204" pitchFamily="34" charset="0"/>
                <a:cs typeface="Times New Roman" panose="02020603050405020304" pitchFamily="18" charset="0"/>
              </a:rPr>
              <a:t>учрежд</a:t>
            </a:r>
            <a:r>
              <a:rPr lang="ru-RU" sz="1800" dirty="0">
                <a:effectLst/>
                <a:ea typeface="Calibri" panose="020F0502020204030204" pitchFamily="34" charset="0"/>
                <a:cs typeface="Times New Roman" panose="02020603050405020304" pitchFamily="18" charset="0"/>
              </a:rPr>
              <a:t>. /П.С. </a:t>
            </a:r>
            <a:r>
              <a:rPr lang="ru-RU" sz="1800" dirty="0" err="1">
                <a:effectLst/>
                <a:ea typeface="Calibri" panose="020F0502020204030204" pitchFamily="34" charset="0"/>
                <a:cs typeface="Times New Roman" panose="02020603050405020304" pitchFamily="18" charset="0"/>
              </a:rPr>
              <a:t>Самородский</a:t>
            </a:r>
            <a:r>
              <a:rPr lang="ru-RU" sz="1800" dirty="0">
                <a:effectLst/>
                <a:ea typeface="Calibri" panose="020F0502020204030204" pitchFamily="34" charset="0"/>
                <a:cs typeface="Times New Roman" panose="02020603050405020304" pitchFamily="18" charset="0"/>
              </a:rPr>
              <a:t>, А. Т. Тищенко, В.Д. Симоненко; под ред. В.Д. Симоненко. _ М.: </a:t>
            </a:r>
            <a:r>
              <a:rPr lang="ru-RU" sz="1800" dirty="0" err="1">
                <a:effectLst/>
                <a:ea typeface="Calibri" panose="020F0502020204030204" pitchFamily="34" charset="0"/>
                <a:cs typeface="Times New Roman" panose="02020603050405020304" pitchFamily="18" charset="0"/>
              </a:rPr>
              <a:t>Вентана</a:t>
            </a:r>
            <a:r>
              <a:rPr lang="ru-RU" sz="1800" dirty="0">
                <a:effectLst/>
                <a:ea typeface="Calibri" panose="020F0502020204030204" pitchFamily="34" charset="0"/>
                <a:cs typeface="Times New Roman" panose="02020603050405020304" pitchFamily="18" charset="0"/>
              </a:rPr>
              <a:t>- граф, 2012. – 144 с.</a:t>
            </a:r>
          </a:p>
          <a:p>
            <a:r>
              <a:rPr lang="ru-RU" sz="1800" b="0" i="0" dirty="0">
                <a:solidFill>
                  <a:srgbClr val="000000"/>
                </a:solidFill>
                <a:effectLst/>
              </a:rPr>
              <a:t>Н.Г. </a:t>
            </a:r>
            <a:r>
              <a:rPr lang="ru-RU" sz="1800" b="0" i="0" dirty="0" err="1">
                <a:solidFill>
                  <a:srgbClr val="000000"/>
                </a:solidFill>
                <a:effectLst/>
              </a:rPr>
              <a:t>Бутейкис</a:t>
            </a:r>
            <a:r>
              <a:rPr lang="ru-RU" sz="1800" b="0" i="0" dirty="0">
                <a:solidFill>
                  <a:srgbClr val="000000"/>
                </a:solidFill>
                <a:effectLst/>
              </a:rPr>
              <a:t>, А.А. Жукова. Технология приготовления мучных кондитерских изделий. 2001г.</a:t>
            </a:r>
          </a:p>
          <a:p>
            <a:r>
              <a:rPr lang="ru-RU" sz="1800" b="0" i="0" dirty="0">
                <a:solidFill>
                  <a:srgbClr val="444444"/>
                </a:solidFill>
                <a:effectLst/>
              </a:rPr>
              <a:t>Источник: </a:t>
            </a:r>
            <a:r>
              <a:rPr lang="ru-RU" sz="1800" b="0" i="0" u="none" strike="noStrike" dirty="0">
                <a:solidFill>
                  <a:srgbClr val="333333"/>
                </a:solidFill>
                <a:effectLst/>
                <a:hlinkClick r:id="rId2"/>
              </a:rPr>
              <a:t>https://pitanielife.ru/prigotovlenie/vidy-testa.html</a:t>
            </a:r>
            <a:br>
              <a:rPr lang="ru-RU" sz="1800" dirty="0"/>
            </a:br>
            <a:r>
              <a:rPr lang="ru-RU" sz="1800" b="0" i="0" dirty="0">
                <a:solidFill>
                  <a:srgbClr val="444444"/>
                </a:solidFill>
                <a:effectLst/>
              </a:rPr>
              <a:t>© PitanieLife.ru Все о правильном и вкусном питании!</a:t>
            </a:r>
          </a:p>
          <a:p>
            <a:r>
              <a:rPr lang="ru-RU" sz="1800" b="0" i="0" dirty="0">
                <a:solidFill>
                  <a:srgbClr val="444444"/>
                </a:solidFill>
                <a:effectLst/>
              </a:rPr>
              <a:t>Источник: </a:t>
            </a:r>
            <a:r>
              <a:rPr lang="ru-RU" sz="1800" b="0" i="0" u="none" strike="noStrike" dirty="0">
                <a:solidFill>
                  <a:srgbClr val="333333"/>
                </a:solidFill>
                <a:effectLst/>
                <a:hlinkClick r:id="rId3"/>
              </a:rPr>
              <a:t>https://pitanielife.ru/prigotovlenie/vidy-testa.html#h2_1</a:t>
            </a:r>
            <a:br>
              <a:rPr lang="ru-RU" sz="1800" dirty="0"/>
            </a:br>
            <a:r>
              <a:rPr lang="ru-RU" sz="1800" b="0" i="0" dirty="0">
                <a:solidFill>
                  <a:srgbClr val="444444"/>
                </a:solidFill>
                <a:effectLst/>
              </a:rPr>
              <a:t>© PitanieLife.ru Все о правильном и вкусном питании!</a:t>
            </a:r>
          </a:p>
          <a:p>
            <a:r>
              <a:rPr lang="ru-RU" sz="1800" b="0" i="0" dirty="0">
                <a:solidFill>
                  <a:srgbClr val="444444"/>
                </a:solidFill>
                <a:effectLst/>
              </a:rPr>
              <a:t>Источник: </a:t>
            </a:r>
            <a:r>
              <a:rPr lang="ru-RU" sz="1800" b="0" i="0" u="none" strike="noStrike" dirty="0">
                <a:solidFill>
                  <a:srgbClr val="333333"/>
                </a:solidFill>
                <a:effectLst/>
                <a:hlinkClick r:id="rId4"/>
              </a:rPr>
              <a:t>https://pitanielife.ru/prigotovlenie/vidy-testa.html#h2_3</a:t>
            </a:r>
            <a:br>
              <a:rPr lang="ru-RU" sz="1800" dirty="0"/>
            </a:br>
            <a:r>
              <a:rPr lang="ru-RU" sz="1800" b="0" i="0" dirty="0">
                <a:solidFill>
                  <a:srgbClr val="444444"/>
                </a:solidFill>
                <a:effectLst/>
              </a:rPr>
              <a:t>© PitanieLife.ru Все о правильном и вкусном питании!</a:t>
            </a:r>
          </a:p>
          <a:p>
            <a:r>
              <a:rPr lang="ru-RU" sz="1800" b="0" i="0" dirty="0">
                <a:solidFill>
                  <a:srgbClr val="444444"/>
                </a:solidFill>
                <a:effectLst/>
              </a:rPr>
              <a:t>Источник: </a:t>
            </a:r>
            <a:r>
              <a:rPr lang="ru-RU" sz="1800" b="0" i="0" u="none" strike="noStrike" dirty="0">
                <a:solidFill>
                  <a:srgbClr val="333333"/>
                </a:solidFill>
                <a:effectLst/>
                <a:hlinkClick r:id="rId5"/>
              </a:rPr>
              <a:t>https://pitanielife.ru/prigotovlenie/vidy-testa.html#h2_4</a:t>
            </a:r>
            <a:br>
              <a:rPr lang="ru-RU" sz="1800" dirty="0"/>
            </a:br>
            <a:r>
              <a:rPr lang="ru-RU" sz="1800" b="0" i="0" dirty="0">
                <a:solidFill>
                  <a:srgbClr val="444444"/>
                </a:solidFill>
                <a:effectLst/>
              </a:rPr>
              <a:t>© PitanieLife.ru Все о правильном и вкусном питании!</a:t>
            </a:r>
            <a:br>
              <a:rPr lang="ru-RU" sz="1800" dirty="0"/>
            </a:br>
            <a:r>
              <a:rPr lang="ru-RU" sz="1800" b="0" i="0" dirty="0">
                <a:solidFill>
                  <a:srgbClr val="444444"/>
                </a:solidFill>
                <a:effectLst/>
              </a:rPr>
              <a:t>Источник: </a:t>
            </a:r>
            <a:r>
              <a:rPr lang="ru-RU" sz="1800" b="0" i="0" u="none" strike="noStrike" dirty="0">
                <a:solidFill>
                  <a:srgbClr val="333333"/>
                </a:solidFill>
                <a:effectLst/>
                <a:hlinkClick r:id="rId6"/>
              </a:rPr>
              <a:t>https://pitanielife.ru/prigotovlenie/vidy-testa.html#h2_5</a:t>
            </a:r>
            <a:br>
              <a:rPr lang="ru-RU" sz="1800" dirty="0"/>
            </a:br>
            <a:r>
              <a:rPr lang="ru-RU" sz="1800" b="0" i="0" dirty="0">
                <a:solidFill>
                  <a:srgbClr val="444444"/>
                </a:solidFill>
                <a:effectLst/>
              </a:rPr>
              <a:t>© PitanieLife.ru Все о правильном и вкусном питании!</a:t>
            </a:r>
            <a:br>
              <a:rPr lang="ru-RU" sz="1800" dirty="0"/>
            </a:br>
            <a:br>
              <a:rPr lang="ru-RU" sz="1800" dirty="0"/>
            </a:br>
            <a:endParaRPr lang="ru-RU" sz="1800" dirty="0"/>
          </a:p>
        </p:txBody>
      </p:sp>
    </p:spTree>
    <p:extLst>
      <p:ext uri="{BB962C8B-B14F-4D97-AF65-F5344CB8AC3E}">
        <p14:creationId xmlns:p14="http://schemas.microsoft.com/office/powerpoint/2010/main" val="2926748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020E70-FBD7-424F-8F30-F55CBE1B19C9}"/>
              </a:ext>
            </a:extLst>
          </p:cNvPr>
          <p:cNvSpPr>
            <a:spLocks noGrp="1"/>
          </p:cNvSpPr>
          <p:nvPr>
            <p:ph type="title"/>
          </p:nvPr>
        </p:nvSpPr>
        <p:spPr>
          <a:xfrm>
            <a:off x="838200" y="365126"/>
            <a:ext cx="10515600" cy="315911"/>
          </a:xfrm>
        </p:spPr>
        <p:txBody>
          <a:bodyPr>
            <a:noAutofit/>
          </a:bodyPr>
          <a:lstStyle/>
          <a:p>
            <a:pPr algn="ctr"/>
            <a:r>
              <a:rPr lang="ru-RU" sz="2800" b="1" dirty="0">
                <a:solidFill>
                  <a:srgbClr val="C00000"/>
                </a:solidFill>
              </a:rPr>
              <a:t>ПОТРЕБИТЕЛЬСКИЕ КАЧЕСТВА ПИЩИ (повторение)</a:t>
            </a:r>
          </a:p>
        </p:txBody>
      </p:sp>
      <p:sp>
        <p:nvSpPr>
          <p:cNvPr id="3" name="Объект 2">
            <a:extLst>
              <a:ext uri="{FF2B5EF4-FFF2-40B4-BE49-F238E27FC236}">
                <a16:creationId xmlns:a16="http://schemas.microsoft.com/office/drawing/2014/main" id="{2465D42F-10AB-4A6F-93CB-68DC0DE40E1B}"/>
              </a:ext>
            </a:extLst>
          </p:cNvPr>
          <p:cNvSpPr>
            <a:spLocks noGrp="1"/>
          </p:cNvSpPr>
          <p:nvPr>
            <p:ph idx="1"/>
          </p:nvPr>
        </p:nvSpPr>
        <p:spPr>
          <a:xfrm>
            <a:off x="838200" y="924910"/>
            <a:ext cx="10515600" cy="5252053"/>
          </a:xfrm>
        </p:spPr>
        <p:txBody>
          <a:bodyPr>
            <a:normAutofit/>
          </a:bodyPr>
          <a:lstStyle/>
          <a:p>
            <a:r>
              <a:rPr lang="ru-RU" sz="1400" b="1" i="1" dirty="0">
                <a:solidFill>
                  <a:srgbClr val="002060"/>
                </a:solidFill>
                <a:effectLst/>
              </a:rPr>
              <a:t>Качество продуктов питания </a:t>
            </a:r>
            <a:r>
              <a:rPr lang="ru-RU" sz="1400" b="1" i="0" dirty="0">
                <a:effectLst/>
              </a:rPr>
              <a:t>– это совокупность потребительских свойств пищи, обуславливающих ее пригодность удовлетворять потребности населения в полноценном питании. </a:t>
            </a:r>
          </a:p>
          <a:p>
            <a:r>
              <a:rPr lang="ru-RU" sz="1400" b="1" i="0" dirty="0">
                <a:effectLst/>
              </a:rPr>
              <a:t>Чтобы разобраться в понятии качества разберем его на составляющие.</a:t>
            </a:r>
          </a:p>
          <a:p>
            <a:r>
              <a:rPr lang="ru-RU" sz="1400" b="1" i="0" dirty="0">
                <a:solidFill>
                  <a:schemeClr val="accent1">
                    <a:lumMod val="75000"/>
                  </a:schemeClr>
                </a:solidFill>
                <a:effectLst/>
              </a:rPr>
              <a:t>Пищевая ценность </a:t>
            </a:r>
            <a:r>
              <a:rPr lang="ru-RU" sz="1400" b="0" i="0" dirty="0">
                <a:effectLst/>
              </a:rPr>
              <a:t>– </a:t>
            </a:r>
            <a:r>
              <a:rPr lang="ru-RU" sz="1400" b="1" i="0" dirty="0">
                <a:effectLst/>
              </a:rPr>
              <a:t>это комплексное свойство, объединяющее энергетическую, биологическую, физиологическую ценность, а также усвояемость, доброкачественность продуктов (безопасность).</a:t>
            </a:r>
          </a:p>
          <a:p>
            <a:r>
              <a:rPr lang="ru-RU" sz="1400" b="1" i="1" dirty="0">
                <a:solidFill>
                  <a:schemeClr val="accent1">
                    <a:lumMod val="75000"/>
                  </a:schemeClr>
                </a:solidFill>
                <a:effectLst/>
              </a:rPr>
              <a:t>Энергетическая ценность </a:t>
            </a:r>
            <a:r>
              <a:rPr lang="ru-RU" sz="1400" b="1" i="0" dirty="0">
                <a:effectLst/>
              </a:rPr>
              <a:t>(калорийность) обусловлена количеством энергии, которая высвобождается из пищевых веществ продуктов в процессе биологического окисления и используется для обеспечения физиологических функций организма. </a:t>
            </a:r>
          </a:p>
          <a:p>
            <a:r>
              <a:rPr lang="ru-RU" sz="1400" b="1" i="0" dirty="0">
                <a:effectLst/>
              </a:rPr>
              <a:t>Чтобы определить минимальное количество пищи, которое требуется человеку для восполнения его энергетических затрат, необходимо точно рассчитать калорийность потребляемой пищи. Коэффициенты энергетической ценности важнейших пищевых веществ характеризуются следующими данными (в ккал на 1 г): </a:t>
            </a:r>
          </a:p>
          <a:p>
            <a:r>
              <a:rPr lang="ru-RU" sz="1400" b="1" i="0" dirty="0">
                <a:effectLst/>
              </a:rPr>
              <a:t>белки и углеводы – по 4,0; жиры – 9,0; </a:t>
            </a:r>
          </a:p>
          <a:p>
            <a:r>
              <a:rPr lang="ru-RU" sz="1400" b="1" i="0" dirty="0">
                <a:effectLst/>
              </a:rPr>
              <a:t>органические кислоты – 3,0. </a:t>
            </a:r>
          </a:p>
          <a:p>
            <a:r>
              <a:rPr lang="ru-RU" sz="1400" b="1" i="0" dirty="0">
                <a:solidFill>
                  <a:schemeClr val="accent1">
                    <a:lumMod val="75000"/>
                  </a:schemeClr>
                </a:solidFill>
                <a:effectLst/>
              </a:rPr>
              <a:t>Энергетическую ценность </a:t>
            </a:r>
            <a:r>
              <a:rPr lang="ru-RU" sz="1400" b="1" i="0" dirty="0">
                <a:effectLst/>
              </a:rPr>
              <a:t>продукта можно рассчитать и в килоджоулях (кДж) исходя из того, что 1 ккал = 4,184 кДж.</a:t>
            </a:r>
          </a:p>
          <a:p>
            <a:r>
              <a:rPr lang="ru-RU" sz="1400" b="1" i="0" dirty="0">
                <a:effectLst/>
              </a:rPr>
              <a:t>С помощью коэффициентов калорийности можно рассчитать калорийность всего дневного рациона или калорийность любого пищевого продукта, если известен его химический состав.</a:t>
            </a:r>
          </a:p>
          <a:p>
            <a:r>
              <a:rPr lang="ru-RU" sz="1400" b="1" i="0" dirty="0">
                <a:effectLst/>
              </a:rPr>
              <a:t>В зависимости от химического состава энергетическая ценность пищевых продуктов различна.</a:t>
            </a:r>
          </a:p>
          <a:p>
            <a:r>
              <a:rPr lang="ru-RU" sz="1400" b="1" i="0" dirty="0">
                <a:effectLst/>
              </a:rPr>
              <a:t>При расчете калорийности рациона следует учитывать, что организм человека даже при самых благоприятных условиях использует не все вещества, входящие в состав пищи. Степень усвояемости пищевых продуктов организмом человека играет важную роль в питании.</a:t>
            </a:r>
          </a:p>
        </p:txBody>
      </p:sp>
    </p:spTree>
    <p:extLst>
      <p:ext uri="{BB962C8B-B14F-4D97-AF65-F5344CB8AC3E}">
        <p14:creationId xmlns:p14="http://schemas.microsoft.com/office/powerpoint/2010/main" val="525443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CB3C66-E4D1-446D-9155-EAA5FED82261}"/>
              </a:ext>
            </a:extLst>
          </p:cNvPr>
          <p:cNvSpPr>
            <a:spLocks noGrp="1"/>
          </p:cNvSpPr>
          <p:nvPr>
            <p:ph type="title"/>
          </p:nvPr>
        </p:nvSpPr>
        <p:spPr>
          <a:xfrm>
            <a:off x="838200" y="365126"/>
            <a:ext cx="10515600" cy="360088"/>
          </a:xfrm>
        </p:spPr>
        <p:txBody>
          <a:bodyPr>
            <a:noAutofit/>
          </a:bodyPr>
          <a:lstStyle/>
          <a:p>
            <a:pPr algn="ctr"/>
            <a:r>
              <a:rPr lang="ru-RU" sz="2800" b="1" dirty="0">
                <a:solidFill>
                  <a:srgbClr val="C00000"/>
                </a:solidFill>
              </a:rPr>
              <a:t>ПОТРЕБИТЕЛЬСКИЕ КАЧЕСТВА ПИЩИ (повторение)</a:t>
            </a:r>
            <a:endParaRPr lang="ru-RU" sz="2800" dirty="0">
              <a:solidFill>
                <a:srgbClr val="C00000"/>
              </a:solidFill>
            </a:endParaRPr>
          </a:p>
        </p:txBody>
      </p:sp>
      <p:sp>
        <p:nvSpPr>
          <p:cNvPr id="3" name="Объект 2">
            <a:extLst>
              <a:ext uri="{FF2B5EF4-FFF2-40B4-BE49-F238E27FC236}">
                <a16:creationId xmlns:a16="http://schemas.microsoft.com/office/drawing/2014/main" id="{E8011BF3-0251-4F1E-839D-CACA95CBE395}"/>
              </a:ext>
            </a:extLst>
          </p:cNvPr>
          <p:cNvSpPr>
            <a:spLocks noGrp="1"/>
          </p:cNvSpPr>
          <p:nvPr>
            <p:ph idx="1"/>
          </p:nvPr>
        </p:nvSpPr>
        <p:spPr>
          <a:xfrm>
            <a:off x="838200" y="935421"/>
            <a:ext cx="10515600" cy="5557453"/>
          </a:xfrm>
        </p:spPr>
        <p:txBody>
          <a:bodyPr>
            <a:noAutofit/>
          </a:bodyPr>
          <a:lstStyle/>
          <a:p>
            <a:r>
              <a:rPr lang="ru-RU" sz="1400" b="1" i="0" dirty="0">
                <a:solidFill>
                  <a:srgbClr val="0070C0"/>
                </a:solidFill>
                <a:effectLst/>
              </a:rPr>
              <a:t>Усвояемость продуктов зависит от совокупности их свойств</a:t>
            </a:r>
            <a:r>
              <a:rPr lang="ru-RU" sz="1400" b="1" i="0" dirty="0">
                <a:effectLst/>
              </a:rPr>
              <a:t>: содержания пищевых веществ, внешнего вида, вкусовых достоинств, консистенции, состава и активности ферментов, температуры плавления жиров. О степени усвояемости пищи судят по количеству веществ, всосавшихся в кровь через стенки кишечника. Белки, жиры, углеводы и другие вещества пищи животного происхождения всасываются более интенсивно, чем растительного. Растительная пища содержит вещества (клетчатка, протопектин и др.), не доступные или малодоступные для воздействия пищеварительных ферментов, и поэтому хуже усваивается организмом. Кроме того, они иногда оказывают влияние на степень усвояемости других веществ, содержащихся в </a:t>
            </a:r>
            <a:r>
              <a:rPr lang="ru-RU" sz="1400" b="1" i="0" dirty="0">
                <a:solidFill>
                  <a:srgbClr val="0070C0"/>
                </a:solidFill>
                <a:effectLst/>
              </a:rPr>
              <a:t>пище.</a:t>
            </a:r>
          </a:p>
          <a:p>
            <a:r>
              <a:rPr lang="ru-RU" sz="1400" b="1" i="0" dirty="0">
                <a:solidFill>
                  <a:srgbClr val="0070C0"/>
                </a:solidFill>
                <a:effectLst/>
              </a:rPr>
              <a:t>Жиры с низкой температурой плавления </a:t>
            </a:r>
            <a:r>
              <a:rPr lang="ru-RU" sz="1400" b="1" i="0" dirty="0">
                <a:effectLst/>
              </a:rPr>
              <a:t>(сливочное масло, свиной жир) усваиваются лучше, чем жиры с высокой температурой плавления (говяжий и бараний). Так, жиры с температурой плавления ниже температуры человеческого тела (36 °С) усваиваются на 97–98%, с температурой плавления выше 37 °С – на 90, а с температурой плавления 50–60 °С – на 70–80%.</a:t>
            </a:r>
          </a:p>
          <a:p>
            <a:r>
              <a:rPr lang="ru-RU" sz="1400" b="1" i="0" dirty="0">
                <a:effectLst/>
              </a:rPr>
              <a:t>Только усвоенная организмом пища используется для восстановления клеток тканей и получения энергии. Чтобы более точно определить энергетическую ценность продукта, необходимо учитывать процент его усвоения организмом, т.е. реальную энергетическую ценность. Для этого теоретическую энергетическую ценность продукта, состоящего из белков, жиров и углеводов, умножают на коэффициент усвояемости белков, жиров и углеводов.</a:t>
            </a:r>
          </a:p>
          <a:p>
            <a:r>
              <a:rPr lang="ru-RU" sz="1400" b="1" i="0" dirty="0">
                <a:effectLst/>
              </a:rPr>
              <a:t>Однако многие продукты, обладающие низкой энергетической ценностью, также являются незаменимыми в питании благодаря высокому содержанию витаминов (например, листовые овощи) и важнейших микроэлементов.</a:t>
            </a:r>
          </a:p>
          <a:p>
            <a:r>
              <a:rPr lang="ru-RU" sz="1400" b="1" i="0" dirty="0">
                <a:effectLst/>
              </a:rPr>
              <a:t>Существуют также группы вкусовых продуктов, которые, не обладая высокой энергетической ценностью, улучшают вкус и запах пищи и тем самым способствуют более полному ее усвоению (соль, пряности, пищевые кислоты).</a:t>
            </a:r>
          </a:p>
          <a:p>
            <a:r>
              <a:rPr lang="ru-RU" sz="1400" b="1" i="0" dirty="0">
                <a:effectLst/>
              </a:rPr>
              <a:t> Разработана формула сбалансированного питания, в которой указаны нормы дневной потребности организма взрослого человека в отдельных пищевых веществах.</a:t>
            </a:r>
          </a:p>
          <a:p>
            <a:r>
              <a:rPr lang="ru-RU" sz="1400" b="1" i="0" dirty="0">
                <a:solidFill>
                  <a:srgbClr val="0070C0"/>
                </a:solidFill>
                <a:effectLst/>
              </a:rPr>
              <a:t>Биологическая ценность отражает качество белковых компонентов продукта</a:t>
            </a:r>
            <a:r>
              <a:rPr lang="ru-RU" sz="1400" b="1" i="0" dirty="0">
                <a:effectLst/>
              </a:rPr>
              <a:t>, связанное как с их переваримостью, так и со степенью сбалансированности их состава. При этом показатели биологической ценности, как правило, существенно изменяются при технологической обработке продукта и в процессе его длительного хранения, так как белковые молекулы могут изменять структуру или взаимодействовать с другими веществами.</a:t>
            </a:r>
          </a:p>
        </p:txBody>
      </p:sp>
    </p:spTree>
    <p:extLst>
      <p:ext uri="{BB962C8B-B14F-4D97-AF65-F5344CB8AC3E}">
        <p14:creationId xmlns:p14="http://schemas.microsoft.com/office/powerpoint/2010/main" val="1715058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C7625D-0872-46C5-93D6-CDF7EDD925DE}"/>
              </a:ext>
            </a:extLst>
          </p:cNvPr>
          <p:cNvSpPr>
            <a:spLocks noGrp="1"/>
          </p:cNvSpPr>
          <p:nvPr>
            <p:ph type="title"/>
          </p:nvPr>
        </p:nvSpPr>
        <p:spPr>
          <a:xfrm>
            <a:off x="838200" y="365126"/>
            <a:ext cx="10515600" cy="286515"/>
          </a:xfrm>
        </p:spPr>
        <p:txBody>
          <a:bodyPr>
            <a:noAutofit/>
          </a:bodyPr>
          <a:lstStyle/>
          <a:p>
            <a:pPr algn="ctr"/>
            <a:r>
              <a:rPr lang="ru-RU" sz="2800" b="1" dirty="0">
                <a:solidFill>
                  <a:srgbClr val="C00000"/>
                </a:solidFill>
              </a:rPr>
              <a:t> ПОТРЕБИТЕЛЬСКИЕ КАЧЕСТВА ПИЩИ (повторение)</a:t>
            </a:r>
          </a:p>
        </p:txBody>
      </p:sp>
      <p:sp>
        <p:nvSpPr>
          <p:cNvPr id="3" name="Объект 2">
            <a:extLst>
              <a:ext uri="{FF2B5EF4-FFF2-40B4-BE49-F238E27FC236}">
                <a16:creationId xmlns:a16="http://schemas.microsoft.com/office/drawing/2014/main" id="{5C9EE4FF-AE47-4FA8-915B-AB4C939311B3}"/>
              </a:ext>
            </a:extLst>
          </p:cNvPr>
          <p:cNvSpPr>
            <a:spLocks noGrp="1"/>
          </p:cNvSpPr>
          <p:nvPr>
            <p:ph idx="1"/>
          </p:nvPr>
        </p:nvSpPr>
        <p:spPr>
          <a:xfrm>
            <a:off x="838200" y="830316"/>
            <a:ext cx="10515600" cy="5927835"/>
          </a:xfrm>
        </p:spPr>
        <p:txBody>
          <a:bodyPr>
            <a:noAutofit/>
          </a:bodyPr>
          <a:lstStyle/>
          <a:p>
            <a:r>
              <a:rPr lang="ru-RU" sz="1400" b="1" i="0" dirty="0">
                <a:solidFill>
                  <a:srgbClr val="0070C0"/>
                </a:solidFill>
                <a:effectLst/>
              </a:rPr>
              <a:t>Биологическая ценность характеризуется наличием в продуктах биологически активных веществ:</a:t>
            </a:r>
          </a:p>
          <a:p>
            <a:r>
              <a:rPr lang="ru-RU" sz="1400" b="1" i="0" dirty="0">
                <a:solidFill>
                  <a:srgbClr val="333333"/>
                </a:solidFill>
                <a:effectLst/>
              </a:rPr>
              <a:t> незаменимых аминокислот</a:t>
            </a:r>
          </a:p>
          <a:p>
            <a:r>
              <a:rPr lang="ru-RU" sz="1400" b="1" i="0" dirty="0">
                <a:solidFill>
                  <a:srgbClr val="333333"/>
                </a:solidFill>
                <a:effectLst/>
              </a:rPr>
              <a:t> витаминов</a:t>
            </a:r>
          </a:p>
          <a:p>
            <a:r>
              <a:rPr lang="ru-RU" sz="1400" b="1" i="0" dirty="0">
                <a:solidFill>
                  <a:srgbClr val="333333"/>
                </a:solidFill>
                <a:effectLst/>
              </a:rPr>
              <a:t> макро- и микроэлементов</a:t>
            </a:r>
          </a:p>
          <a:p>
            <a:r>
              <a:rPr lang="ru-RU" sz="1400" b="1" i="0" dirty="0">
                <a:solidFill>
                  <a:srgbClr val="333333"/>
                </a:solidFill>
                <a:effectLst/>
              </a:rPr>
              <a:t> незаменимой полиненасыщенной линолевой жирной кислоты. </a:t>
            </a:r>
          </a:p>
          <a:p>
            <a:r>
              <a:rPr lang="ru-RU" sz="1400" b="1" i="0" dirty="0">
                <a:solidFill>
                  <a:srgbClr val="333333"/>
                </a:solidFill>
                <a:effectLst/>
              </a:rPr>
              <a:t>Эти компоненты пищи имеют химические структуры, которые не синтезируются ферментными системами организма и поэтому не могут быть заменены другими пищевыми веществами. Они называются </a:t>
            </a:r>
            <a:r>
              <a:rPr lang="ru-RU" sz="1400" b="1" i="0" dirty="0" err="1">
                <a:solidFill>
                  <a:srgbClr val="333333"/>
                </a:solidFill>
                <a:effectLst/>
              </a:rPr>
              <a:t>эссенциальными</a:t>
            </a:r>
            <a:r>
              <a:rPr lang="ru-RU" sz="1400" b="1" i="0" dirty="0">
                <a:solidFill>
                  <a:srgbClr val="333333"/>
                </a:solidFill>
                <a:effectLst/>
              </a:rPr>
              <a:t>, незаменимыми факторами питания и должны поступать в организм с пищей.</a:t>
            </a:r>
          </a:p>
          <a:p>
            <a:r>
              <a:rPr lang="ru-RU" sz="1400" b="1" i="1" dirty="0">
                <a:solidFill>
                  <a:srgbClr val="002060"/>
                </a:solidFill>
                <a:effectLst/>
              </a:rPr>
              <a:t>Органолептические показатели </a:t>
            </a:r>
            <a:r>
              <a:rPr lang="ru-RU" sz="1400" b="1" i="0" dirty="0">
                <a:solidFill>
                  <a:srgbClr val="333333"/>
                </a:solidFill>
                <a:effectLst/>
              </a:rPr>
              <a:t>(внешний вид, цвет, консистенция, запах, вкус) характеризуют субъективное отношение человека к пище </a:t>
            </a:r>
            <a:r>
              <a:rPr lang="ru-RU" sz="1400" b="1" i="0">
                <a:solidFill>
                  <a:srgbClr val="333333"/>
                </a:solidFill>
                <a:effectLst/>
              </a:rPr>
              <a:t>и определяются </a:t>
            </a:r>
            <a:r>
              <a:rPr lang="ru-RU" sz="1400" b="1" i="0" dirty="0">
                <a:solidFill>
                  <a:srgbClr val="333333"/>
                </a:solidFill>
                <a:effectLst/>
              </a:rPr>
              <a:t>с помощью органов чувств (зрением, обонянием, осязанием, слухом) и зависят от химического состава продуктов, соотношения или композиции входящих в него веществ и некоторых других факто ров.</a:t>
            </a:r>
          </a:p>
          <a:p>
            <a:r>
              <a:rPr lang="ru-RU" sz="1400" b="0" i="0" dirty="0">
                <a:solidFill>
                  <a:srgbClr val="333333"/>
                </a:solidFill>
                <a:effectLst/>
              </a:rPr>
              <a:t> </a:t>
            </a:r>
            <a:r>
              <a:rPr lang="ru-RU" sz="1400" b="1" i="1" dirty="0">
                <a:solidFill>
                  <a:srgbClr val="002060"/>
                </a:solidFill>
                <a:effectLst/>
              </a:rPr>
              <a:t>Физиологическая ценность </a:t>
            </a:r>
            <a:r>
              <a:rPr lang="ru-RU" sz="1400" b="1" i="0" dirty="0">
                <a:solidFill>
                  <a:srgbClr val="333333"/>
                </a:solidFill>
                <a:effectLst/>
              </a:rPr>
              <a:t>обусловлена наличием веществ, оказывающих активное воздействие на организм человека (сапонины свеклы, кофеин кофе и чая и т. д.).</a:t>
            </a:r>
          </a:p>
          <a:p>
            <a:r>
              <a:rPr lang="ru-RU" sz="1400" b="1" i="1" dirty="0">
                <a:solidFill>
                  <a:srgbClr val="002060"/>
                </a:solidFill>
                <a:effectLst/>
              </a:rPr>
              <a:t>Усвояемость</a:t>
            </a:r>
            <a:r>
              <a:rPr lang="ru-RU" sz="1400" b="0" i="0" dirty="0">
                <a:solidFill>
                  <a:srgbClr val="333333"/>
                </a:solidFill>
                <a:effectLst/>
              </a:rPr>
              <a:t> </a:t>
            </a:r>
            <a:r>
              <a:rPr lang="ru-RU" sz="1400" b="1" i="0" dirty="0">
                <a:effectLst/>
              </a:rPr>
              <a:t>– степень использования компонентов пищи организмом человека. </a:t>
            </a:r>
          </a:p>
          <a:p>
            <a:r>
              <a:rPr lang="ru-RU" sz="1400" b="1" i="0" dirty="0">
                <a:effectLst/>
              </a:rPr>
              <a:t>Усвояемость продуктов зависит от совокупности их свойств: содержания пищевых веществ, внешнего вида, вкусовых достоинств, консистенции, состава и активности ферментов, температуры плавления жиров. О степени усвояемости пищи судят по количеству веществ, всосавшихся в кровь через стенки кишечника. Белки, жиры, углеводы и другие вещества пищи животного происхождения всасываются более интенсивно, чем растительного. Растительная пища содержит вещества (клетчатка, протопектин и др.), не доступные или малодоступные для воздействия пищеварительных ферментов, и поэтому хуже усваивается организмом. Кроме того, они иногда оказывают влияние на степень усвояемости других веществ, содержащихся в пище.</a:t>
            </a:r>
          </a:p>
          <a:p>
            <a:r>
              <a:rPr lang="ru-RU" sz="1400" b="1" i="0" dirty="0">
                <a:effectLst/>
              </a:rPr>
              <a:t>Жиры с низкой температурой плавления (сливочное масло, свиной жир) усваиваются лучше, чем жиры с высокой температурой плавления (говяжий и бараний). Так, жиры с температурой плавления ниже температуры человеческого тела (36 °С) усваиваются на 97–98%, с температурой плавления выше 37 °С – на 90, а с температурой плавления 50–60 °С – на 70–80%.</a:t>
            </a:r>
            <a:endParaRPr lang="ru-RU" sz="1400" b="1" dirty="0"/>
          </a:p>
        </p:txBody>
      </p:sp>
    </p:spTree>
    <p:extLst>
      <p:ext uri="{BB962C8B-B14F-4D97-AF65-F5344CB8AC3E}">
        <p14:creationId xmlns:p14="http://schemas.microsoft.com/office/powerpoint/2010/main" val="1587434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D1ABFB-49A2-4452-A6AA-7430EC4F03F3}"/>
              </a:ext>
            </a:extLst>
          </p:cNvPr>
          <p:cNvSpPr>
            <a:spLocks noGrp="1"/>
          </p:cNvSpPr>
          <p:nvPr>
            <p:ph type="title"/>
          </p:nvPr>
        </p:nvSpPr>
        <p:spPr>
          <a:xfrm>
            <a:off x="838200" y="365126"/>
            <a:ext cx="10515600" cy="315911"/>
          </a:xfrm>
        </p:spPr>
        <p:txBody>
          <a:bodyPr>
            <a:normAutofit fontScale="90000"/>
          </a:bodyPr>
          <a:lstStyle/>
          <a:p>
            <a:pPr algn="ctr"/>
            <a:r>
              <a:rPr lang="ru-RU" dirty="0"/>
              <a:t> </a:t>
            </a:r>
            <a:r>
              <a:rPr lang="ru-RU" sz="3100" b="1" dirty="0">
                <a:solidFill>
                  <a:srgbClr val="C00000"/>
                </a:solidFill>
              </a:rPr>
              <a:t>ПОТРЕБИТЕЛЬСКИЕ КАЧЕСТВА ПИЩИ (повторение)</a:t>
            </a:r>
          </a:p>
        </p:txBody>
      </p:sp>
      <p:sp>
        <p:nvSpPr>
          <p:cNvPr id="3" name="Объект 2">
            <a:extLst>
              <a:ext uri="{FF2B5EF4-FFF2-40B4-BE49-F238E27FC236}">
                <a16:creationId xmlns:a16="http://schemas.microsoft.com/office/drawing/2014/main" id="{22AC3029-7DB6-4D15-9F57-6D4A4C0BCE8E}"/>
              </a:ext>
            </a:extLst>
          </p:cNvPr>
          <p:cNvSpPr>
            <a:spLocks noGrp="1"/>
          </p:cNvSpPr>
          <p:nvPr>
            <p:ph idx="1"/>
          </p:nvPr>
        </p:nvSpPr>
        <p:spPr>
          <a:xfrm>
            <a:off x="838200" y="882870"/>
            <a:ext cx="10515600" cy="5294094"/>
          </a:xfrm>
        </p:spPr>
        <p:txBody>
          <a:bodyPr>
            <a:normAutofit fontScale="55000" lnSpcReduction="20000"/>
          </a:bodyPr>
          <a:lstStyle/>
          <a:p>
            <a:r>
              <a:rPr lang="ru-RU" sz="2000" b="1" i="0" dirty="0">
                <a:solidFill>
                  <a:srgbClr val="0070C0"/>
                </a:solidFill>
                <a:effectLst/>
              </a:rPr>
              <a:t>Доброкачественность</a:t>
            </a:r>
            <a:r>
              <a:rPr lang="ru-RU" sz="2000" b="1" i="0" dirty="0">
                <a:solidFill>
                  <a:srgbClr val="333333"/>
                </a:solidFill>
                <a:effectLst/>
              </a:rPr>
              <a:t> (комплекс показателей безопасности) обусловлена отсутствием в продукте не свойственных ему привкусов и запахов, а также посторонних и вредных веществ: солей свинца, ртути, кадмия, мышьяка; содержание солей меди, никеля, олова, </a:t>
            </a:r>
            <a:r>
              <a:rPr lang="ru-RU" sz="2000" b="1" i="0" dirty="0" err="1">
                <a:solidFill>
                  <a:srgbClr val="333333"/>
                </a:solidFill>
                <a:effectLst/>
              </a:rPr>
              <a:t>металлопримесей</a:t>
            </a:r>
            <a:r>
              <a:rPr lang="ru-RU" sz="2000" b="1" i="0" dirty="0">
                <a:solidFill>
                  <a:srgbClr val="333333"/>
                </a:solidFill>
                <a:effectLst/>
              </a:rPr>
              <a:t>.</a:t>
            </a:r>
          </a:p>
          <a:p>
            <a:r>
              <a:rPr lang="ru-RU" sz="2000" b="1" i="0" dirty="0">
                <a:solidFill>
                  <a:srgbClr val="333333"/>
                </a:solidFill>
                <a:effectLst/>
              </a:rPr>
              <a:t>На качество продовольственных товаров оказывают влияние различные факторы. Процесс формирования качества продукта начинается с разработки нормативной документации. Чем строже требования, предъявляемые к показателям качества продукта, тем оно выше.</a:t>
            </a:r>
          </a:p>
          <a:p>
            <a:r>
              <a:rPr lang="ru-RU" sz="2000" b="1" i="0" dirty="0">
                <a:solidFill>
                  <a:srgbClr val="333333"/>
                </a:solidFill>
                <a:effectLst/>
              </a:rPr>
              <a:t>Большое влияние на качество продукта оказывают вид и качество сырья, полуфабрикатов и материалов, а также совершенство технологического оборудования и технологических процессов переработки продуктов. Качество готового продукта в большой степени зависит и от качества труда, т.е. от квалификации, опыта и мастерства поваров и кулинаров.</a:t>
            </a:r>
          </a:p>
          <a:p>
            <a:r>
              <a:rPr lang="ru-RU" sz="2000" b="1" i="0" dirty="0">
                <a:solidFill>
                  <a:srgbClr val="333333"/>
                </a:solidFill>
                <a:effectLst/>
              </a:rPr>
              <a:t>Формирование качества продовольственных товаров продолжается и на стадиях их хранения, транспортирования и реализации.</a:t>
            </a:r>
          </a:p>
          <a:p>
            <a:r>
              <a:rPr lang="ru-RU" sz="2000" b="1" i="0" dirty="0">
                <a:solidFill>
                  <a:srgbClr val="0070C0"/>
                </a:solidFill>
                <a:effectLst/>
              </a:rPr>
              <a:t>Безопасность</a:t>
            </a:r>
            <a:r>
              <a:rPr lang="ru-RU" sz="2000" b="1" i="0" dirty="0">
                <a:solidFill>
                  <a:srgbClr val="333333"/>
                </a:solidFill>
                <a:effectLst/>
              </a:rPr>
              <a:t> – это отсутствие недопустимого риска, связанного с возможностью нанесения ущерба здоровью (жизни) человека. При превышении допустимого уровня показателей безопасности кулинарная продукция переводится в категорию опасной.</a:t>
            </a:r>
          </a:p>
          <a:p>
            <a:r>
              <a:rPr lang="ru-RU" sz="2000" b="1" i="0" dirty="0">
                <a:solidFill>
                  <a:srgbClr val="333333"/>
                </a:solidFill>
                <a:effectLst/>
              </a:rPr>
              <a:t>Производство продуктов питания и их хранение всегда было насущной задачей человека. С древних времен люди стремятся усовершенствовать технологию переработки продуктов и способы их хранения с минимальными потерями пищевой ценности, изобретали сооружения и емкости для этих целей. </a:t>
            </a:r>
          </a:p>
          <a:p>
            <a:r>
              <a:rPr lang="ru-RU" sz="2000" b="1" i="0" dirty="0">
                <a:solidFill>
                  <a:srgbClr val="000000"/>
                </a:solidFill>
                <a:effectLst/>
              </a:rPr>
              <a:t>Разрабатываются  новые технологии, которые уже в меньшей степени влияют  на вкус, запах продукта. </a:t>
            </a:r>
          </a:p>
          <a:p>
            <a:r>
              <a:rPr lang="ru-RU" sz="2000" b="1" dirty="0">
                <a:solidFill>
                  <a:srgbClr val="000000"/>
                </a:solidFill>
              </a:rPr>
              <a:t>Особое внимание уделяется х</a:t>
            </a:r>
            <a:r>
              <a:rPr lang="ru-RU" sz="2000" b="1" i="0" dirty="0">
                <a:solidFill>
                  <a:srgbClr val="000000"/>
                </a:solidFill>
                <a:effectLst/>
              </a:rPr>
              <a:t>ранению  продуктов при низких температурах тоже сравнительно древний метод хранения продуктов. С начала прошлого века холодильная технология активно возрождалась и стала, пожалуй, преобладающей технологией сохранения продуктов питания. При низких температурах жизнедеятельность микроорганизмов </a:t>
            </a:r>
            <a:r>
              <a:rPr lang="ru-RU" sz="2000" b="1" i="0" dirty="0" err="1">
                <a:solidFill>
                  <a:srgbClr val="000000"/>
                </a:solidFill>
                <a:effectLst/>
              </a:rPr>
              <a:t>замед</a:t>
            </a:r>
            <a:r>
              <a:rPr lang="ru-RU" sz="2000" b="1" i="0" dirty="0">
                <a:solidFill>
                  <a:srgbClr val="000000"/>
                </a:solidFill>
                <a:effectLst/>
              </a:rPr>
              <a:t>- </a:t>
            </a:r>
            <a:r>
              <a:rPr lang="ru-RU" sz="2000" b="1" i="0" dirty="0" err="1">
                <a:solidFill>
                  <a:srgbClr val="000000"/>
                </a:solidFill>
                <a:effectLst/>
              </a:rPr>
              <a:t>ляется</a:t>
            </a:r>
            <a:r>
              <a:rPr lang="ru-RU" sz="2000" b="1" i="0" dirty="0">
                <a:solidFill>
                  <a:srgbClr val="000000"/>
                </a:solidFill>
                <a:effectLst/>
              </a:rPr>
              <a:t>, не надо использовать никаких консервантов для сохранения про- </a:t>
            </a:r>
            <a:r>
              <a:rPr lang="ru-RU" sz="2000" b="1" i="0" dirty="0" err="1">
                <a:solidFill>
                  <a:srgbClr val="000000"/>
                </a:solidFill>
                <a:effectLst/>
              </a:rPr>
              <a:t>дукции</a:t>
            </a:r>
            <a:r>
              <a:rPr lang="ru-RU" sz="2000" b="1" i="0" dirty="0">
                <a:solidFill>
                  <a:srgbClr val="000000"/>
                </a:solidFill>
                <a:effectLst/>
              </a:rPr>
              <a:t>, а значит, не изменяются органолептические показатели и пищевая ценность. Но шанс того что продукт испортится при хранении все равно велик. Еще более современная холодильная технология – технологии </a:t>
            </a:r>
            <a:r>
              <a:rPr lang="ru-RU" sz="2000" b="1" i="0" dirty="0" err="1">
                <a:solidFill>
                  <a:srgbClr val="000000"/>
                </a:solidFill>
                <a:effectLst/>
              </a:rPr>
              <a:t>интен</a:t>
            </a:r>
            <a:r>
              <a:rPr lang="ru-RU" sz="2000" b="1" i="0" dirty="0">
                <a:solidFill>
                  <a:srgbClr val="000000"/>
                </a:solidFill>
                <a:effectLst/>
              </a:rPr>
              <a:t>- </a:t>
            </a:r>
            <a:r>
              <a:rPr lang="ru-RU" sz="2000" b="1" i="0" dirty="0" err="1">
                <a:solidFill>
                  <a:srgbClr val="000000"/>
                </a:solidFill>
                <a:effectLst/>
              </a:rPr>
              <a:t>сивного</a:t>
            </a:r>
            <a:r>
              <a:rPr lang="ru-RU" sz="2000" b="1" i="0" dirty="0">
                <a:solidFill>
                  <a:srgbClr val="000000"/>
                </a:solidFill>
                <a:effectLst/>
              </a:rPr>
              <a:t> («шокового») охлаждения. Продукт охлаждают при очень низких температурах, для увеличения скорости охлаждения дополнительно при- меняется циркуляция холодного воздуха. Кристаллы воды при такой </a:t>
            </a:r>
            <a:r>
              <a:rPr lang="ru-RU" sz="2000" b="1" i="0" dirty="0" err="1">
                <a:solidFill>
                  <a:srgbClr val="000000"/>
                </a:solidFill>
                <a:effectLst/>
              </a:rPr>
              <a:t>замо</a:t>
            </a:r>
            <a:r>
              <a:rPr lang="ru-RU" sz="2000" b="1" i="0" dirty="0">
                <a:solidFill>
                  <a:srgbClr val="000000"/>
                </a:solidFill>
                <a:effectLst/>
              </a:rPr>
              <a:t>- </a:t>
            </a:r>
            <a:r>
              <a:rPr lang="ru-RU" sz="2000" b="1" i="0" dirty="0" err="1">
                <a:solidFill>
                  <a:srgbClr val="000000"/>
                </a:solidFill>
                <a:effectLst/>
              </a:rPr>
              <a:t>розке</a:t>
            </a:r>
            <a:r>
              <a:rPr lang="ru-RU" sz="2000" b="1" i="0" dirty="0">
                <a:solidFill>
                  <a:srgbClr val="000000"/>
                </a:solidFill>
                <a:effectLst/>
              </a:rPr>
              <a:t> меньше, они не повреждают клеточные стеки продукта, не разрушают её структуру. Правильно подобранная температура заморозки – это залог сохранения качества пищи. </a:t>
            </a:r>
          </a:p>
          <a:p>
            <a:r>
              <a:rPr lang="ru-RU" sz="2000" b="1" i="0" dirty="0">
                <a:solidFill>
                  <a:srgbClr val="000000"/>
                </a:solidFill>
                <a:effectLst/>
              </a:rPr>
              <a:t>Но перепады температуры негативно сказываются на качестве продуктов питания. Особенно это ярко проявляется на содержании влаги в продукте и </a:t>
            </a:r>
            <a:r>
              <a:rPr lang="ru-RU" sz="2000" b="1" i="0" dirty="0" err="1">
                <a:solidFill>
                  <a:srgbClr val="000000"/>
                </a:solidFill>
                <a:effectLst/>
              </a:rPr>
              <a:t>санитарно</a:t>
            </a:r>
            <a:r>
              <a:rPr lang="ru-RU" sz="2000" b="1" i="0" dirty="0">
                <a:solidFill>
                  <a:srgbClr val="000000"/>
                </a:solidFill>
                <a:effectLst/>
              </a:rPr>
              <a:t> – гигиенической безопасности продукта: при резком повышении температуры вода размораживается быстрее, чем успевают произойти </a:t>
            </a:r>
            <a:r>
              <a:rPr lang="ru-RU" sz="2000" b="1" i="0" dirty="0" err="1">
                <a:solidFill>
                  <a:srgbClr val="000000"/>
                </a:solidFill>
                <a:effectLst/>
              </a:rPr>
              <a:t>ретрограция</a:t>
            </a:r>
            <a:r>
              <a:rPr lang="ru-RU" sz="2000" b="1" i="0" dirty="0">
                <a:solidFill>
                  <a:srgbClr val="000000"/>
                </a:solidFill>
                <a:effectLst/>
              </a:rPr>
              <a:t> веществ, и влага испаряется или остается на поверхности продукта. Микроорганизмы начинают активно размножаться на поверхности продукта, все условия для этого созданы: влага, температура, питательная среда. А если затем продукт вновь подвергается охлаждению, то во время следующей разморозки количество выделившейся влаги будет еще больше, продукт уже не удовлетворяет требованиям к качеству. </a:t>
            </a:r>
          </a:p>
          <a:p>
            <a:r>
              <a:rPr lang="ru-RU" sz="2000" b="1" i="0" dirty="0">
                <a:solidFill>
                  <a:srgbClr val="000000"/>
                </a:solidFill>
                <a:effectLst/>
              </a:rPr>
              <a:t>Все выше перечисленные способы сохранения продуктов питания подходят для сырья, из которого в дальнейшем будет приготавливаться пища. А ведь именно при приготовлении блюд происходят основные изменения пищевой ценности и органолептических показателей.</a:t>
            </a:r>
          </a:p>
          <a:p>
            <a:pPr algn="just"/>
            <a:r>
              <a:rPr lang="ru-RU" sz="2000" b="1" i="0" dirty="0">
                <a:solidFill>
                  <a:srgbClr val="000000"/>
                </a:solidFill>
                <a:effectLst/>
              </a:rPr>
              <a:t>Подводя итоги вышесказанному, хотелось бы обратить внимание на то, что уже мыслители прошлого связывали умеренность в еде не только со здоровьем человека, но и с его нравственным состоянием. Древнеримский философ Руф </a:t>
            </a:r>
            <a:r>
              <a:rPr lang="ru-RU" sz="2000" b="1" i="0" dirty="0" err="1">
                <a:solidFill>
                  <a:srgbClr val="000000"/>
                </a:solidFill>
                <a:effectLst/>
              </a:rPr>
              <a:t>Музоний</a:t>
            </a:r>
            <a:r>
              <a:rPr lang="ru-RU" sz="2000" b="1" i="0" dirty="0">
                <a:solidFill>
                  <a:srgbClr val="000000"/>
                </a:solidFill>
                <a:effectLst/>
              </a:rPr>
              <a:t> полагал, что «наш долг – есть для жизни, а не для удовольствия».</a:t>
            </a:r>
          </a:p>
          <a:p>
            <a:pPr algn="l"/>
            <a:br>
              <a:rPr lang="ru-RU" sz="2000" b="1" i="0" dirty="0">
                <a:solidFill>
                  <a:srgbClr val="000000"/>
                </a:solidFill>
                <a:effectLst/>
              </a:rPr>
            </a:br>
            <a:endParaRPr lang="ru-RU" sz="2000" b="1" i="0" dirty="0">
              <a:solidFill>
                <a:srgbClr val="000000"/>
              </a:solidFill>
              <a:effectLst/>
            </a:endParaRPr>
          </a:p>
          <a:p>
            <a:endParaRPr lang="ru-RU" sz="1400" dirty="0"/>
          </a:p>
        </p:txBody>
      </p:sp>
    </p:spTree>
    <p:extLst>
      <p:ext uri="{BB962C8B-B14F-4D97-AF65-F5344CB8AC3E}">
        <p14:creationId xmlns:p14="http://schemas.microsoft.com/office/powerpoint/2010/main" val="4085167069"/>
      </p:ext>
    </p:extLst>
  </p:cSld>
  <p:clrMapOvr>
    <a:masterClrMapping/>
  </p:clrMapOvr>
</p:sld>
</file>

<file path=ppt/theme/theme1.xml><?xml version="1.0" encoding="utf-8"?>
<a:theme xmlns:a="http://schemas.openxmlformats.org/drawingml/2006/main" name="La ment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TM02474572[[fn=Медицинский шаблон оформления]]</Template>
  <TotalTime>668</TotalTime>
  <Words>7687</Words>
  <Application>Microsoft Office PowerPoint</Application>
  <PresentationFormat>Широкоэкранный</PresentationFormat>
  <Paragraphs>366</Paragraphs>
  <Slides>55</Slides>
  <Notes>2</Notes>
  <HiddenSlides>0</HiddenSlides>
  <MMClips>1</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55</vt:i4>
      </vt:variant>
    </vt:vector>
  </HeadingPairs>
  <TitlesOfParts>
    <vt:vector size="63" baseType="lpstr">
      <vt:lpstr>Arial</vt:lpstr>
      <vt:lpstr>Calibri</vt:lpstr>
      <vt:lpstr>Helvetica Neue</vt:lpstr>
      <vt:lpstr>PT Serif</vt:lpstr>
      <vt:lpstr>Roboto</vt:lpstr>
      <vt:lpstr>Roboto</vt:lpstr>
      <vt:lpstr>Verdana</vt:lpstr>
      <vt:lpstr>La mente</vt:lpstr>
      <vt:lpstr>СПОСОБЫ ОБРАБОТКИ ПРОДУТОВ ПИТАНИЯ И ПОТРЕБИТЕЛЬСКИЕ КАЧЕСТВА ПИЩИ (МУЧНЫЕ ИЗДЕЛИЯ) ФГОС  7 класс</vt:lpstr>
      <vt:lpstr>СОДЕРЖАНИЕ:</vt:lpstr>
      <vt:lpstr>КОНТРОЛЬ ЗНАНИЙ ОБУЧАЮЩИХСЯ</vt:lpstr>
      <vt:lpstr>АКТУАЛИЗАЦИЯ</vt:lpstr>
      <vt:lpstr>ТЕМА,ЦЕЛЬ, ЗАДАЧИ УРОКА</vt:lpstr>
      <vt:lpstr>ПОТРЕБИТЕЛЬСКИЕ КАЧЕСТВА ПИЩИ (повторение)</vt:lpstr>
      <vt:lpstr>ПОТРЕБИТЕЛЬСКИЕ КАЧЕСТВА ПИЩИ (повторение)</vt:lpstr>
      <vt:lpstr> ПОТРЕБИТЕЛЬСКИЕ КАЧЕСТВА ПИЩИ (повторение)</vt:lpstr>
      <vt:lpstr> ПОТРЕБИТЕЛЬСКИЕ КАЧЕСТВА ПИЩИ (повторение)</vt:lpstr>
      <vt:lpstr>БЕЗВРЕДНОСТЬ ПИЩИ. ЭКСПЕРТИЗА ПИЩЕВЫХ ПРОДУКТОВ</vt:lpstr>
      <vt:lpstr>БЕЗВРЕДНОСТЬ ПИЩИ. ЭКСПЕРТИЗА ПИЩЕВЫХ ПРОДУКТОВ</vt:lpstr>
      <vt:lpstr>БЕЗВРЕДНОСТЬ ПИЩИ. ЭКСПЕРТИЗА ПИЩЕВЫХ ПРОДУКТОВ</vt:lpstr>
      <vt:lpstr>БЕЗВРЕДНОСТЬ ПИЩИ. ЭКСПЕРТИЗА ПИЩЕВЫХ ПРОДУКТОВ</vt:lpstr>
      <vt:lpstr>БЕЗВРЕДНОСТЬ ПИЩИ. ЭКСПЕРТИЗА ПИЩЕВЫХ ПРОДУКТОВ</vt:lpstr>
      <vt:lpstr>БЕЗВРЕДНОСТЬ ПИЩИ. ЭКСПЕРТИЗА ПИЩЕВЫХ ПРОДУКТОВ</vt:lpstr>
      <vt:lpstr>БЕЗВРЕДНОСТЬ ПИЩИ. ЭКСПЕРТИЗА ПИЩЕВЫХ ПРОДУКТОВ</vt:lpstr>
      <vt:lpstr>ФИЗМИНУТКА</vt:lpstr>
      <vt:lpstr>ПОТРЕБИТЕЛЬСКИЕ КАЧЕСТВА МУКИ</vt:lpstr>
      <vt:lpstr>Презентация PowerPoint</vt:lpstr>
      <vt:lpstr>ПОТРЕБИТЕЛЬСКИЕ КАЧАСТВА МУКИ</vt:lpstr>
      <vt:lpstr>Презентация PowerPoint</vt:lpstr>
      <vt:lpstr>ПОТРЕБИТЕЛЬСКИЕ КАЧЕСТВА МУКИ</vt:lpstr>
      <vt:lpstr>Презентация PowerPoint</vt:lpstr>
      <vt:lpstr>ПОТРЕБИТЕЛЬСКИЕ КАЧЕСТВА МУКИ</vt:lpstr>
      <vt:lpstr>Презентация PowerPoint</vt:lpstr>
      <vt:lpstr>ПОТРЕБИТЕЛЬСКИЕ КАЧЕСТВА МУКИ</vt:lpstr>
      <vt:lpstr>Презентация PowerPoint</vt:lpstr>
      <vt:lpstr>Презентация PowerPoint</vt:lpstr>
      <vt:lpstr>ПОТРЕБИТЕЛЬСКИЕ КАЧЕСТВА МУКИ</vt:lpstr>
      <vt:lpstr>Презентация PowerPoint</vt:lpstr>
      <vt:lpstr>ПОТРЕБИТЕЛЬСКИЕ КАЧЕСТВА МУКИ</vt:lpstr>
      <vt:lpstr>Презентация PowerPoint</vt:lpstr>
      <vt:lpstr>Презентация PowerPoint</vt:lpstr>
      <vt:lpstr>ВИДЫ ТЕСТА И ИЗДЕЛИЯ ИЗ НЕГО</vt:lpstr>
      <vt:lpstr>Презентация PowerPoint</vt:lpstr>
      <vt:lpstr>ВИДЫ ТЕСТА И ИЗДЕЛИЯ ИЗ НЕГО</vt:lpstr>
      <vt:lpstr>Презентация PowerPoint</vt:lpstr>
      <vt:lpstr>Презентация PowerPoint</vt:lpstr>
      <vt:lpstr>ВИДЫ ТЕСТА И ИЗДЕЛИЯ ИЗ НЕГО</vt:lpstr>
      <vt:lpstr>ВИДЫ ТЕСТА И ИЗДЕЛИЯ ИЗ НЕГО</vt:lpstr>
      <vt:lpstr>Презентация PowerPoint</vt:lpstr>
      <vt:lpstr>Презентация PowerPoint</vt:lpstr>
      <vt:lpstr>ВИДЫ ТЕСТА И ИЗДЕЛИЯ ИЗ НЕГО</vt:lpstr>
      <vt:lpstr>Презентация PowerPoint</vt:lpstr>
      <vt:lpstr>ВИДЫ ТЕСТА И ИЗДЕЛИЯ ИЗ НЕГО</vt:lpstr>
      <vt:lpstr>ВИДЫ ТЕСТА И ИЗДЕЛИЯ ИЗ НЕГО</vt:lpstr>
      <vt:lpstr>Презентация PowerPoint</vt:lpstr>
      <vt:lpstr>Презентация PowerPoint</vt:lpstr>
      <vt:lpstr>Презентация PowerPoint</vt:lpstr>
      <vt:lpstr>Практическая самостоятельная деятельность</vt:lpstr>
      <vt:lpstr>Презентация PowerPoint</vt:lpstr>
      <vt:lpstr>Презентация PowerPoint</vt:lpstr>
      <vt:lpstr>Итог урока. Домашнее задание</vt:lpstr>
      <vt:lpstr>Презентация PowerPoint</vt:lpstr>
      <vt:lpstr>Литература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Способы обработки продуктов питания и потребительские качества пищи (мучные изделия)</dc:title>
  <dc:creator>hp</dc:creator>
  <cp:lastModifiedBy>hp</cp:lastModifiedBy>
  <cp:revision>106</cp:revision>
  <dcterms:created xsi:type="dcterms:W3CDTF">2020-12-10T06:28:04Z</dcterms:created>
  <dcterms:modified xsi:type="dcterms:W3CDTF">2021-01-03T09:50:33Z</dcterms:modified>
</cp:coreProperties>
</file>