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7" r:id="rId4"/>
    <p:sldId id="289" r:id="rId5"/>
    <p:sldId id="290" r:id="rId6"/>
    <p:sldId id="281" r:id="rId7"/>
    <p:sldId id="265" r:id="rId8"/>
    <p:sldId id="288" r:id="rId9"/>
    <p:sldId id="270" r:id="rId10"/>
    <p:sldId id="282" r:id="rId11"/>
    <p:sldId id="272" r:id="rId12"/>
    <p:sldId id="283" r:id="rId13"/>
    <p:sldId id="284" r:id="rId14"/>
    <p:sldId id="285" r:id="rId15"/>
    <p:sldId id="273" r:id="rId16"/>
    <p:sldId id="286" r:id="rId17"/>
    <p:sldId id="274" r:id="rId18"/>
    <p:sldId id="292" r:id="rId19"/>
    <p:sldId id="287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8" autoAdjust="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05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BDA3-B91A-4ED5-AD4C-C8455A288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2D2A-60AC-4EE4-9A24-06A69EDD0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0AFD1-C334-4E45-A0EA-D222547DD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9D08-086D-458A-BCAF-D5AC003AF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489F-31BE-4697-A86E-6136A8630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712C-EFB2-499D-A58A-D19979F9D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41AB-1BD2-4CE2-91B1-9AD5FF11A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0FA0-0680-4AC2-84FC-5632353EB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A8CE-BD12-4C4F-9378-75D256054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31FA-B7A2-41FA-8EC8-FB34291E7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A1EF-D963-4D14-B9BB-8BFE3AAC8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7F2436-805B-49C7-A44F-B397C9EC7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9.xml"/><Relationship Id="rId7" Type="http://schemas.openxmlformats.org/officeDocument/2006/relationships/image" Target="../media/image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smtClean="0"/>
              <a:t>Лыжная подготовка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3352800" y="5029200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endParaRPr lang="ru-RU" b="1"/>
          </a:p>
          <a:p>
            <a:pPr algn="ctr">
              <a:spcBef>
                <a:spcPct val="50000"/>
              </a:spcBef>
            </a:pPr>
            <a:endParaRPr lang="ru-RU" b="1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Попеременный четырёхшажный ход</a:t>
            </a: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49325"/>
            <a:ext cx="7086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33600"/>
            <a:ext cx="7929563" cy="2514600"/>
          </a:xfrm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66800" y="3810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Одновременный бесшажный ход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Одновременный одношажный ход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14400"/>
            <a:ext cx="4267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45720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3048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/>
              <a:t>Основной вариант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 sz="2400"/>
          </a:p>
          <a:p>
            <a:pPr algn="ctr">
              <a:spcBef>
                <a:spcPct val="50000"/>
              </a:spcBef>
            </a:pPr>
            <a:endParaRPr lang="ru-RU" sz="2400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/>
              <a:t> Скоростной (стартовый) вариант.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Одновременный двухшажный ход</a:t>
            </a:r>
            <a:r>
              <a:rPr lang="ru-RU"/>
              <a:t>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49363"/>
            <a:ext cx="7391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3352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Одновременный одношажный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724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419600" y="2286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Коньковые хода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0" y="62484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Попеременный со свободным скольжением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762000"/>
            <a:ext cx="274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181600" y="6324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Одновременный двухшажный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371600" y="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Подъёмы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5029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04800" y="685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Ступающим шагом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943600" y="4572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Полуёлочкой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1857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914400" y="33528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Ёлочкой</a:t>
            </a:r>
          </a:p>
        </p:txBody>
      </p:sp>
      <p:pic>
        <p:nvPicPr>
          <p:cNvPr id="1639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962400"/>
            <a:ext cx="2024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5562600" y="34290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Лесенкой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2438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Стойки спусков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Спуск в основной стойке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124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4724400" y="12192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Спуск в низкой стойке</a:t>
            </a: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2286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609600" y="3962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Спуск в высокой стойке</a:t>
            </a:r>
          </a:p>
        </p:txBody>
      </p:sp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95800"/>
            <a:ext cx="1952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5181600" y="3886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Спуск в стойке отдыха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0273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Способы торможения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Торможение плугом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84400"/>
            <a:ext cx="48768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410200" y="1447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Торможение упором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070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22479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2362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2209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Переступанием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33400" y="6400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Плугом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6477000" y="5791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 параллельных лыжах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3505200" y="5943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Упором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3429000" y="6096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Повороты в движении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971800" y="2819400"/>
            <a:ext cx="3381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latin typeface="Franklin Gothic Book" pitchFamily="34" charset="0"/>
              </a:rPr>
              <a:t>Лыжный спорт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33800" y="1981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 action="ppaction://hlinksldjump"/>
              </a:rPr>
              <a:t>Горнолыжный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 action="ppaction://hlinksldjump"/>
              </a:rPr>
              <a:t>спорт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2286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Лыжные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гонки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0600" y="3962400"/>
            <a:ext cx="125730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Прыжки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трамплина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3124200"/>
            <a:ext cx="1241425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Лыжное </a:t>
            </a:r>
          </a:p>
          <a:p>
            <a:pPr algn="ctr">
              <a:defRPr/>
            </a:pPr>
            <a:r>
              <a:rPr lang="ru-RU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двоеборье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9000" y="3657600"/>
            <a:ext cx="11318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Фристайл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4114800"/>
            <a:ext cx="14589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 action="ppaction://hlinksldjump"/>
              </a:rPr>
              <a:t>Сноубординг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1446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9" descr="15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52400"/>
            <a:ext cx="25146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4" descr="9fd36ee52d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0275" y="228600"/>
            <a:ext cx="1630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7162800" y="274320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Биатлон</a:t>
            </a:r>
            <a:endParaRPr lang="ru-RU" b="1" i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3085" name="Рисунок 2" descr="Ski_freestyl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191000"/>
            <a:ext cx="1922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5" descr="Pryzhki-s-tramplina272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648200"/>
            <a:ext cx="28956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8" descr="1228637206_snowboarding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724400"/>
            <a:ext cx="25336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Line 27"/>
          <p:cNvSpPr>
            <a:spLocks noChangeShapeType="1"/>
          </p:cNvSpPr>
          <p:nvPr/>
        </p:nvSpPr>
        <p:spPr bwMode="auto">
          <a:xfrm flipV="1">
            <a:off x="6477000" y="2971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28"/>
          <p:cNvSpPr>
            <a:spLocks noChangeShapeType="1"/>
          </p:cNvSpPr>
          <p:nvPr/>
        </p:nvSpPr>
        <p:spPr bwMode="auto">
          <a:xfrm>
            <a:off x="6324600" y="3429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29"/>
          <p:cNvSpPr>
            <a:spLocks noChangeShapeType="1"/>
          </p:cNvSpPr>
          <p:nvPr/>
        </p:nvSpPr>
        <p:spPr bwMode="auto">
          <a:xfrm>
            <a:off x="4800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30"/>
          <p:cNvSpPr>
            <a:spLocks noChangeShapeType="1"/>
          </p:cNvSpPr>
          <p:nvPr/>
        </p:nvSpPr>
        <p:spPr bwMode="auto">
          <a:xfrm flipH="1">
            <a:off x="2057400" y="35814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31"/>
          <p:cNvSpPr>
            <a:spLocks noChangeShapeType="1"/>
          </p:cNvSpPr>
          <p:nvPr/>
        </p:nvSpPr>
        <p:spPr bwMode="auto">
          <a:xfrm flipH="1">
            <a:off x="1676400" y="32766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32"/>
          <p:cNvSpPr>
            <a:spLocks noChangeShapeType="1"/>
          </p:cNvSpPr>
          <p:nvPr/>
        </p:nvSpPr>
        <p:spPr bwMode="auto">
          <a:xfrm flipH="1" flipV="1">
            <a:off x="1676400" y="25908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33"/>
          <p:cNvSpPr>
            <a:spLocks noChangeShapeType="1"/>
          </p:cNvSpPr>
          <p:nvPr/>
        </p:nvSpPr>
        <p:spPr bwMode="auto">
          <a:xfrm flipV="1">
            <a:off x="4572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Рисунок 4" descr="kartinka-spasibo-za-vnimanie-dlya-prezentacii-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6"/>
          <p:cNvSpPr>
            <a:spLocks noGrp="1"/>
          </p:cNvSpPr>
          <p:nvPr>
            <p:ph idx="4294967295"/>
          </p:nvPr>
        </p:nvSpPr>
        <p:spPr>
          <a:xfrm>
            <a:off x="142875" y="914400"/>
            <a:ext cx="8848725" cy="63246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Соблюдать дисциплину, всегда видеть и слышать учителя, так как подача команд, указаний и распоряжений производится при низкой температуре и их повторения должны быть сведены до минимума.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Следуя по лыжне за товарищем, сохраняйте интервал 3—4 м, а при спуске с горы не менее 30 м.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При спуске с горы не выставляйте палки перед собой, иначе</a:t>
            </a:r>
            <a:br>
              <a:rPr lang="ru-RU" sz="2200" smtClean="0"/>
            </a:br>
            <a:r>
              <a:rPr lang="ru-RU" sz="2200" smtClean="0"/>
              <a:t>в случае падения можно на них наткнуться.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При спуске с горы не останавливайтесь у ее подножия, так</a:t>
            </a:r>
            <a:br>
              <a:rPr lang="ru-RU" sz="2200" smtClean="0"/>
            </a:br>
            <a:r>
              <a:rPr lang="ru-RU" sz="2200" smtClean="0"/>
              <a:t>как на вас может наехать спускающийся следом лыжник.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Если во время занятий, коллективной прогулки, похода вы по</a:t>
            </a:r>
            <a:br>
              <a:rPr lang="ru-RU" sz="2200" smtClean="0"/>
            </a:br>
            <a:r>
              <a:rPr lang="ru-RU" sz="2200" smtClean="0"/>
              <a:t>какой-либо причине сошли с дистанции, то обязательно   предупредите об этом товарищей.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При переходе через проезжую дорогу обязательно снимайте</a:t>
            </a:r>
            <a:br>
              <a:rPr lang="ru-RU" sz="2200" smtClean="0"/>
            </a:br>
            <a:r>
              <a:rPr lang="ru-RU" sz="2200" smtClean="0"/>
              <a:t>лыжи.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smtClean="0"/>
              <a:t>Никогда не растирайте обмороженные участки тела снегом.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Техника безопасности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Рисунок 4" descr="img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" y="0"/>
            <a:ext cx="922020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Рисунок 4" descr="slide_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4000" smtClean="0"/>
              <a:t>Лыжные ходы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4114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/>
              <a:t>Попеременные </a:t>
            </a:r>
          </a:p>
          <a:p>
            <a:pPr algn="ctr">
              <a:spcBef>
                <a:spcPct val="50000"/>
              </a:spcBef>
            </a:pPr>
            <a:r>
              <a:rPr lang="ru-RU"/>
              <a:t>отталкивание сначала одной, а затем другой палкой.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Попеременный двухшажный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Попеременный четырёхшажный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724400" y="1524000"/>
            <a:ext cx="3733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/>
              <a:t>Одновременные</a:t>
            </a:r>
          </a:p>
          <a:p>
            <a:pPr algn="ctr">
              <a:spcBef>
                <a:spcPct val="50000"/>
              </a:spcBef>
            </a:pPr>
            <a:r>
              <a:rPr lang="ru-RU"/>
              <a:t> отталкивание двумя палками одновременно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/>
              <a:t>Одновременный бесшажный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/>
              <a:t>Одновременный одношажный</a:t>
            </a:r>
          </a:p>
          <a:p>
            <a:pPr>
              <a:spcBef>
                <a:spcPct val="50000"/>
              </a:spcBef>
            </a:pPr>
            <a:r>
              <a:rPr lang="ru-RU"/>
              <a:t>          - Основной</a:t>
            </a:r>
          </a:p>
          <a:p>
            <a:pPr algn="ctr">
              <a:spcBef>
                <a:spcPct val="50000"/>
              </a:spcBef>
            </a:pPr>
            <a:r>
              <a:rPr lang="ru-RU"/>
              <a:t>        -Скоростной  (стартовый)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/>
              <a:t>Одновременный двухшажный</a:t>
            </a:r>
          </a:p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105400" y="9144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Классические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H="1">
            <a:off x="3124200" y="12954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7315200" y="1371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990600" y="4343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Коньковый ход</a:t>
            </a:r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 rot="10800000">
            <a:off x="0" y="381000"/>
            <a:ext cx="2819400" cy="533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17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03" y="0"/>
                </a:moveTo>
                <a:lnTo>
                  <a:pt x="14205" y="7200"/>
                </a:lnTo>
                <a:lnTo>
                  <a:pt x="17291" y="7200"/>
                </a:lnTo>
                <a:lnTo>
                  <a:pt x="17291" y="20173"/>
                </a:lnTo>
                <a:lnTo>
                  <a:pt x="0" y="2017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 rot="10800000" flipH="1">
            <a:off x="6781800" y="457200"/>
            <a:ext cx="2362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99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26" y="0"/>
                </a:moveTo>
                <a:lnTo>
                  <a:pt x="14051" y="7200"/>
                </a:lnTo>
                <a:lnTo>
                  <a:pt x="17137" y="7200"/>
                </a:lnTo>
                <a:lnTo>
                  <a:pt x="17137" y="19993"/>
                </a:lnTo>
                <a:lnTo>
                  <a:pt x="0" y="1999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Экипировка  лыжника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83058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/>
              <a:t> Лыжи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* деревянные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* пластиковые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/>
              <a:t> Лыжные палки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*деревянные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*бамбуковые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*аллюминевые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*стекло - пластиковые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/>
              <a:t> Крепления (механические и автоматические)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/>
              <a:t> Обувь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/>
              <a:t> Одежда (лыжный костюм, куртка, шапочка, варежки)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/>
              <a:t> Мази и парафины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 держащие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 грунтовые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       * скользящие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/>
              <a:t>- Лыжероллеры</a:t>
            </a:r>
          </a:p>
        </p:txBody>
      </p:sp>
      <p:pic>
        <p:nvPicPr>
          <p:cNvPr id="8196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029200"/>
            <a:ext cx="1433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029200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Рисунок 4" descr="img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0"/>
            <a:ext cx="9296400" cy="716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524000"/>
            <a:ext cx="7143750" cy="4038600"/>
          </a:xfrm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Попеременный двухшажный ход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258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Оформление по умолчанию</vt:lpstr>
      <vt:lpstr>Лыжная подготовка </vt:lpstr>
      <vt:lpstr>Слайд 2</vt:lpstr>
      <vt:lpstr>Слайд 3</vt:lpstr>
      <vt:lpstr>Слайд 4</vt:lpstr>
      <vt:lpstr>Слайд 5</vt:lpstr>
      <vt:lpstr>Лыжные ходы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Lisiy</dc:creator>
  <cp:lastModifiedBy>Lisiy</cp:lastModifiedBy>
  <cp:revision>17</cp:revision>
  <cp:lastPrinted>1601-01-01T00:00:00Z</cp:lastPrinted>
  <dcterms:created xsi:type="dcterms:W3CDTF">1601-01-01T00:00:00Z</dcterms:created>
  <dcterms:modified xsi:type="dcterms:W3CDTF">2021-01-25T07:01:17Z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