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9" r:id="rId5"/>
    <p:sldId id="268" r:id="rId6"/>
    <p:sldId id="270" r:id="rId7"/>
    <p:sldId id="273" r:id="rId8"/>
    <p:sldId id="271" r:id="rId9"/>
    <p:sldId id="274" r:id="rId10"/>
    <p:sldId id="279" r:id="rId11"/>
    <p:sldId id="283" r:id="rId12"/>
    <p:sldId id="284" r:id="rId13"/>
    <p:sldId id="285" r:id="rId14"/>
    <p:sldId id="288" r:id="rId15"/>
    <p:sldId id="287" r:id="rId16"/>
    <p:sldId id="289" r:id="rId17"/>
    <p:sldId id="286" r:id="rId18"/>
    <p:sldId id="291" r:id="rId19"/>
    <p:sldId id="290" r:id="rId20"/>
    <p:sldId id="278" r:id="rId21"/>
    <p:sldId id="292" r:id="rId22"/>
    <p:sldId id="293" r:id="rId23"/>
    <p:sldId id="277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9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2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5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9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3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4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9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2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8A85-F7CE-478D-869E-A6B950C0751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EC49-A2D7-419A-B579-A4B4CD28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8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МБОУ «ООШ № 1»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Викторина для учащихся 4 классов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«Огонь. Враг или друг?»</a:t>
            </a:r>
          </a:p>
          <a:p>
            <a:pPr marL="0" indent="0" algn="ctr">
              <a:buNone/>
            </a:pPr>
            <a:endParaRPr lang="ru-RU" sz="5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54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5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i="1" dirty="0" smtClean="0"/>
              <a:t>Педагог-организатор: Г. М. </a:t>
            </a:r>
            <a:r>
              <a:rPr lang="ru-RU" b="1" i="1" dirty="0" err="1" smtClean="0"/>
              <a:t>Гузаирова</a:t>
            </a:r>
            <a:endParaRPr lang="ru-RU" b="1" i="1" dirty="0"/>
          </a:p>
        </p:txBody>
      </p:sp>
      <p:pic>
        <p:nvPicPr>
          <p:cNvPr id="7172" name="Picture 4" descr="http://plkcon.ucoz.org/posmotri/oie_transpaoegshtakr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52286"/>
            <a:ext cx="5165982" cy="26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6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5040560" cy="3589859"/>
          </a:xfrm>
        </p:spPr>
        <p:txBody>
          <a:bodyPr>
            <a:normAutofit fontScale="32500" lnSpcReduction="20000"/>
          </a:bodyPr>
          <a:lstStyle/>
          <a:p>
            <a:pPr lvl="0" algn="just">
              <a:buFont typeface="+mj-lt"/>
              <a:buAutoNum type="arabicPeriod"/>
              <a:tabLst>
                <a:tab pos="270510" algn="l"/>
              </a:tabLst>
            </a:pPr>
            <a:r>
              <a:rPr lang="ru-RU" sz="8000" b="1" dirty="0">
                <a:latin typeface="Times New Roman"/>
                <a:ea typeface="Times New Roman"/>
              </a:rPr>
              <a:t>Как потушить загоревшуюся на человеке одежду?</a:t>
            </a:r>
            <a:endParaRPr lang="ru-RU" sz="8000" dirty="0"/>
          </a:p>
          <a:p>
            <a:pPr marL="0" indent="0" algn="just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а) направить на него струю огнетушителя</a:t>
            </a:r>
            <a:endParaRPr lang="ru-RU" sz="8000" dirty="0"/>
          </a:p>
          <a:p>
            <a:pPr marL="0" indent="0" algn="just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б) повалить человека на землю и накрыть плотной тканью</a:t>
            </a:r>
            <a:endParaRPr lang="ru-RU" sz="8000" dirty="0"/>
          </a:p>
          <a:p>
            <a:pPr marL="0" indent="0" algn="just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в) сорвать с него одежду</a:t>
            </a:r>
            <a:endParaRPr lang="ru-RU" sz="8000" dirty="0"/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836712"/>
            <a:ext cx="5040560" cy="3589859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18034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2. Как </a:t>
            </a:r>
            <a:r>
              <a:rPr lang="ru-RU" sz="2800" b="1" dirty="0">
                <a:latin typeface="Times New Roman"/>
                <a:ea typeface="Times New Roman"/>
              </a:rPr>
              <a:t>называется профессия человека, который тушит пожары?</a:t>
            </a:r>
            <a:endParaRPr lang="ru-RU" sz="28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а) пожарный</a:t>
            </a:r>
            <a:endParaRPr lang="ru-RU" sz="28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б) пожарник</a:t>
            </a:r>
            <a:endParaRPr lang="ru-RU" sz="28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в) спасатель</a:t>
            </a:r>
            <a:endParaRPr lang="ru-RU" sz="2800" dirty="0"/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5112568" cy="3589859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18034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3. Чем </a:t>
            </a:r>
            <a:r>
              <a:rPr lang="ru-RU" sz="2800" b="1" dirty="0">
                <a:latin typeface="Times New Roman"/>
                <a:ea typeface="Times New Roman"/>
              </a:rPr>
              <a:t>лучше всего укрыться в целях безопасности, преодолевая зону огня?</a:t>
            </a:r>
            <a:endParaRPr lang="ru-RU" sz="28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а) мокрым пальто</a:t>
            </a:r>
            <a:endParaRPr lang="ru-RU" sz="28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б) простыней</a:t>
            </a:r>
            <a:endParaRPr lang="ru-RU" sz="28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в) плотным одеялом</a:t>
            </a:r>
            <a:endParaRPr lang="ru-RU" sz="2800" dirty="0"/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3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5040560" cy="358985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  <a:tabLst>
                <a:tab pos="270510" algn="l"/>
              </a:tabLst>
            </a:pPr>
            <a:r>
              <a:rPr lang="ru-RU" sz="9200" b="1" dirty="0" smtClean="0">
                <a:latin typeface="Times New Roman"/>
                <a:ea typeface="Times New Roman"/>
              </a:rPr>
              <a:t>4. Как </a:t>
            </a:r>
            <a:r>
              <a:rPr lang="ru-RU" sz="9200" b="1" dirty="0">
                <a:latin typeface="Times New Roman"/>
                <a:ea typeface="Times New Roman"/>
              </a:rPr>
              <a:t>нужно продвигаться через сильно задымленное помещение?</a:t>
            </a:r>
            <a:endParaRPr lang="ru-RU" sz="92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200" dirty="0">
                <a:latin typeface="Times New Roman"/>
                <a:ea typeface="Times New Roman"/>
                <a:cs typeface="Times New Roman"/>
              </a:rPr>
              <a:t>а) в полный рост и бегом</a:t>
            </a:r>
            <a:endParaRPr lang="ru-RU" sz="9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200" dirty="0">
                <a:latin typeface="Times New Roman"/>
                <a:ea typeface="Times New Roman"/>
                <a:cs typeface="Times New Roman"/>
              </a:rPr>
              <a:t>б) в полный рост, но медленно</a:t>
            </a:r>
            <a:endParaRPr lang="ru-RU" sz="9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200" dirty="0" smtClean="0">
                <a:latin typeface="Times New Roman"/>
                <a:ea typeface="Times New Roman"/>
                <a:cs typeface="Times New Roman"/>
              </a:rPr>
              <a:t>в) ползком </a:t>
            </a:r>
            <a:r>
              <a:rPr lang="ru-RU" sz="9200" dirty="0">
                <a:latin typeface="Times New Roman"/>
                <a:ea typeface="Times New Roman"/>
                <a:cs typeface="Times New Roman"/>
              </a:rPr>
              <a:t>или пригнувшись, закрывая нос и рот влажной тканью</a:t>
            </a:r>
            <a:endParaRPr lang="ru-RU" sz="9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200" dirty="0">
                <a:latin typeface="Times New Roman"/>
                <a:ea typeface="Times New Roman"/>
                <a:cs typeface="Times New Roman"/>
              </a:rPr>
              <a:t>г) придерживаясь за стены, чтобы не потерять направление к выходу</a:t>
            </a:r>
            <a:endParaRPr lang="ru-RU" sz="92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2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5040560" cy="3589859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  <a:tabLst>
                <a:tab pos="270510" algn="l"/>
              </a:tabLst>
            </a:pPr>
            <a:r>
              <a:rPr lang="ru-RU" sz="9600" b="1" dirty="0" smtClean="0">
                <a:latin typeface="Times New Roman"/>
                <a:ea typeface="Times New Roman"/>
              </a:rPr>
              <a:t>5. Как </a:t>
            </a:r>
            <a:r>
              <a:rPr lang="ru-RU" sz="9600" b="1" dirty="0">
                <a:latin typeface="Times New Roman"/>
                <a:ea typeface="Times New Roman"/>
              </a:rPr>
              <a:t>правильно тушить костер? </a:t>
            </a:r>
            <a:endParaRPr lang="ru-RU" sz="9600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а) залить водой, засыпать землей</a:t>
            </a:r>
            <a:endParaRPr lang="ru-RU" sz="9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б) обложить землей и камнями</a:t>
            </a:r>
            <a:endParaRPr lang="ru-RU" sz="9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в) раскинуть угли, затоптать ногами</a:t>
            </a:r>
            <a:endParaRPr lang="ru-RU" sz="9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г) забросать мусором</a:t>
            </a:r>
            <a:endParaRPr lang="ru-RU" sz="96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2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5040560" cy="358985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  <a:tabLst>
                <a:tab pos="270510" algn="l"/>
              </a:tabLst>
            </a:pPr>
            <a:r>
              <a:rPr lang="ru-RU" sz="9600" b="1" dirty="0" smtClean="0">
                <a:latin typeface="Times New Roman"/>
                <a:ea typeface="Times New Roman"/>
              </a:rPr>
              <a:t>6. Как </a:t>
            </a:r>
            <a:r>
              <a:rPr lang="ru-RU" sz="9600" b="1" dirty="0">
                <a:latin typeface="Times New Roman"/>
                <a:ea typeface="Times New Roman"/>
              </a:rPr>
              <a:t>спастись от пожара в квартире, если ты один? </a:t>
            </a:r>
            <a:endParaRPr lang="ru-RU" sz="96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а) спрятаться в шкафу или под одеялом</a:t>
            </a:r>
            <a:endParaRPr lang="ru-RU" sz="9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б) выбежать на улицу, позвонить от соседей по телефону 101</a:t>
            </a:r>
            <a:endParaRPr lang="ru-RU" sz="9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в) позвонить родителям и дожидаться их прихода в шкафу</a:t>
            </a:r>
            <a:endParaRPr lang="ru-RU" sz="96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08720"/>
            <a:ext cx="5040560" cy="3589859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180340" algn="l"/>
              </a:tabLst>
            </a:pPr>
            <a:r>
              <a:rPr lang="ru-RU" sz="2400" b="1" dirty="0" smtClean="0">
                <a:latin typeface="Times New Roman"/>
                <a:ea typeface="Times New Roman"/>
              </a:rPr>
              <a:t>7. Если </a:t>
            </a:r>
            <a:r>
              <a:rPr lang="ru-RU" sz="2400" b="1" dirty="0">
                <a:latin typeface="Times New Roman"/>
                <a:ea typeface="Times New Roman"/>
              </a:rPr>
              <a:t>в твоей квартире или доме случился пожар, кого ты должен оповестить после вызова пожарных?</a:t>
            </a:r>
            <a:endParaRPr lang="ru-RU" sz="24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а) полицию</a:t>
            </a:r>
            <a:endParaRPr lang="ru-RU" sz="24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б) скорую помощь</a:t>
            </a:r>
            <a:endParaRPr lang="ru-RU" sz="2400" dirty="0"/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в) соседей</a:t>
            </a:r>
            <a:endParaRPr lang="ru-RU" sz="2400" dirty="0"/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08720"/>
            <a:ext cx="5040560" cy="3589859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  <a:tabLst>
                <a:tab pos="270510" algn="l"/>
              </a:tabLst>
            </a:pPr>
            <a:r>
              <a:rPr lang="ru-RU" sz="7400" b="1" dirty="0" smtClean="0">
                <a:latin typeface="Times New Roman"/>
                <a:ea typeface="Times New Roman"/>
              </a:rPr>
              <a:t>8. Если </a:t>
            </a:r>
            <a:r>
              <a:rPr lang="ru-RU" sz="7400" b="1" dirty="0">
                <a:latin typeface="Times New Roman"/>
                <a:ea typeface="Times New Roman"/>
              </a:rPr>
              <a:t>загорелся телевизор или компьютер, необходимо:</a:t>
            </a:r>
            <a:endParaRPr lang="ru-RU" sz="74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а) сразу же отключить телевизор или компьютер от электросети</a:t>
            </a:r>
            <a:endParaRPr lang="ru-RU" sz="7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б) залить водой место возгорания, а затем отключить от электросети</a:t>
            </a:r>
            <a:endParaRPr lang="ru-RU" sz="74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2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764704"/>
            <a:ext cx="5040560" cy="358985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tabLst>
                <a:tab pos="27051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9.Вернувшись </a:t>
            </a:r>
            <a:r>
              <a:rPr lang="ru-RU" sz="2800" b="1" dirty="0">
                <a:latin typeface="Times New Roman"/>
                <a:ea typeface="Times New Roman"/>
              </a:rPr>
              <a:t>с прогулки, вы открыли дверь своей квартиры и обнаружили сильное задымление. Ваши дальнейшие действия?</a:t>
            </a:r>
            <a:endParaRPr lang="ru-RU" sz="2800" dirty="0"/>
          </a:p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а) войдете в квартиру и будете искать источник задымления</a:t>
            </a:r>
            <a:endParaRPr lang="ru-RU" sz="2800" dirty="0"/>
          </a:p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б) откроете окна, чтобы проверить квартиру</a:t>
            </a:r>
            <a:endParaRPr lang="ru-RU" sz="2800" dirty="0"/>
          </a:p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в) плотно закроете дверь и вызовете пожарных</a:t>
            </a:r>
            <a:endParaRPr lang="ru-RU" sz="2800" dirty="0"/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Новая папка (2)\пожарный-с-огнетушите-ем-пере-пустой-оской-3270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5040560" cy="3589859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180340" algn="l"/>
              </a:tabLst>
            </a:pPr>
            <a:r>
              <a:rPr lang="ru-RU" sz="2400" b="1" dirty="0" smtClean="0">
                <a:latin typeface="Times New Roman"/>
                <a:ea typeface="Times New Roman"/>
              </a:rPr>
              <a:t>10. Первичные </a:t>
            </a:r>
            <a:r>
              <a:rPr lang="ru-RU" sz="2400" b="1" dirty="0">
                <a:latin typeface="Times New Roman"/>
                <a:ea typeface="Times New Roman"/>
              </a:rPr>
              <a:t>средства пожаротушения используют:</a:t>
            </a:r>
            <a:endParaRPr lang="ru-RU" sz="2400" dirty="0"/>
          </a:p>
          <a:p>
            <a:pPr marL="0" indent="0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а) для ликвидации пожара в начальной стадии возникновения</a:t>
            </a:r>
            <a:endParaRPr lang="ru-RU" sz="2400" dirty="0"/>
          </a:p>
          <a:p>
            <a:pPr marL="0" indent="0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б) для тушения большого пожара</a:t>
            </a:r>
            <a:endParaRPr lang="ru-RU" sz="2400" dirty="0"/>
          </a:p>
          <a:p>
            <a:pPr marL="0" indent="0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в) для локализации стихийного бедствия природного характера</a:t>
            </a:r>
            <a:endParaRPr lang="ru-RU" sz="2400" dirty="0"/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6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«Разгадайте ребус»</a:t>
            </a:r>
          </a:p>
          <a:p>
            <a:pPr marL="0" indent="0" algn="ctr">
              <a:buNone/>
            </a:pP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8202" name="Picture 10" descr="https://ostrnum.com/wp-content/uploads/2018/02/3531891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49" y="2492895"/>
            <a:ext cx="4655841" cy="397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03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9081"/>
            <a:ext cx="9036496" cy="1143000"/>
          </a:xfrm>
        </p:spPr>
        <p:txBody>
          <a:bodyPr>
            <a:no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lang="ru-RU" sz="4000" b="1" i="1" kern="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П</a:t>
            </a:r>
            <a:r>
              <a:rPr kumimoji="0" 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роверям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ответы</a:t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lang="ru-RU" sz="1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6358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13" y="2564904"/>
            <a:ext cx="460851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2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2" y="404664"/>
            <a:ext cx="9036496" cy="1143000"/>
          </a:xfrm>
        </p:spPr>
        <p:txBody>
          <a:bodyPr>
            <a:no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dvortsovy.spb.ru/uploads/posts/2019-08/thumbs/156516435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39" y="2348880"/>
            <a:ext cx="3828662" cy="397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8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9081"/>
            <a:ext cx="9036496" cy="1143000"/>
          </a:xfrm>
        </p:spPr>
        <p:txBody>
          <a:bodyPr>
            <a:noAutofit/>
          </a:bodyPr>
          <a:lstStyle/>
          <a:p>
            <a:pPr marL="609600" lvl="0" indent="-609600" algn="l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3200" b="1" i="1" kern="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Ситуация №1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 вас загорелся телевизор. </a:t>
            </a:r>
            <a:b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Какими должны быть ваши действия?</a:t>
            </a:r>
            <a:b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dvortsovy.spb.ru/uploads/posts/2019-08/thumbs/156516435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39" y="2348880"/>
            <a:ext cx="3828662" cy="397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3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70" y="1340768"/>
            <a:ext cx="8229600" cy="1143000"/>
          </a:xfrm>
        </p:spPr>
        <p:txBody>
          <a:bodyPr>
            <a:noAutofit/>
          </a:bodyPr>
          <a:lstStyle/>
          <a:p>
            <a:pPr marL="609600" lvl="0" indent="-609600" algn="l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Ситуация №2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lang="ru-RU" sz="4000" b="1" i="1" ker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З</a:t>
            </a:r>
            <a:r>
              <a:rPr kumimoji="0" lang="ru-RU" sz="4000" b="1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агорелась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одежда. </a:t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Что будешь делать?</a:t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15361" name="Picture 1" descr="C:\Users\Гузель\Desktop\Новая папка (2)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15761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3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03232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Ситуация №1 </a:t>
            </a:r>
          </a:p>
          <a:p>
            <a:pPr marL="0" indent="0">
              <a:buNone/>
            </a:pPr>
            <a:endParaRPr kumimoji="0" lang="ru-RU" sz="2400" b="1" i="1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609600" lvl="0" indent="-609600" fontAlgn="base">
              <a:spcAft>
                <a:spcPct val="0"/>
              </a:spcAft>
              <a:buClr>
                <a:srgbClr val="999933"/>
              </a:buClr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 Обесточить телевизор;</a:t>
            </a:r>
          </a:p>
          <a:p>
            <a:pPr marL="609600" lvl="0" indent="-609600" fontAlgn="base">
              <a:spcAft>
                <a:spcPct val="0"/>
              </a:spcAft>
              <a:buClr>
                <a:srgbClr val="999933"/>
              </a:buClr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Накрыть влажной тканью;</a:t>
            </a:r>
          </a:p>
          <a:p>
            <a:pPr marL="609600" lvl="0" indent="-609600" fontAlgn="base">
              <a:spcAft>
                <a:spcPct val="0"/>
              </a:spcAft>
              <a:buClr>
                <a:srgbClr val="999933"/>
              </a:buClr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Позвонить 01.</a:t>
            </a:r>
          </a:p>
          <a:p>
            <a:pPr marL="0" indent="0">
              <a:buNone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2000" b="1" i="1" kern="0" dirty="0">
              <a:solidFill>
                <a:prstClr val="white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2000" b="1" i="1" kern="0" dirty="0">
              <a:solidFill>
                <a:prstClr val="white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b="1" i="1" u="sng" kern="0" dirty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Ситуация №</a:t>
            </a:r>
            <a:r>
              <a:rPr lang="ru-RU" sz="2400" b="1" i="1" u="sng" kern="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2</a:t>
            </a:r>
          </a:p>
          <a:p>
            <a:pPr marL="0" indent="0">
              <a:buNone/>
            </a:pPr>
            <a:endParaRPr kumimoji="0" lang="ru-RU" sz="24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609600" lvl="0" indent="-609600" fontAlgn="base">
              <a:spcAft>
                <a:spcPct val="0"/>
              </a:spcAft>
              <a:buClr>
                <a:srgbClr val="999933"/>
              </a:buClr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 Надо упасть на пол;</a:t>
            </a:r>
          </a:p>
          <a:p>
            <a:pPr marL="609600" lvl="0" indent="-609600" fontAlgn="base">
              <a:spcAft>
                <a:spcPct val="0"/>
              </a:spcAft>
              <a:buClr>
                <a:srgbClr val="999933"/>
              </a:buClr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Накрыться влажной тканью;</a:t>
            </a:r>
          </a:p>
          <a:p>
            <a:pPr marL="609600" lvl="0" indent="-609600" fontAlgn="base">
              <a:spcAft>
                <a:spcPct val="0"/>
              </a:spcAft>
              <a:buClr>
                <a:srgbClr val="999933"/>
              </a:buClr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Бежать нельзя!</a:t>
            </a:r>
          </a:p>
          <a:p>
            <a:pPr marL="0" indent="0" algn="ctr"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79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Молодцы !!!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>
                <a:solidFill>
                  <a:schemeClr val="bg1"/>
                </a:solidFill>
              </a:rPr>
              <a:t>Спасибо за игру!</a:t>
            </a:r>
            <a:endParaRPr lang="ru-RU" sz="5400" i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spectr-gram.ru/d/depositphotos_101234242-stock-photo-three-firefighter-with-the-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677986" cy="2890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8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Огонь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/>
          <a:stretch>
            <a:fillRect/>
          </a:stretch>
        </p:blipFill>
        <p:spPr bwMode="auto">
          <a:xfrm>
            <a:off x="469370" y="1052736"/>
            <a:ext cx="8229600" cy="30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8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-30235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Костер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29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2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melkie.net/wp-content/uploads/2019/06/post_5cf1c6cc0c8e8-600x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9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Гузель\Desktop\Новая папка (2)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465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3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Гузель\Desktop\Новая папка (2)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7" y="980728"/>
            <a:ext cx="78962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8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Ответы 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1) Огонь, 2) Костер, 3) Дым,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4) Спички, 5) Искра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3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okkoro.com/picsup/5663371-fir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6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kern="0" noProof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Тесовые задания</a:t>
            </a:r>
            <a:endParaRPr kumimoji="0" lang="ru-RU" sz="6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00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st2.depositphotos.com/1738826/6643/v/950/depositphotos_66432581-stock-illustration-cartoon-fire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608512" cy="340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82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479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МБОУ «ООШ № 1» Викторина для учащихся 4 классов</vt:lpstr>
      <vt:lpstr>I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:</vt:lpstr>
      <vt:lpstr>II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Проверям ответы  </vt:lpstr>
      <vt:lpstr>III тур</vt:lpstr>
      <vt:lpstr>   Ситуация №1  У вас загорелся телевизор.  Какими должны быть ваши действия? </vt:lpstr>
      <vt:lpstr>Ситуация №2  Загорелась одежда.  Что будешь делать? </vt:lpstr>
      <vt:lpstr>Презентация PowerPoint</vt:lpstr>
      <vt:lpstr>Молодцы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Гузель</cp:lastModifiedBy>
  <cp:revision>19</cp:revision>
  <dcterms:created xsi:type="dcterms:W3CDTF">2020-03-10T06:11:35Z</dcterms:created>
  <dcterms:modified xsi:type="dcterms:W3CDTF">2020-03-16T08:13:05Z</dcterms:modified>
</cp:coreProperties>
</file>