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F0020C-69D4-4492-A5E3-92906669D7C1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ABE27-2D58-41F0-84BD-FB19879D5E4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F0020C-69D4-4492-A5E3-92906669D7C1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ABE27-2D58-41F0-84BD-FB19879D5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F0020C-69D4-4492-A5E3-92906669D7C1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ABE27-2D58-41F0-84BD-FB19879D5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F0020C-69D4-4492-A5E3-92906669D7C1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ABE27-2D58-41F0-84BD-FB19879D5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F0020C-69D4-4492-A5E3-92906669D7C1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ABE27-2D58-41F0-84BD-FB19879D5E4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F0020C-69D4-4492-A5E3-92906669D7C1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ABE27-2D58-41F0-84BD-FB19879D5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F0020C-69D4-4492-A5E3-92906669D7C1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ABE27-2D58-41F0-84BD-FB19879D5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F0020C-69D4-4492-A5E3-92906669D7C1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ABE27-2D58-41F0-84BD-FB19879D5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F0020C-69D4-4492-A5E3-92906669D7C1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ABE27-2D58-41F0-84BD-FB19879D5E4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F0020C-69D4-4492-A5E3-92906669D7C1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ABE27-2D58-41F0-84BD-FB19879D5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F0020C-69D4-4492-A5E3-92906669D7C1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ABE27-2D58-41F0-84BD-FB19879D5E4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AF0020C-69D4-4492-A5E3-92906669D7C1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E1ABE27-2D58-41F0-84BD-FB19879D5E4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996952"/>
            <a:ext cx="7406640" cy="1472184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3100" b="1" i="1" dirty="0" smtClean="0">
                <a:effectLst/>
                <a:latin typeface="Times New Roman" pitchFamily="18" charset="0"/>
                <a:cs typeface="Times New Roman" pitchFamily="18" charset="0"/>
              </a:rPr>
              <a:t>ВЛИЯНИЕ ЗАНЯТИЙ БАСКЕТБОЛОМ НА ПОКАЗАТЕЛИ ФИЗИЧЕСКОЙ ПОДГОТОВЛЕННОСТИ И ФУНКЦИОНАЛЬНОГО СОСТОЯНИЯ ШКОЛЬНИКОВ 11 – 12 ЛЕТ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365104"/>
            <a:ext cx="7406640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Работу </a:t>
            </a:r>
            <a:r>
              <a:rPr lang="ru-RU" dirty="0" smtClean="0"/>
              <a:t>выполнил: </a:t>
            </a:r>
            <a:r>
              <a:rPr lang="ru-RU" dirty="0" smtClean="0"/>
              <a:t>тренер-преподаватель по баскетболу</a:t>
            </a:r>
          </a:p>
          <a:p>
            <a:r>
              <a:rPr lang="ru-RU" dirty="0" smtClean="0"/>
              <a:t>Желудков Кирилл Эдуардович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i="1" dirty="0" smtClean="0">
                <a:effectLst/>
              </a:rPr>
              <a:t>Гипотеза:</a:t>
            </a:r>
            <a:endParaRPr lang="ru-RU" sz="4800" i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Можно предположить, что занятия баскетболом приведут к улучшению показателей физической подготовленности, параметров </a:t>
            </a:r>
            <a:r>
              <a:rPr lang="ru-RU" sz="3600" dirty="0" err="1" smtClean="0"/>
              <a:t>кардиореспираторной</a:t>
            </a:r>
            <a:r>
              <a:rPr lang="ru-RU" sz="3600" dirty="0" smtClean="0"/>
              <a:t> системы мальчиков 11 –12 лет.</a:t>
            </a:r>
            <a:endParaRPr lang="ru-RU" sz="3600" i="1" dirty="0" smtClean="0"/>
          </a:p>
          <a:p>
            <a:endParaRPr lang="ru-R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i="1" dirty="0" smtClean="0">
                <a:effectLst/>
              </a:rPr>
              <a:t>Методы исследования:</a:t>
            </a:r>
            <a:endParaRPr lang="ru-RU" sz="4400" i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600" dirty="0" smtClean="0"/>
              <a:t>Анализ и обобщение научно –методической литературы.</a:t>
            </a:r>
          </a:p>
          <a:p>
            <a:pPr>
              <a:buNone/>
            </a:pPr>
            <a:endParaRPr lang="ru-RU" sz="3600" i="1" dirty="0" smtClean="0"/>
          </a:p>
          <a:p>
            <a:pPr>
              <a:buFont typeface="Wingdings" pitchFamily="2" charset="2"/>
              <a:buChar char="v"/>
            </a:pPr>
            <a:r>
              <a:rPr lang="ru-RU" sz="3600" dirty="0" smtClean="0"/>
              <a:t>Метод контрольных испытаний.</a:t>
            </a:r>
          </a:p>
          <a:p>
            <a:pPr>
              <a:buNone/>
            </a:pPr>
            <a:endParaRPr lang="ru-RU" sz="3600" dirty="0" smtClean="0"/>
          </a:p>
          <a:p>
            <a:pPr>
              <a:buFont typeface="Wingdings" pitchFamily="2" charset="2"/>
              <a:buChar char="v"/>
            </a:pPr>
            <a:r>
              <a:rPr lang="ru-RU" sz="3600" dirty="0" smtClean="0"/>
              <a:t>Методы математической статистики.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effectLst/>
              </a:rPr>
              <a:t>ОРГАНИЗАЦИЯ ИССЛЕДОВАНИЯ</a:t>
            </a:r>
            <a:endParaRPr lang="ru-RU" i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Были организованы 2 группы: экспериментальная и  контрольная группа. В каждую группу вошли по 15 мальчиков в возрасте 11-12 лет. Экспериментальную группу составили мальчики 11-12 лет, занимающихся баскетболом.  </a:t>
            </a:r>
            <a:r>
              <a:rPr lang="ru-RU" dirty="0" err="1" smtClean="0"/>
              <a:t>Учебно</a:t>
            </a:r>
            <a:r>
              <a:rPr lang="ru-RU" dirty="0" smtClean="0"/>
              <a:t> –тренировочные занятия проводились согласно расписанию - 3 раза в неделю по 90 мин. проводились на базе ДЮСШ № 5 г. Кемерово Кемеровской области. Занятия мальчиков, не занимающихся баскетболом (контрольной группы) проводились на базе МОУ ООШ №39.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530040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effectLst/>
              </a:rPr>
              <a:t>Средние значения показателей физической подготовленности учащихся контрольной группы до и после эксперимента</a:t>
            </a:r>
            <a:br>
              <a:rPr lang="ru-RU" sz="2400" dirty="0" smtClean="0">
                <a:effectLst/>
              </a:rPr>
            </a:br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endParaRPr lang="ru-RU" sz="2000" dirty="0"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03648" y="1772816"/>
          <a:ext cx="7499352" cy="4969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4838"/>
                <a:gridCol w="1874838"/>
                <a:gridCol w="1874838"/>
                <a:gridCol w="1874838"/>
              </a:tblGrid>
              <a:tr h="63664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НАЧАЛЕ эксперимента (М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±</a:t>
                      </a: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КОНЦЕ эксперимента (М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±</a:t>
                      </a: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Достоверность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75520">
                <a:tc>
                  <a:txBody>
                    <a:bodyPr/>
                    <a:lstStyle/>
                    <a:p>
                      <a:pPr marL="80010" algn="ctr"/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Отжимание в упоре лежа (раз)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±1,90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±1,85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 marL="80010" algn="ctr"/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Прыжок в длину с места (см)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162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±1,60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164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±1,64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6104">
                <a:tc>
                  <a:txBody>
                    <a:bodyPr/>
                    <a:lstStyle/>
                    <a:p>
                      <a:pPr marL="80010" algn="ctr"/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Поднимание туловища (раз за 30 сек)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±1,95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±1,90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3648">
                <a:tc>
                  <a:txBody>
                    <a:bodyPr/>
                    <a:lstStyle/>
                    <a:p>
                      <a:pPr marL="80010" algn="ctr"/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Наклоны туловища вперед (раз)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±1,53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±1,54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3160">
                <a:tc>
                  <a:txBody>
                    <a:bodyPr/>
                    <a:lstStyle/>
                    <a:p>
                      <a:pPr marL="80010" algn="ctr"/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Бег 1000 м (сек)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270</a:t>
                      </a: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±3,03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264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±3,50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effectLst/>
              </a:rPr>
              <a:t>Средние значения показателей физической подготовленности учащихся экспериментальной группы до и после эксперимента</a:t>
            </a:r>
            <a:r>
              <a:rPr lang="ru-RU" sz="2400" dirty="0" smtClean="0"/>
              <a:t>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31640" y="1700808"/>
          <a:ext cx="7499352" cy="4968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4838"/>
                <a:gridCol w="1874838"/>
                <a:gridCol w="1874838"/>
                <a:gridCol w="1874838"/>
              </a:tblGrid>
              <a:tr h="8280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НАЧАЛЕ эксперимента (М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КОНЦЕ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эксперимента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(М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Достоверность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8092">
                <a:tc>
                  <a:txBody>
                    <a:bodyPr/>
                    <a:lstStyle/>
                    <a:p>
                      <a:pPr marL="80010" algn="ctr"/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Отжимание в упоре лежа (раз)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±1,88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±1,35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8092">
                <a:tc>
                  <a:txBody>
                    <a:bodyPr/>
                    <a:lstStyle/>
                    <a:p>
                      <a:pPr marL="80010" algn="ctr"/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Прыжок в длину с места (см)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165</a:t>
                      </a: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±1,50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170</a:t>
                      </a: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±1,53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8092">
                <a:tc>
                  <a:txBody>
                    <a:bodyPr/>
                    <a:lstStyle/>
                    <a:p>
                      <a:pPr marL="80010" algn="ctr"/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Поднимание туловища (раз за 30 сек)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±1,91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±1,89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8092">
                <a:tc>
                  <a:txBody>
                    <a:bodyPr/>
                    <a:lstStyle/>
                    <a:p>
                      <a:pPr marL="80010" algn="ctr"/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Наклоны туловища вперед (раз)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±1,50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±1,60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8092">
                <a:tc>
                  <a:txBody>
                    <a:bodyPr/>
                    <a:lstStyle/>
                    <a:p>
                      <a:pPr marL="80010" algn="ctr"/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Бег 1000 м (сек)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260</a:t>
                      </a: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±3,10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245</a:t>
                      </a: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±3,94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151654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результатов тестирования работоспособности сердечно –сосудистой  системы у учащихся контрольной группы (в %)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151654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результатов тестирования работоспособности сердечно –сосудистой  системы у учащихся экспериментальной группы (в %)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2"/>
          </p:nvPr>
        </p:nvGraphicFramePr>
        <p:xfrm>
          <a:off x="323528" y="2420888"/>
          <a:ext cx="4024315" cy="30144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4863"/>
                <a:gridCol w="804863"/>
                <a:gridCol w="804863"/>
                <a:gridCol w="804863"/>
                <a:gridCol w="804863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Группы с разным функциональным состоянием ССС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Неудовлетворительное состояние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Удовлетворительное состояние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Хорошее состояние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Отличное состояние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НАЧАЛЕ эксперимента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КОНЦЕ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эксперимента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Содержимое 9"/>
          <p:cNvGraphicFramePr>
            <a:graphicFrameLocks noGrp="1"/>
          </p:cNvGraphicFramePr>
          <p:nvPr>
            <p:ph sz="quarter" idx="4"/>
          </p:nvPr>
        </p:nvGraphicFramePr>
        <p:xfrm>
          <a:off x="4716016" y="2420888"/>
          <a:ext cx="4022725" cy="30144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4545"/>
                <a:gridCol w="804545"/>
                <a:gridCol w="804545"/>
                <a:gridCol w="804545"/>
                <a:gridCol w="804545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Группы с разным функциональным состоянием ССС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Неудовлетворительное состояние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Удовлетворительное состояние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Хорошее состояние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Отличное состояние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НАЧАЛЕ эксперимента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КОНЦЕ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эксперимента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1660562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Средние значения показателей, характеризующих резервные возможности респираторной системы у лиц контрольной группы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1660562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Средние значения показателей, характеризующих резервные возможности респираторной системы у лиц экспериментальной группы</a:t>
            </a:r>
          </a:p>
          <a:p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2"/>
          </p:nvPr>
        </p:nvGraphicFramePr>
        <p:xfrm>
          <a:off x="467544" y="2564904"/>
          <a:ext cx="4022724" cy="1584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5681"/>
                <a:gridCol w="1005681"/>
                <a:gridCol w="1005681"/>
                <a:gridCol w="1005681"/>
              </a:tblGrid>
              <a:tr h="8028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НАЧАЛЕ эксперимента (М</a:t>
                      </a: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КОНЦЕ эксперимента (М</a:t>
                      </a: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Достоверность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12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Проба Штанге (сек)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±1,72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52±1,86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Содержимое 10"/>
          <p:cNvGraphicFramePr>
            <a:graphicFrameLocks noGrp="1"/>
          </p:cNvGraphicFramePr>
          <p:nvPr>
            <p:ph sz="quarter" idx="4"/>
          </p:nvPr>
        </p:nvGraphicFramePr>
        <p:xfrm>
          <a:off x="4644008" y="2564904"/>
          <a:ext cx="4022724" cy="1584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5681"/>
                <a:gridCol w="1005681"/>
                <a:gridCol w="1005681"/>
                <a:gridCol w="1005681"/>
              </a:tblGrid>
              <a:tr h="7866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НАЧАЛЕ эксперимента (М</a:t>
                      </a: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КОНЦЕ эксперимента (М</a:t>
                      </a: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Достоверность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755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Проба Штанге (сек)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±1,74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59±1,85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effectLst/>
              </a:rPr>
              <a:t>Актуальность. </a:t>
            </a:r>
            <a:endParaRPr lang="ru-RU" i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Баскетбол - интенсивная спортивная игра. Систематические занятия баскетболом укрепляют здоровье, содействуют всестороннему физическому развитию, воспитывают волю, упорство, смелость, таких двигательных качеств как быстрота, выносливость, сила, ловкость.</a:t>
            </a:r>
            <a:endParaRPr lang="ru-RU" i="1" dirty="0" smtClean="0"/>
          </a:p>
          <a:p>
            <a:pPr algn="ctr">
              <a:buNone/>
            </a:pPr>
            <a:r>
              <a:rPr lang="ru-RU" dirty="0" smtClean="0"/>
              <a:t>Баскетбол пользуется популярностью во всем мире. Но подготовка юных спортсменов - трудоемкое и ответственное дело, так как ошибки могут привести к различным неблагоприятным для здоровья последствиям.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052736"/>
            <a:ext cx="749808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Для большинства мальчиков 11 – 12 –летнего возраста, находящихся в начальной стадии периода полового созревания характерно недостаточно должное развитие физических качеств, а также напряжение в функционировании сердечно – сосудистой системы.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i="1" dirty="0" smtClean="0"/>
              <a:t>Цель работы: </a:t>
            </a:r>
            <a:endParaRPr lang="ru-RU" sz="4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057400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изучение влияния занятий баскетболом на показатели физической подготовленности и состояния </a:t>
            </a:r>
            <a:r>
              <a:rPr lang="ru-RU" sz="3600" dirty="0" err="1" smtClean="0"/>
              <a:t>кардиореспираторной</a:t>
            </a:r>
            <a:r>
              <a:rPr lang="ru-RU" sz="3600" dirty="0" smtClean="0"/>
              <a:t> системы мальчиков 11 –12 –летнего возраста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lvl="0" indent="-514350">
              <a:buFont typeface="+mj-lt"/>
              <a:buAutoNum type="arabicPeriod"/>
            </a:pPr>
            <a:r>
              <a:rPr lang="ru-RU" dirty="0" smtClean="0"/>
              <a:t>На основе анализа научно-методической литературы охарактеризовать физическую подготовленность и параметры </a:t>
            </a:r>
            <a:r>
              <a:rPr lang="ru-RU" dirty="0" err="1" smtClean="0"/>
              <a:t>кардиореспираторной</a:t>
            </a:r>
            <a:r>
              <a:rPr lang="ru-RU" dirty="0" smtClean="0"/>
              <a:t> системы школьников, показать воздействие занятий баскетболом на параметры физической подготовленности и  функционального состояния </a:t>
            </a:r>
            <a:r>
              <a:rPr lang="ru-RU" dirty="0" err="1" smtClean="0"/>
              <a:t>кардиореспираторной</a:t>
            </a:r>
            <a:r>
              <a:rPr lang="ru-RU" dirty="0" smtClean="0"/>
              <a:t> системы.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lvl="0" indent="-514350">
              <a:buNone/>
            </a:pPr>
            <a:r>
              <a:rPr lang="ru-RU" dirty="0" smtClean="0"/>
              <a:t>2. Оценить показатели физической подготовленности и  функционального состояния </a:t>
            </a:r>
            <a:r>
              <a:rPr lang="ru-RU" dirty="0" err="1" smtClean="0"/>
              <a:t>кардиореспираторной</a:t>
            </a:r>
            <a:r>
              <a:rPr lang="ru-RU" dirty="0" smtClean="0"/>
              <a:t> системы у мальчиков 11 – 12 лет, занимающихся баскетболом и учащихся, не занимающихся в секции в начале эксперимента.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3. Определить показатели физической подготовленности и  функционального состояния </a:t>
            </a:r>
            <a:r>
              <a:rPr lang="ru-RU" dirty="0" err="1" smtClean="0"/>
              <a:t>кардиореспираторной</a:t>
            </a:r>
            <a:r>
              <a:rPr lang="ru-RU" dirty="0" smtClean="0"/>
              <a:t> системы у  мальчиков 11 – 12 лет, занимающихся баскетболом и  учащихся, не занимающихся в секции в конце эксперимента.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i="1" dirty="0" smtClean="0">
                <a:effectLst/>
                <a:latin typeface="Times New Roman" pitchFamily="18" charset="0"/>
                <a:cs typeface="Times New Roman" pitchFamily="18" charset="0"/>
              </a:rPr>
              <a:t>Объект исследования:</a:t>
            </a:r>
            <a:endParaRPr lang="ru-RU" sz="48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420888"/>
            <a:ext cx="7498080" cy="3827512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/>
              <a:t>процесс занятий баскетболом школьников 11 – 12 –летнего возраста</a:t>
            </a:r>
            <a:endParaRPr lang="ru-RU" sz="4400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i="1" dirty="0" smtClean="0"/>
              <a:t>Предмет исследования</a:t>
            </a:r>
            <a:r>
              <a:rPr lang="ru-RU" sz="4800" b="1" i="1" dirty="0" smtClean="0"/>
              <a:t>:</a:t>
            </a:r>
            <a:endParaRPr lang="ru-RU" sz="4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04864"/>
            <a:ext cx="7498080" cy="4043536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/>
              <a:t>показатели физической подготовленности и функциональное состояние школьников 11-12 лет.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</TotalTime>
  <Words>722</Words>
  <Application>Microsoft Office PowerPoint</Application>
  <PresentationFormat>Экран (4:3)</PresentationFormat>
  <Paragraphs>132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ВЛИЯНИЕ ЗАНЯТИЙ БАСКЕТБОЛОМ НА ПОКАЗАТЕЛИ ФИЗИЧЕСКОЙ ПОДГОТОВЛЕННОСТИ И ФУНКЦИОНАЛЬНОГО СОСТОЯНИЯ ШКОЛЬНИКОВ 11 – 12 ЛЕТ </vt:lpstr>
      <vt:lpstr>Актуальность. </vt:lpstr>
      <vt:lpstr>Презентация PowerPoint</vt:lpstr>
      <vt:lpstr>Цель работы: </vt:lpstr>
      <vt:lpstr>Задачи:</vt:lpstr>
      <vt:lpstr>Презентация PowerPoint</vt:lpstr>
      <vt:lpstr>Презентация PowerPoint</vt:lpstr>
      <vt:lpstr>Объект исследования:</vt:lpstr>
      <vt:lpstr>Предмет исследования:</vt:lpstr>
      <vt:lpstr>Гипотеза:</vt:lpstr>
      <vt:lpstr>Методы исследования:</vt:lpstr>
      <vt:lpstr>ОРГАНИЗАЦИЯ ИССЛЕДОВАНИЯ</vt:lpstr>
      <vt:lpstr>Средние значения показателей физической подготовленности учащихся контрольной группы до и после эксперимента  </vt:lpstr>
      <vt:lpstr>Средние значения показателей физической подготовленности учащихся экспериментальной группы до и после эксперимента. </vt:lpstr>
      <vt:lpstr>Презентация PowerPoint</vt:lpstr>
      <vt:lpstr> 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ЗАНЯТИЙ БАСКЕТБОЛОМ НА ПОКАЗАТЕЛИ ФИЗИЧЕСКОЙ ПОДГОТОВЛЕННОСТИ И ФУНКЦИОНАЛЬНОГО СОСТОЯНИЯ ШКОЛЬНИКОВ 11 – 12 ЛЕТ </dc:title>
  <dc:creator>Дашенька</dc:creator>
  <cp:lastModifiedBy>SP</cp:lastModifiedBy>
  <cp:revision>7</cp:revision>
  <dcterms:created xsi:type="dcterms:W3CDTF">2015-06-15T15:59:06Z</dcterms:created>
  <dcterms:modified xsi:type="dcterms:W3CDTF">2021-02-18T02:25:15Z</dcterms:modified>
</cp:coreProperties>
</file>