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259" r:id="rId4"/>
    <p:sldId id="261" r:id="rId5"/>
    <p:sldId id="260" r:id="rId6"/>
    <p:sldId id="263" r:id="rId7"/>
    <p:sldId id="277" r:id="rId8"/>
    <p:sldId id="265" r:id="rId9"/>
    <p:sldId id="266" r:id="rId10"/>
    <p:sldId id="276" r:id="rId11"/>
    <p:sldId id="274" r:id="rId12"/>
    <p:sldId id="282" r:id="rId13"/>
    <p:sldId id="273" r:id="rId14"/>
    <p:sldId id="270" r:id="rId15"/>
    <p:sldId id="269" r:id="rId16"/>
    <p:sldId id="268" r:id="rId17"/>
    <p:sldId id="278" r:id="rId18"/>
    <p:sldId id="279" r:id="rId19"/>
    <p:sldId id="280" r:id="rId20"/>
    <p:sldId id="283" r:id="rId21"/>
    <p:sldId id="28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670F5F-AA3B-4F6C-A5FF-B8BB75C97775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E68369-C349-44A7-9A0A-1E58AD96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46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68369-C349-44A7-9A0A-1E58AD96FFA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999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D07BD-0B88-47D4-B450-FD01F5BB260B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D3E88-D20E-4038-8D37-0D5C9C183B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581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D07BD-0B88-47D4-B450-FD01F5BB260B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D3E88-D20E-4038-8D37-0D5C9C183B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027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D07BD-0B88-47D4-B450-FD01F5BB260B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D3E88-D20E-4038-8D37-0D5C9C183B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3991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D07BD-0B88-47D4-B450-FD01F5BB260B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D3E88-D20E-4038-8D37-0D5C9C183B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687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D07BD-0B88-47D4-B450-FD01F5BB260B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D3E88-D20E-4038-8D37-0D5C9C183B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826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D07BD-0B88-47D4-B450-FD01F5BB260B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D3E88-D20E-4038-8D37-0D5C9C183B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075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D07BD-0B88-47D4-B450-FD01F5BB260B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D3E88-D20E-4038-8D37-0D5C9C183B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0570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D07BD-0B88-47D4-B450-FD01F5BB260B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D3E88-D20E-4038-8D37-0D5C9C183B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0869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D07BD-0B88-47D4-B450-FD01F5BB260B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D3E88-D20E-4038-8D37-0D5C9C183B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9201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D07BD-0B88-47D4-B450-FD01F5BB260B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D3E88-D20E-4038-8D37-0D5C9C183B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566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D07BD-0B88-47D4-B450-FD01F5BB260B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D3E88-D20E-4038-8D37-0D5C9C183B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235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0D07BD-0B88-47D4-B450-FD01F5BB260B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D3E88-D20E-4038-8D37-0D5C9C183B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760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971600" y="468257"/>
            <a:ext cx="7200800" cy="1296144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МАОУ «</a:t>
            </a:r>
            <a:r>
              <a:rPr lang="ru-RU" sz="2000" dirty="0" err="1" smtClean="0">
                <a:solidFill>
                  <a:srgbClr val="FF0000"/>
                </a:solidFill>
                <a:latin typeface="Arial Black" pitchFamily="34" charset="0"/>
              </a:rPr>
              <a:t>Телембинская</a:t>
            </a:r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 СОШ» детский сад «Ёлочка»</a:t>
            </a:r>
            <a:endParaRPr lang="ru-RU" sz="2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3429000"/>
            <a:ext cx="698477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Развитие цифровой образовательной </a:t>
            </a:r>
          </a:p>
          <a:p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                          среды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ДОУ </a:t>
            </a:r>
          </a:p>
          <a:p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                                 выполнила: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</a:rPr>
              <a:t>Дашиева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 В.В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39952" y="594928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2020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4029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47664" y="260648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Задачи проекта: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547664" y="722313"/>
            <a:ext cx="734481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solidFill>
                  <a:schemeClr val="tx2"/>
                </a:solidFill>
              </a:rPr>
              <a:t>1. Повышение компетентности педагогических кадров в области информационных и  коммуникационных технологий.</a:t>
            </a:r>
          </a:p>
          <a:p>
            <a:r>
              <a:rPr lang="ru-RU" sz="2000" dirty="0" smtClean="0"/>
              <a:t>  Для решения данной задачи нужна курсовая подготовка и (или) профессиональная переподготовка кадров в области реализации ИКТ, а также дистанционного обучения. Важным моментом становится </a:t>
            </a:r>
            <a:r>
              <a:rPr lang="ru-RU" sz="2000" dirty="0" err="1" smtClean="0"/>
              <a:t>взаимоконсультирование</a:t>
            </a:r>
            <a:r>
              <a:rPr lang="ru-RU" sz="2000" dirty="0" smtClean="0"/>
              <a:t> и </a:t>
            </a:r>
            <a:r>
              <a:rPr lang="ru-RU" sz="2000" dirty="0" err="1" smtClean="0"/>
              <a:t>взаимообучение</a:t>
            </a:r>
            <a:r>
              <a:rPr lang="ru-RU" sz="2000" dirty="0" smtClean="0"/>
              <a:t> педагогических кадров.  </a:t>
            </a:r>
            <a:r>
              <a:rPr lang="ru-RU" sz="2000" dirty="0" err="1" smtClean="0"/>
              <a:t>Взаимообучение</a:t>
            </a:r>
            <a:r>
              <a:rPr lang="ru-RU" sz="2000" dirty="0" smtClean="0"/>
              <a:t> будет способствовать более качественной подготовке педагогов, так как предполагает углубленное погружение специалиста в область ИКТ, переработку полученной информации в собственное понятийное пространство, повторение и практическое применение полученных на курсах навыков.</a:t>
            </a:r>
            <a:endParaRPr lang="ru-RU" sz="2000" dirty="0"/>
          </a:p>
        </p:txBody>
      </p:sp>
      <p:pic>
        <p:nvPicPr>
          <p:cNvPr id="6" name="Picture 2" descr="C:\Users\админ\Desktop\картинка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437112"/>
            <a:ext cx="4536504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02557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59632" y="332656"/>
            <a:ext cx="7272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>
                <a:solidFill>
                  <a:srgbClr val="465E9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rbel"/>
                <a:ea typeface="+mj-ea"/>
                <a:cs typeface="+mj-cs"/>
              </a:rPr>
              <a:t>2.Создание ресурсных групп ДОУ как формы организации цифровой образовательной среды.</a:t>
            </a:r>
            <a:endParaRPr lang="ru-RU" sz="20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763688" y="1040542"/>
            <a:ext cx="698477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условиях отсутствия отдельного помещения для организации компьютерного  кабинета, финансовой возможности для оборудования информационными образовательными ресурсами каждого группового помещения,  основой решения задачи будет организация ресурсных групп как основы цифровой образовательной среды в ДОУ.</a:t>
            </a:r>
          </a:p>
          <a:p>
            <a:r>
              <a:rPr lang="ru-RU" dirty="0" smtClean="0"/>
              <a:t>При таком подходе информационно-образовательная среда будет включать в себя оборудование различной направленности, установленное в разных группах детского сада. При этом каждый отдельный педагог будет углубленно осваивать работу с конкретным электронным образовательным ресурсом и программным обеспечением, организовать образовательную деятельность с разными группами детей, что позволит на более качественном уровне реализовать все имеющиеся возможности цифрового пространства ДОУ.</a:t>
            </a:r>
            <a:endParaRPr lang="ru-RU" dirty="0"/>
          </a:p>
        </p:txBody>
      </p:sp>
      <p:pic>
        <p:nvPicPr>
          <p:cNvPr id="5" name="Рисунок 4" descr="C:\Users\админ\Desktop\картинка7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941168"/>
            <a:ext cx="3528392" cy="1800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19336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332656"/>
            <a:ext cx="6624736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465E9C">
                    <a:satMod val="130000"/>
                  </a:srgbClr>
                </a:solidFill>
                <a:latin typeface="Corbel"/>
                <a:ea typeface="+mj-ea"/>
                <a:cs typeface="+mj-cs"/>
              </a:rPr>
              <a:t>3.Обеспечение взаимодействия с родителями воспитанников в цифровом пространстве.</a:t>
            </a:r>
            <a:br>
              <a:rPr lang="ru-RU" sz="2000" dirty="0">
                <a:solidFill>
                  <a:srgbClr val="465E9C">
                    <a:satMod val="130000"/>
                  </a:srgbClr>
                </a:solidFill>
                <a:latin typeface="Corbel"/>
                <a:ea typeface="+mj-ea"/>
                <a:cs typeface="+mj-cs"/>
              </a:rPr>
            </a:br>
            <a:r>
              <a:rPr lang="ru-RU" sz="2000" dirty="0" smtClean="0">
                <a:solidFill>
                  <a:srgbClr val="465E9C">
                    <a:satMod val="130000"/>
                  </a:srgbClr>
                </a:solidFill>
                <a:latin typeface="Corbel"/>
                <a:ea typeface="+mj-ea"/>
                <a:cs typeface="+mj-cs"/>
              </a:rPr>
              <a:t>Для </a:t>
            </a:r>
            <a:r>
              <a:rPr lang="ru-RU" sz="2000" dirty="0">
                <a:solidFill>
                  <a:srgbClr val="465E9C">
                    <a:satMod val="130000"/>
                  </a:srgbClr>
                </a:solidFill>
                <a:latin typeface="Corbel"/>
                <a:ea typeface="+mj-ea"/>
                <a:cs typeface="+mj-cs"/>
              </a:rPr>
              <a:t>решения данной задачи планируется</a:t>
            </a:r>
            <a:r>
              <a:rPr lang="ru-RU" sz="2000" dirty="0" smtClean="0">
                <a:solidFill>
                  <a:srgbClr val="465E9C">
                    <a:satMod val="130000"/>
                  </a:srgbClr>
                </a:solidFill>
                <a:latin typeface="Corbel"/>
                <a:ea typeface="+mj-ea"/>
                <a:cs typeface="+mj-cs"/>
              </a:rPr>
              <a:t>:</a:t>
            </a:r>
          </a:p>
          <a:p>
            <a:endParaRPr lang="ru-RU" sz="2000" dirty="0">
              <a:solidFill>
                <a:srgbClr val="465E9C">
                  <a:satMod val="130000"/>
                </a:srgbClr>
              </a:solidFill>
              <a:latin typeface="Corbel"/>
              <a:ea typeface="+mj-ea"/>
              <a:cs typeface="+mj-cs"/>
            </a:endParaRPr>
          </a:p>
          <a:p>
            <a:pPr marL="82296" lvl="0">
              <a:spcBef>
                <a:spcPts val="600"/>
              </a:spcBef>
              <a:buClr>
                <a:srgbClr val="FDA023"/>
              </a:buClr>
              <a:buSzPct val="80000"/>
            </a:pPr>
            <a:r>
              <a:rPr lang="ru-RU" sz="2000" dirty="0">
                <a:solidFill>
                  <a:prstClr val="black"/>
                </a:solidFill>
                <a:latin typeface="Corbel"/>
              </a:rPr>
              <a:t>*</a:t>
            </a:r>
            <a:r>
              <a:rPr lang="ru-RU" sz="2400" dirty="0">
                <a:solidFill>
                  <a:prstClr val="black"/>
                </a:solidFill>
                <a:latin typeface="Corbel"/>
              </a:rPr>
              <a:t>внедрение дистанционных образовательных технологий</a:t>
            </a:r>
          </a:p>
          <a:p>
            <a:pPr marL="82296" lvl="0">
              <a:spcBef>
                <a:spcPts val="600"/>
              </a:spcBef>
              <a:buClr>
                <a:srgbClr val="FDA023"/>
              </a:buClr>
              <a:buSzPct val="80000"/>
            </a:pPr>
            <a:r>
              <a:rPr lang="ru-RU" sz="2400" dirty="0">
                <a:solidFill>
                  <a:prstClr val="black"/>
                </a:solidFill>
                <a:latin typeface="Corbel"/>
              </a:rPr>
              <a:t>* создание совместных групп  родителей, педагогов, специалистов, администрации детского сада в существующих и востребованных у родителей социальных сетях (« </a:t>
            </a:r>
            <a:r>
              <a:rPr lang="ru-RU" sz="2400" dirty="0" err="1" smtClean="0">
                <a:solidFill>
                  <a:prstClr val="black"/>
                </a:solidFill>
                <a:latin typeface="Corbel"/>
              </a:rPr>
              <a:t>Вконтакте</a:t>
            </a:r>
            <a:r>
              <a:rPr lang="ru-RU" sz="2400" dirty="0">
                <a:solidFill>
                  <a:prstClr val="black"/>
                </a:solidFill>
                <a:latin typeface="Corbel"/>
              </a:rPr>
              <a:t>»,</a:t>
            </a:r>
            <a:r>
              <a:rPr lang="en-US" sz="2400" dirty="0">
                <a:solidFill>
                  <a:prstClr val="black"/>
                </a:solidFill>
                <a:latin typeface="Gill Sans MT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Corbel"/>
              </a:rPr>
              <a:t>«</a:t>
            </a:r>
            <a:r>
              <a:rPr lang="en-US" sz="2400" dirty="0" err="1">
                <a:solidFill>
                  <a:prstClr val="black"/>
                </a:solidFill>
                <a:latin typeface="Gill Sans MT"/>
              </a:rPr>
              <a:t>WhatsApp</a:t>
            </a:r>
            <a:r>
              <a:rPr lang="ru-RU" sz="2400" dirty="0">
                <a:solidFill>
                  <a:prstClr val="black"/>
                </a:solidFill>
                <a:latin typeface="Corbel"/>
              </a:rPr>
              <a:t>», «</a:t>
            </a:r>
            <a:r>
              <a:rPr lang="en-US" sz="2400" dirty="0" err="1">
                <a:solidFill>
                  <a:prstClr val="black"/>
                </a:solidFill>
                <a:latin typeface="Gill Sans MT"/>
              </a:rPr>
              <a:t>Viber</a:t>
            </a:r>
            <a:r>
              <a:rPr lang="ru-RU" sz="2400" dirty="0">
                <a:solidFill>
                  <a:prstClr val="black"/>
                </a:solidFill>
                <a:latin typeface="Corbel"/>
              </a:rPr>
              <a:t>»).</a:t>
            </a:r>
            <a:endParaRPr lang="ru-RU" sz="2000" dirty="0">
              <a:solidFill>
                <a:prstClr val="black"/>
              </a:solidFill>
              <a:latin typeface="Corbel"/>
            </a:endParaRPr>
          </a:p>
          <a:p>
            <a:r>
              <a:rPr lang="ru-RU" sz="2000" dirty="0">
                <a:solidFill>
                  <a:srgbClr val="465E9C">
                    <a:satMod val="130000"/>
                  </a:srgbClr>
                </a:solidFill>
                <a:latin typeface="Corbel"/>
                <a:ea typeface="+mj-ea"/>
                <a:cs typeface="+mj-cs"/>
              </a:rPr>
              <a:t/>
            </a:r>
            <a:br>
              <a:rPr lang="ru-RU" sz="2000" dirty="0">
                <a:solidFill>
                  <a:srgbClr val="465E9C">
                    <a:satMod val="130000"/>
                  </a:srgbClr>
                </a:solidFill>
                <a:latin typeface="Corbel"/>
                <a:ea typeface="+mj-ea"/>
                <a:cs typeface="+mj-cs"/>
              </a:rPr>
            </a:br>
            <a:endParaRPr lang="ru-RU" dirty="0"/>
          </a:p>
        </p:txBody>
      </p:sp>
      <p:pic>
        <p:nvPicPr>
          <p:cNvPr id="3" name="Picture 2" descr="C:\Users\админ\Desktop\картинка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437112"/>
            <a:ext cx="4536504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04744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476672"/>
            <a:ext cx="6624736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465E9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rbel"/>
                <a:ea typeface="+mj-ea"/>
                <a:cs typeface="+mj-cs"/>
              </a:rPr>
              <a:t>Решения  проблем интеграции ИКТ в ежедневную ОД организуется работа педагогов с документацией ДОУ по планированию ОД</a:t>
            </a:r>
            <a:r>
              <a:rPr lang="ru-RU" sz="2000" dirty="0" smtClean="0">
                <a:solidFill>
                  <a:srgbClr val="465E9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rbel"/>
                <a:ea typeface="+mj-ea"/>
                <a:cs typeface="+mj-cs"/>
              </a:rPr>
              <a:t>:</a:t>
            </a:r>
          </a:p>
          <a:p>
            <a:pPr marL="365760" lvl="0" indent="-283464">
              <a:spcBef>
                <a:spcPts val="600"/>
              </a:spcBef>
              <a:buClr>
                <a:srgbClr val="FDA023"/>
              </a:buClr>
              <a:buSzPct val="80000"/>
              <a:buFont typeface="Wingdings 2"/>
              <a:buChar char=""/>
            </a:pPr>
            <a:r>
              <a:rPr lang="ru-RU" sz="2400" dirty="0">
                <a:solidFill>
                  <a:prstClr val="black"/>
                </a:solidFill>
                <a:latin typeface="Corbel"/>
              </a:rPr>
              <a:t>Комплексно- тематическое планирование</a:t>
            </a:r>
          </a:p>
          <a:p>
            <a:pPr marL="365760" lvl="0" indent="-283464">
              <a:spcBef>
                <a:spcPts val="600"/>
              </a:spcBef>
              <a:buClr>
                <a:srgbClr val="FDA023"/>
              </a:buClr>
              <a:buSzPct val="80000"/>
              <a:buFont typeface="Wingdings 2"/>
              <a:buChar char=""/>
            </a:pPr>
            <a:r>
              <a:rPr lang="ru-RU" sz="2400" dirty="0">
                <a:solidFill>
                  <a:prstClr val="black"/>
                </a:solidFill>
                <a:latin typeface="Corbel"/>
              </a:rPr>
              <a:t>Конструкты образовательной деятельности</a:t>
            </a:r>
          </a:p>
          <a:p>
            <a:pPr marL="365760" lvl="0" indent="-283464">
              <a:spcBef>
                <a:spcPts val="600"/>
              </a:spcBef>
              <a:buClr>
                <a:srgbClr val="FDA023"/>
              </a:buClr>
              <a:buSzPct val="80000"/>
              <a:buFont typeface="Wingdings 2"/>
              <a:buChar char=""/>
            </a:pPr>
            <a:r>
              <a:rPr lang="ru-RU" sz="2400" dirty="0">
                <a:solidFill>
                  <a:prstClr val="black"/>
                </a:solidFill>
                <a:latin typeface="Corbel"/>
              </a:rPr>
              <a:t>Наглядный и игровой материал</a:t>
            </a:r>
          </a:p>
          <a:p>
            <a:endParaRPr lang="ru-RU" sz="2000" dirty="0">
              <a:solidFill>
                <a:srgbClr val="465E9C">
                  <a:satMod val="130000"/>
                </a:srgb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Corbel"/>
              <a:ea typeface="+mj-ea"/>
              <a:cs typeface="+mj-cs"/>
            </a:endParaRPr>
          </a:p>
          <a:p>
            <a:endParaRPr lang="ru-RU" dirty="0"/>
          </a:p>
        </p:txBody>
      </p:sp>
      <p:pic>
        <p:nvPicPr>
          <p:cNvPr id="4" name="Рисунок 3" descr="C:\Users\админ\Desktop\картинка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235" y="3435211"/>
            <a:ext cx="3744416" cy="2946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админ\Desktop\картинка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415938"/>
            <a:ext cx="3528392" cy="2965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88014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7167718"/>
              </p:ext>
            </p:extLst>
          </p:nvPr>
        </p:nvGraphicFramePr>
        <p:xfrm>
          <a:off x="251520" y="116634"/>
          <a:ext cx="8712969" cy="6516427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224136"/>
                <a:gridCol w="2880320"/>
                <a:gridCol w="936104"/>
                <a:gridCol w="648072"/>
                <a:gridCol w="1008112"/>
                <a:gridCol w="1152128"/>
                <a:gridCol w="864097"/>
              </a:tblGrid>
              <a:tr h="257226">
                <a:tc rowSpan="7"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</a:rPr>
                        <a:t>Показатели проекта и их значения по годам</a:t>
                      </a:r>
                    </a:p>
                  </a:txBody>
                  <a:tcPr marL="22822" marR="22822" marT="22822" marB="22822" anchor="ctr"/>
                </a:tc>
                <a:tc rowSpan="2"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</a:rPr>
                        <a:t>Показатель</a:t>
                      </a:r>
                    </a:p>
                  </a:txBody>
                  <a:tcPr marL="22822" marR="22822" marT="22822" marB="22822" anchor="ctr"/>
                </a:tc>
                <a:tc rowSpan="2">
                  <a:txBody>
                    <a:bodyPr/>
                    <a:lstStyle/>
                    <a:p>
                      <a:r>
                        <a:rPr lang="ru-RU" sz="1800">
                          <a:effectLst/>
                        </a:rPr>
                        <a:t>Тип</a:t>
                      </a:r>
                    </a:p>
                    <a:p>
                      <a:r>
                        <a:rPr lang="ru-RU" sz="1800">
                          <a:effectLst/>
                        </a:rPr>
                        <a:t>показателя</a:t>
                      </a:r>
                    </a:p>
                  </a:txBody>
                  <a:tcPr marL="22822" marR="22822" marT="22822" marB="22822" anchor="ctr"/>
                </a:tc>
                <a:tc rowSpan="2"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</a:rPr>
                        <a:t>Единица измерения</a:t>
                      </a:r>
                    </a:p>
                  </a:txBody>
                  <a:tcPr marL="22822" marR="22822" marT="22822" marB="22822" anchor="ctr"/>
                </a:tc>
                <a:tc gridSpan="3">
                  <a:txBody>
                    <a:bodyPr/>
                    <a:lstStyle/>
                    <a:p>
                      <a:r>
                        <a:rPr lang="ru-RU" sz="1050">
                          <a:effectLst/>
                        </a:rPr>
                        <a:t>Период, год</a:t>
                      </a:r>
                    </a:p>
                  </a:txBody>
                  <a:tcPr marL="22822" marR="22822" marT="22822" marB="22822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362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effectLst/>
                        </a:rPr>
                        <a:t>2021</a:t>
                      </a:r>
                      <a:endParaRPr lang="ru-RU" sz="1800" dirty="0">
                        <a:effectLst/>
                      </a:endParaRPr>
                    </a:p>
                  </a:txBody>
                  <a:tcPr marL="22822" marR="22822" marT="22822" marB="22822" anchor="ctr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effectLst/>
                        </a:rPr>
                        <a:t>2022</a:t>
                      </a:r>
                      <a:endParaRPr lang="ru-RU" sz="1800" dirty="0">
                        <a:effectLst/>
                      </a:endParaRPr>
                    </a:p>
                  </a:txBody>
                  <a:tcPr marL="22822" marR="22822" marT="22822" marB="22822" anchor="ctr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effectLst/>
                        </a:rPr>
                        <a:t>2023</a:t>
                      </a:r>
                      <a:endParaRPr lang="ru-RU" sz="1800" dirty="0">
                        <a:effectLst/>
                      </a:endParaRPr>
                    </a:p>
                  </a:txBody>
                  <a:tcPr marL="22822" marR="22822" marT="22822" marB="22822" anchor="ctr"/>
                </a:tc>
              </a:tr>
              <a:tr h="11740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</a:rPr>
                        <a:t>Доля педагогов, прошедших</a:t>
                      </a:r>
                    </a:p>
                    <a:p>
                      <a:r>
                        <a:rPr lang="ru-RU" sz="1800" dirty="0">
                          <a:effectLst/>
                        </a:rPr>
                        <a:t>обучение по программам повышения</a:t>
                      </a:r>
                    </a:p>
                    <a:p>
                      <a:r>
                        <a:rPr lang="ru-RU" sz="1800" dirty="0">
                          <a:effectLst/>
                        </a:rPr>
                        <a:t>квалификации</a:t>
                      </a:r>
                    </a:p>
                  </a:txBody>
                  <a:tcPr marL="22822" marR="22822" marT="22822" marB="22822" anchor="ctr"/>
                </a:tc>
                <a:tc rowSpan="5"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</a:rPr>
                        <a:t>основной</a:t>
                      </a:r>
                    </a:p>
                  </a:txBody>
                  <a:tcPr marL="22822" marR="22822" marT="22822" marB="22822" anchor="ctr"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</a:rPr>
                        <a:t>%</a:t>
                      </a:r>
                    </a:p>
                  </a:txBody>
                  <a:tcPr marL="22822" marR="22822" marT="22822" marB="22822" anchor="ctr"/>
                </a:tc>
                <a:tc>
                  <a:txBody>
                    <a:bodyPr/>
                    <a:lstStyle/>
                    <a:p>
                      <a:endParaRPr lang="ru-RU" sz="1800" dirty="0">
                        <a:effectLst/>
                      </a:endParaRPr>
                    </a:p>
                  </a:txBody>
                  <a:tcPr marL="22822" marR="22822" marT="22822" marB="22822" anchor="ctr"/>
                </a:tc>
                <a:tc>
                  <a:txBody>
                    <a:bodyPr/>
                    <a:lstStyle/>
                    <a:p>
                      <a:endParaRPr lang="ru-RU" sz="1800" dirty="0">
                        <a:effectLst/>
                      </a:endParaRPr>
                    </a:p>
                  </a:txBody>
                  <a:tcPr marL="22822" marR="22822" marT="22822" marB="22822" anchor="ctr"/>
                </a:tc>
                <a:tc>
                  <a:txBody>
                    <a:bodyPr/>
                    <a:lstStyle/>
                    <a:p>
                      <a:endParaRPr lang="ru-RU" sz="1800" dirty="0">
                        <a:effectLst/>
                      </a:endParaRPr>
                    </a:p>
                  </a:txBody>
                  <a:tcPr marL="22822" marR="22822" marT="22822" marB="22822" anchor="ctr"/>
                </a:tc>
              </a:tr>
              <a:tr h="6191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>
                          <a:effectLst/>
                        </a:rPr>
                        <a:t>Доля педагогов, реализующих ИКТ</a:t>
                      </a:r>
                    </a:p>
                  </a:txBody>
                  <a:tcPr marL="22822" marR="22822" marT="22822" marB="22822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>
                          <a:effectLst/>
                        </a:rPr>
                        <a:t>%</a:t>
                      </a:r>
                    </a:p>
                  </a:txBody>
                  <a:tcPr marL="22822" marR="22822" marT="22822" marB="22822" anchor="ctr"/>
                </a:tc>
                <a:tc>
                  <a:txBody>
                    <a:bodyPr/>
                    <a:lstStyle/>
                    <a:p>
                      <a:endParaRPr lang="ru-RU" sz="1800" dirty="0">
                        <a:effectLst/>
                      </a:endParaRPr>
                    </a:p>
                  </a:txBody>
                  <a:tcPr marL="22822" marR="22822" marT="22822" marB="22822" anchor="ctr"/>
                </a:tc>
                <a:tc>
                  <a:txBody>
                    <a:bodyPr/>
                    <a:lstStyle/>
                    <a:p>
                      <a:endParaRPr lang="ru-RU" sz="1800" dirty="0">
                        <a:effectLst/>
                      </a:endParaRPr>
                    </a:p>
                  </a:txBody>
                  <a:tcPr marL="22822" marR="22822" marT="22822" marB="22822" anchor="ctr"/>
                </a:tc>
                <a:tc>
                  <a:txBody>
                    <a:bodyPr/>
                    <a:lstStyle/>
                    <a:p>
                      <a:endParaRPr lang="ru-RU" sz="1800" dirty="0">
                        <a:effectLst/>
                      </a:endParaRPr>
                    </a:p>
                  </a:txBody>
                  <a:tcPr marL="22822" marR="22822" marT="22822" marB="22822" anchor="ctr"/>
                </a:tc>
              </a:tr>
              <a:tr h="1359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>
                          <a:effectLst/>
                        </a:rPr>
                        <a:t>Доля педагогов, транслирующих педагогическому сообществу опыт работы по применению ИКТ</a:t>
                      </a:r>
                    </a:p>
                  </a:txBody>
                  <a:tcPr marL="22822" marR="22822" marT="22822" marB="22822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>
                          <a:effectLst/>
                        </a:rPr>
                        <a:t>%</a:t>
                      </a:r>
                    </a:p>
                  </a:txBody>
                  <a:tcPr marL="22822" marR="22822" marT="22822" marB="22822" anchor="ctr"/>
                </a:tc>
                <a:tc>
                  <a:txBody>
                    <a:bodyPr/>
                    <a:lstStyle/>
                    <a:p>
                      <a:endParaRPr lang="ru-RU" sz="1800" dirty="0">
                        <a:effectLst/>
                      </a:endParaRPr>
                    </a:p>
                  </a:txBody>
                  <a:tcPr marL="22822" marR="22822" marT="22822" marB="22822" anchor="ctr"/>
                </a:tc>
                <a:tc>
                  <a:txBody>
                    <a:bodyPr/>
                    <a:lstStyle/>
                    <a:p>
                      <a:endParaRPr lang="ru-RU" sz="1800" dirty="0">
                        <a:effectLst/>
                      </a:endParaRPr>
                    </a:p>
                  </a:txBody>
                  <a:tcPr marL="22822" marR="22822" marT="22822" marB="22822" anchor="ctr"/>
                </a:tc>
                <a:tc>
                  <a:txBody>
                    <a:bodyPr/>
                    <a:lstStyle/>
                    <a:p>
                      <a:endParaRPr lang="ru-RU" sz="1800" dirty="0">
                        <a:effectLst/>
                      </a:endParaRPr>
                    </a:p>
                  </a:txBody>
                  <a:tcPr marL="22822" marR="22822" marT="22822" marB="22822" anchor="ctr"/>
                </a:tc>
              </a:tr>
              <a:tr h="8040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>
                          <a:effectLst/>
                        </a:rPr>
                        <a:t>Доля групп, в которых используются ИКТ</a:t>
                      </a:r>
                    </a:p>
                  </a:txBody>
                  <a:tcPr marL="22822" marR="22822" marT="22822" marB="22822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>
                          <a:effectLst/>
                        </a:rPr>
                        <a:t>%</a:t>
                      </a:r>
                    </a:p>
                  </a:txBody>
                  <a:tcPr marL="22822" marR="22822" marT="22822" marB="22822" anchor="ctr"/>
                </a:tc>
                <a:tc>
                  <a:txBody>
                    <a:bodyPr/>
                    <a:lstStyle/>
                    <a:p>
                      <a:endParaRPr lang="ru-RU" sz="1800" dirty="0">
                        <a:effectLst/>
                      </a:endParaRPr>
                    </a:p>
                  </a:txBody>
                  <a:tcPr marL="22822" marR="22822" marT="22822" marB="22822" anchor="ctr"/>
                </a:tc>
                <a:tc>
                  <a:txBody>
                    <a:bodyPr/>
                    <a:lstStyle/>
                    <a:p>
                      <a:endParaRPr lang="ru-RU" sz="1800" dirty="0">
                        <a:effectLst/>
                      </a:endParaRPr>
                    </a:p>
                  </a:txBody>
                  <a:tcPr marL="22822" marR="22822" marT="22822" marB="22822" anchor="ctr"/>
                </a:tc>
                <a:tc>
                  <a:txBody>
                    <a:bodyPr/>
                    <a:lstStyle/>
                    <a:p>
                      <a:endParaRPr lang="ru-RU" sz="1800" dirty="0">
                        <a:effectLst/>
                      </a:endParaRPr>
                    </a:p>
                  </a:txBody>
                  <a:tcPr marL="22822" marR="22822" marT="22822" marB="22822" anchor="ctr"/>
                </a:tc>
              </a:tr>
              <a:tr h="1359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>
                          <a:effectLst/>
                        </a:rPr>
                        <a:t>Доля родителей, вовлеченных во взаимодействие с ДОУ в цифровом пространстве</a:t>
                      </a:r>
                    </a:p>
                  </a:txBody>
                  <a:tcPr marL="22822" marR="22822" marT="22822" marB="22822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>
                          <a:effectLst/>
                        </a:rPr>
                        <a:t>%</a:t>
                      </a:r>
                    </a:p>
                  </a:txBody>
                  <a:tcPr marL="22822" marR="22822" marT="22822" marB="22822" anchor="ctr"/>
                </a:tc>
                <a:tc>
                  <a:txBody>
                    <a:bodyPr/>
                    <a:lstStyle/>
                    <a:p>
                      <a:endParaRPr lang="ru-RU" sz="1800" dirty="0">
                        <a:effectLst/>
                      </a:endParaRPr>
                    </a:p>
                  </a:txBody>
                  <a:tcPr marL="22822" marR="22822" marT="22822" marB="22822" anchor="ctr"/>
                </a:tc>
                <a:tc>
                  <a:txBody>
                    <a:bodyPr/>
                    <a:lstStyle/>
                    <a:p>
                      <a:endParaRPr lang="ru-RU" sz="1800" dirty="0">
                        <a:effectLst/>
                      </a:endParaRPr>
                    </a:p>
                  </a:txBody>
                  <a:tcPr marL="22822" marR="22822" marT="22822" marB="22822" anchor="ctr"/>
                </a:tc>
                <a:tc>
                  <a:txBody>
                    <a:bodyPr/>
                    <a:lstStyle/>
                    <a:p>
                      <a:endParaRPr lang="ru-RU" sz="1800" dirty="0">
                        <a:effectLst/>
                      </a:endParaRPr>
                    </a:p>
                  </a:txBody>
                  <a:tcPr marL="22822" marR="22822" marT="22822" marB="22822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96550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1800" y="404664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7371007"/>
              </p:ext>
            </p:extLst>
          </p:nvPr>
        </p:nvGraphicFramePr>
        <p:xfrm>
          <a:off x="0" y="188640"/>
          <a:ext cx="8964488" cy="581185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821234"/>
                <a:gridCol w="7143254"/>
              </a:tblGrid>
              <a:tr h="287950">
                <a:tc>
                  <a:txBody>
                    <a:bodyPr/>
                    <a:lstStyle/>
                    <a:p>
                      <a:r>
                        <a:rPr lang="ru-RU" sz="700" dirty="0">
                          <a:effectLst/>
                        </a:rPr>
                        <a:t/>
                      </a:r>
                      <a:br>
                        <a:rPr lang="ru-RU" sz="700" dirty="0">
                          <a:effectLst/>
                        </a:rPr>
                      </a:br>
                      <a:endParaRPr lang="ru-RU" sz="1400" dirty="0">
                        <a:effectLst/>
                      </a:endParaRPr>
                    </a:p>
                  </a:txBody>
                  <a:tcPr marL="18442" marR="18442" marT="18442" marB="18442"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effectLst/>
                        </a:rPr>
                        <a:t>На уровне муниципалитета</a:t>
                      </a:r>
                      <a:endParaRPr lang="ru-RU" sz="1400" b="1" dirty="0"/>
                    </a:p>
                  </a:txBody>
                  <a:tcPr marL="35409" marR="35409" marT="17705" marB="17705"/>
                </a:tc>
              </a:tr>
              <a:tr h="2193665">
                <a:tc rowSpan="3">
                  <a:txBody>
                    <a:bodyPr/>
                    <a:lstStyle/>
                    <a:p>
                      <a:r>
                        <a:rPr lang="ru-RU" sz="1600" dirty="0">
                          <a:effectLst/>
                        </a:rPr>
                        <a:t>Результаты  проекта</a:t>
                      </a:r>
                      <a:endParaRPr lang="ru-RU" sz="1600" b="1" dirty="0">
                        <a:effectLst/>
                      </a:endParaRPr>
                    </a:p>
                  </a:txBody>
                  <a:tcPr marL="18442" marR="18442" marT="18442" marB="18442" anchor="ctr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effectLst/>
                        </a:rPr>
                        <a:t>* </a:t>
                      </a:r>
                      <a:r>
                        <a:rPr lang="ru-RU" sz="1600" dirty="0">
                          <a:effectLst/>
                        </a:rPr>
                        <a:t>повышение эффективности процесса воспитания и развития детей (повышение качества образования через активное внедрение информационных технологий в образовательную деятельность);</a:t>
                      </a:r>
                    </a:p>
                    <a:p>
                      <a:r>
                        <a:rPr lang="ru-RU" sz="1600" dirty="0" smtClean="0">
                          <a:effectLst/>
                        </a:rPr>
                        <a:t>* </a:t>
                      </a:r>
                      <a:r>
                        <a:rPr lang="ru-RU" sz="1600" dirty="0">
                          <a:effectLst/>
                        </a:rPr>
                        <a:t>трансляция опыта работы среди образовательных учреждений </a:t>
                      </a:r>
                      <a:r>
                        <a:rPr lang="ru-RU" sz="1600" baseline="0" dirty="0" smtClean="0">
                          <a:effectLst/>
                        </a:rPr>
                        <a:t> района</a:t>
                      </a:r>
                      <a:r>
                        <a:rPr lang="ru-RU" sz="1600" dirty="0" smtClean="0">
                          <a:effectLst/>
                        </a:rPr>
                        <a:t>;</a:t>
                      </a:r>
                      <a:endParaRPr lang="ru-RU" sz="1600" dirty="0">
                        <a:effectLst/>
                      </a:endParaRPr>
                    </a:p>
                    <a:p>
                      <a:r>
                        <a:rPr lang="ru-RU" sz="1600" dirty="0" smtClean="0">
                          <a:effectLst/>
                        </a:rPr>
                        <a:t>* </a:t>
                      </a:r>
                      <a:r>
                        <a:rPr lang="ru-RU" sz="1600" dirty="0">
                          <a:effectLst/>
                        </a:rPr>
                        <a:t>распространение качественных информационных ресурсов и программных продуктов для эффективного развития и использования информационных технологий в образовании.</a:t>
                      </a:r>
                    </a:p>
                  </a:txBody>
                  <a:tcPr marL="18442" marR="18442" marT="18442" marB="18442" anchor="ctr"/>
                </a:tc>
              </a:tr>
              <a:tr h="2264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effectLst/>
                        </a:rPr>
                        <a:t>На уровне образовательного учреждения</a:t>
                      </a:r>
                      <a:endParaRPr lang="ru-RU" sz="1600" b="1" dirty="0">
                        <a:effectLst/>
                      </a:endParaRPr>
                    </a:p>
                  </a:txBody>
                  <a:tcPr marL="18442" marR="18442" marT="18442" marB="18442" anchor="ctr"/>
                </a:tc>
              </a:tr>
              <a:tr h="29805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effectLst/>
                        </a:rPr>
                        <a:t>* </a:t>
                      </a:r>
                      <a:r>
                        <a:rPr lang="ru-RU" sz="1600" dirty="0">
                          <a:effectLst/>
                        </a:rPr>
                        <a:t>повышение квалификации педагогического коллектива в области использования ИКТ</a:t>
                      </a:r>
                      <a:r>
                        <a:rPr lang="ru-RU" sz="1600" dirty="0" smtClean="0">
                          <a:effectLst/>
                        </a:rPr>
                        <a:t>;</a:t>
                      </a:r>
                      <a:endParaRPr lang="ru-RU" sz="1600" dirty="0">
                        <a:effectLst/>
                      </a:endParaRPr>
                    </a:p>
                    <a:p>
                      <a:r>
                        <a:rPr lang="ru-RU" sz="1600" dirty="0" smtClean="0">
                          <a:effectLst/>
                        </a:rPr>
                        <a:t>*мотивационная </a:t>
                      </a:r>
                      <a:r>
                        <a:rPr lang="ru-RU" sz="1600" dirty="0">
                          <a:effectLst/>
                        </a:rPr>
                        <a:t>готовность, личная заинтересованность педагогов к внедрению ИКТ</a:t>
                      </a:r>
                      <a:r>
                        <a:rPr lang="ru-RU" sz="1600" dirty="0" smtClean="0">
                          <a:effectLst/>
                        </a:rPr>
                        <a:t>;</a:t>
                      </a:r>
                      <a:endParaRPr lang="ru-RU" sz="1600" dirty="0">
                        <a:effectLst/>
                      </a:endParaRPr>
                    </a:p>
                    <a:p>
                      <a:r>
                        <a:rPr lang="ru-RU" sz="1600" dirty="0" smtClean="0">
                          <a:effectLst/>
                        </a:rPr>
                        <a:t>* </a:t>
                      </a:r>
                      <a:r>
                        <a:rPr lang="ru-RU" sz="1600" dirty="0">
                          <a:effectLst/>
                        </a:rPr>
                        <a:t>оснащение развивающей среды ДОУ электронными образовательными ресурсами</a:t>
                      </a:r>
                      <a:r>
                        <a:rPr lang="ru-RU" sz="1600" dirty="0" smtClean="0">
                          <a:effectLst/>
                        </a:rPr>
                        <a:t>;</a:t>
                      </a:r>
                      <a:endParaRPr lang="ru-RU" sz="1600" dirty="0">
                        <a:effectLst/>
                      </a:endParaRPr>
                    </a:p>
                    <a:p>
                      <a:r>
                        <a:rPr lang="ru-RU" sz="1600" dirty="0" smtClean="0">
                          <a:effectLst/>
                        </a:rPr>
                        <a:t>* </a:t>
                      </a:r>
                      <a:r>
                        <a:rPr lang="ru-RU" sz="1600" dirty="0">
                          <a:effectLst/>
                        </a:rPr>
                        <a:t>обновленное комплексно-тематическое планирование ДОУ, сборник конструктов образовательной деятельности, экспертные карты для анализа непосредственно образовательной деятельности</a:t>
                      </a:r>
                      <a:r>
                        <a:rPr lang="ru-RU" sz="1600" dirty="0" smtClean="0">
                          <a:effectLst/>
                        </a:rPr>
                        <a:t>;</a:t>
                      </a:r>
                    </a:p>
                    <a:p>
                      <a:r>
                        <a:rPr lang="ru-RU" sz="1600" dirty="0" smtClean="0">
                          <a:effectLst/>
                        </a:rPr>
                        <a:t>*повышение информационной культуры родителей, создание активно действующей системы поддержки семейного воспитания с использованием ИКТ.</a:t>
                      </a:r>
                      <a:endParaRPr lang="ru-RU" sz="1600" dirty="0">
                        <a:effectLst/>
                      </a:endParaRPr>
                    </a:p>
                  </a:txBody>
                  <a:tcPr marL="18442" marR="18442" marT="18442" marB="18442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18497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476672"/>
            <a:ext cx="6336704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465E9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rbel"/>
                <a:ea typeface="+mj-ea"/>
                <a:cs typeface="+mj-cs"/>
              </a:rPr>
              <a:t>Идея </a:t>
            </a:r>
            <a:r>
              <a:rPr lang="ru-RU" sz="2000" dirty="0" smtClean="0">
                <a:solidFill>
                  <a:srgbClr val="465E9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rbel"/>
                <a:ea typeface="+mj-ea"/>
                <a:cs typeface="+mj-cs"/>
              </a:rPr>
              <a:t>проекта</a:t>
            </a:r>
          </a:p>
          <a:p>
            <a:pPr marL="82296" lvl="0">
              <a:spcBef>
                <a:spcPts val="600"/>
              </a:spcBef>
              <a:buClr>
                <a:srgbClr val="FDA023"/>
              </a:buClr>
              <a:buSzPct val="80000"/>
            </a:pPr>
            <a:r>
              <a:rPr lang="ru-RU" sz="2000" dirty="0">
                <a:solidFill>
                  <a:prstClr val="black"/>
                </a:solidFill>
                <a:latin typeface="Corbel"/>
              </a:rPr>
              <a:t>Технологические средства информационных и коммуникативных технологий размещаются в разных группах детского сада.</a:t>
            </a:r>
          </a:p>
          <a:p>
            <a:pPr marL="82296" lvl="0">
              <a:spcBef>
                <a:spcPts val="600"/>
              </a:spcBef>
              <a:buClr>
                <a:srgbClr val="FDA023"/>
              </a:buClr>
              <a:buSzPct val="80000"/>
            </a:pPr>
            <a:r>
              <a:rPr lang="ru-RU" sz="2000" i="1" dirty="0">
                <a:solidFill>
                  <a:srgbClr val="FF0000"/>
                </a:solidFill>
                <a:latin typeface="Corbel"/>
              </a:rPr>
              <a:t>1 группа: центр проекций</a:t>
            </a:r>
          </a:p>
          <a:p>
            <a:pPr marL="82296" lvl="0">
              <a:spcBef>
                <a:spcPts val="600"/>
              </a:spcBef>
              <a:buClr>
                <a:srgbClr val="FDA023"/>
              </a:buClr>
              <a:buSzPct val="80000"/>
            </a:pPr>
            <a:r>
              <a:rPr lang="ru-RU" sz="2000" dirty="0">
                <a:solidFill>
                  <a:prstClr val="black"/>
                </a:solidFill>
                <a:latin typeface="Corbel"/>
              </a:rPr>
              <a:t> Интерактивное – оборудование</a:t>
            </a:r>
          </a:p>
          <a:p>
            <a:pPr marL="82296" lvl="0">
              <a:spcBef>
                <a:spcPts val="600"/>
              </a:spcBef>
              <a:buClr>
                <a:srgbClr val="FDA023"/>
              </a:buClr>
              <a:buSzPct val="80000"/>
            </a:pPr>
            <a:r>
              <a:rPr lang="ru-RU" sz="2000" i="1" dirty="0">
                <a:solidFill>
                  <a:srgbClr val="FF0000"/>
                </a:solidFill>
                <a:latin typeface="Corbel"/>
              </a:rPr>
              <a:t>2 группа: цифровая лаборатория</a:t>
            </a:r>
          </a:p>
          <a:p>
            <a:pPr marL="82296" lvl="0">
              <a:spcBef>
                <a:spcPts val="600"/>
              </a:spcBef>
              <a:buClr>
                <a:srgbClr val="FDA023"/>
              </a:buClr>
              <a:buSzPct val="80000"/>
            </a:pPr>
            <a:r>
              <a:rPr lang="ru-RU" sz="2000" dirty="0">
                <a:solidFill>
                  <a:prstClr val="black"/>
                </a:solidFill>
                <a:latin typeface="Corbel"/>
              </a:rPr>
              <a:t> Оборудование: </a:t>
            </a:r>
            <a:r>
              <a:rPr lang="ru-RU" sz="2000" dirty="0" err="1">
                <a:solidFill>
                  <a:prstClr val="black"/>
                </a:solidFill>
                <a:latin typeface="Corbel"/>
              </a:rPr>
              <a:t>нетбуки</a:t>
            </a:r>
            <a:r>
              <a:rPr lang="ru-RU" sz="2000" dirty="0">
                <a:solidFill>
                  <a:prstClr val="black"/>
                </a:solidFill>
                <a:latin typeface="Corbel"/>
              </a:rPr>
              <a:t> с программой сетевого подключения; интерактивная мобильная лаборатория по изучению погоды и природы  и т.п.</a:t>
            </a:r>
          </a:p>
          <a:p>
            <a:pPr marL="82296" lvl="0">
              <a:spcBef>
                <a:spcPts val="600"/>
              </a:spcBef>
              <a:buClr>
                <a:srgbClr val="FDA023"/>
              </a:buClr>
              <a:buSzPct val="80000"/>
            </a:pPr>
            <a:r>
              <a:rPr lang="ru-RU" sz="2000" i="1" dirty="0">
                <a:solidFill>
                  <a:srgbClr val="FF0000"/>
                </a:solidFill>
                <a:latin typeface="Corbel"/>
              </a:rPr>
              <a:t> 3 группа: центр познания и движения</a:t>
            </a:r>
          </a:p>
          <a:p>
            <a:pPr marL="82296" lvl="0">
              <a:spcBef>
                <a:spcPts val="600"/>
              </a:spcBef>
              <a:buClr>
                <a:srgbClr val="FDA023"/>
              </a:buClr>
              <a:buSzPct val="80000"/>
            </a:pPr>
            <a:r>
              <a:rPr lang="ru-RU" sz="2000" dirty="0">
                <a:solidFill>
                  <a:prstClr val="black"/>
                </a:solidFill>
                <a:latin typeface="Corbel"/>
              </a:rPr>
              <a:t> Оборудование: интерактивная доска, проектор, интерактивный комплекс «Играй и развивайся»</a:t>
            </a:r>
          </a:p>
          <a:p>
            <a:pPr marL="365760" lvl="0" indent="-283464">
              <a:spcBef>
                <a:spcPts val="600"/>
              </a:spcBef>
              <a:buClr>
                <a:srgbClr val="FDA023"/>
              </a:buClr>
              <a:buSzPct val="80000"/>
              <a:buFont typeface="Wingdings 2"/>
              <a:buChar char=""/>
            </a:pPr>
            <a:endParaRPr lang="ru-RU" sz="2000" dirty="0">
              <a:solidFill>
                <a:prstClr val="black"/>
              </a:solidFill>
              <a:latin typeface="Corbel"/>
            </a:endParaRPr>
          </a:p>
          <a:p>
            <a:endParaRPr lang="ru-RU" sz="2000" dirty="0">
              <a:solidFill>
                <a:srgbClr val="465E9C">
                  <a:satMod val="130000"/>
                </a:srgb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Corbel"/>
              <a:ea typeface="+mj-ea"/>
              <a:cs typeface="+mj-cs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80554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188641"/>
            <a:ext cx="6768752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465E9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rbel"/>
                <a:ea typeface="+mj-ea"/>
                <a:cs typeface="+mj-cs"/>
              </a:rPr>
              <a:t>Ресурсное </a:t>
            </a:r>
            <a:r>
              <a:rPr lang="ru-RU" sz="2000" dirty="0">
                <a:solidFill>
                  <a:srgbClr val="465E9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rbel"/>
                <a:ea typeface="+mj-ea"/>
                <a:cs typeface="+mj-cs"/>
              </a:rPr>
              <a:t>обеспечение </a:t>
            </a:r>
            <a:r>
              <a:rPr lang="ru-RU" sz="2000" dirty="0" smtClean="0">
                <a:solidFill>
                  <a:srgbClr val="465E9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rbel"/>
                <a:ea typeface="+mj-ea"/>
                <a:cs typeface="+mj-cs"/>
              </a:rPr>
              <a:t>проекта</a:t>
            </a:r>
          </a:p>
          <a:p>
            <a:pPr marL="82296" lvl="0">
              <a:spcBef>
                <a:spcPts val="600"/>
              </a:spcBef>
              <a:buClr>
                <a:srgbClr val="FDA023"/>
              </a:buClr>
              <a:buSzPct val="80000"/>
            </a:pPr>
            <a:r>
              <a:rPr lang="ru-RU" sz="2000" i="1" dirty="0">
                <a:solidFill>
                  <a:srgbClr val="C00000"/>
                </a:solidFill>
                <a:latin typeface="Corbel"/>
              </a:rPr>
              <a:t>Кадровые ресурсы:</a:t>
            </a:r>
          </a:p>
          <a:p>
            <a:pPr marL="82296" lvl="0">
              <a:spcBef>
                <a:spcPts val="600"/>
              </a:spcBef>
              <a:buClr>
                <a:srgbClr val="FDA023"/>
              </a:buClr>
              <a:buSzPct val="80000"/>
            </a:pPr>
            <a:r>
              <a:rPr lang="ru-RU" sz="2000" dirty="0">
                <a:solidFill>
                  <a:prstClr val="black"/>
                </a:solidFill>
                <a:latin typeface="Corbel"/>
              </a:rPr>
              <a:t>- педагогические работники с квалификационными категориями</a:t>
            </a:r>
          </a:p>
          <a:p>
            <a:pPr marL="82296" lvl="0">
              <a:spcBef>
                <a:spcPts val="600"/>
              </a:spcBef>
              <a:buClr>
                <a:srgbClr val="FDA023"/>
              </a:buClr>
              <a:buSzPct val="80000"/>
            </a:pPr>
            <a:r>
              <a:rPr lang="ru-RU" sz="2000" dirty="0">
                <a:solidFill>
                  <a:prstClr val="black"/>
                </a:solidFill>
                <a:latin typeface="Corbel"/>
              </a:rPr>
              <a:t>- педагоги , прошедшие обучение в области ИКТ</a:t>
            </a:r>
          </a:p>
          <a:p>
            <a:pPr marL="82296" lvl="0">
              <a:spcBef>
                <a:spcPts val="600"/>
              </a:spcBef>
              <a:buClr>
                <a:srgbClr val="FDA023"/>
              </a:buClr>
              <a:buSzPct val="80000"/>
            </a:pPr>
            <a:r>
              <a:rPr lang="ru-RU" sz="2000" i="1" dirty="0">
                <a:solidFill>
                  <a:srgbClr val="C00000"/>
                </a:solidFill>
                <a:latin typeface="Corbel"/>
              </a:rPr>
              <a:t>Материально- технические ресурсы:</a:t>
            </a:r>
          </a:p>
          <a:p>
            <a:pPr marL="82296" lvl="0">
              <a:spcBef>
                <a:spcPts val="600"/>
              </a:spcBef>
              <a:buClr>
                <a:srgbClr val="FDA023"/>
              </a:buClr>
              <a:buSzPct val="80000"/>
            </a:pPr>
            <a:r>
              <a:rPr lang="ru-RU" sz="2000" dirty="0">
                <a:solidFill>
                  <a:prstClr val="black"/>
                </a:solidFill>
                <a:latin typeface="Corbel"/>
              </a:rPr>
              <a:t>- компьютеры (ноутбуки), </a:t>
            </a:r>
            <a:r>
              <a:rPr lang="ru-RU" sz="2000" dirty="0" err="1">
                <a:solidFill>
                  <a:prstClr val="black"/>
                </a:solidFill>
                <a:latin typeface="Corbel"/>
              </a:rPr>
              <a:t>нетбуки</a:t>
            </a:r>
            <a:r>
              <a:rPr lang="ru-RU" sz="2000" dirty="0">
                <a:solidFill>
                  <a:prstClr val="black"/>
                </a:solidFill>
                <a:latin typeface="Corbel"/>
              </a:rPr>
              <a:t>,</a:t>
            </a:r>
          </a:p>
          <a:p>
            <a:pPr marL="82296" lvl="0">
              <a:spcBef>
                <a:spcPts val="600"/>
              </a:spcBef>
              <a:buClr>
                <a:srgbClr val="FDA023"/>
              </a:buClr>
              <a:buSzPct val="80000"/>
            </a:pPr>
            <a:r>
              <a:rPr lang="ru-RU" sz="2000" dirty="0">
                <a:solidFill>
                  <a:prstClr val="black"/>
                </a:solidFill>
                <a:latin typeface="Corbel"/>
              </a:rPr>
              <a:t>- мультимедийные </a:t>
            </a:r>
            <a:r>
              <a:rPr lang="ru-RU" sz="2000" dirty="0" smtClean="0">
                <a:solidFill>
                  <a:prstClr val="black"/>
                </a:solidFill>
                <a:latin typeface="Corbel"/>
              </a:rPr>
              <a:t>проекторы,</a:t>
            </a:r>
            <a:endParaRPr lang="ru-RU" sz="2000" dirty="0">
              <a:solidFill>
                <a:prstClr val="black"/>
              </a:solidFill>
              <a:latin typeface="Corbel"/>
            </a:endParaRPr>
          </a:p>
          <a:p>
            <a:pPr marL="82296" lvl="0">
              <a:spcBef>
                <a:spcPts val="600"/>
              </a:spcBef>
              <a:buClr>
                <a:srgbClr val="FDA023"/>
              </a:buClr>
              <a:buSzPct val="80000"/>
            </a:pPr>
            <a:r>
              <a:rPr lang="ru-RU" sz="2000" dirty="0">
                <a:solidFill>
                  <a:prstClr val="black"/>
                </a:solidFill>
                <a:latin typeface="Corbel"/>
              </a:rPr>
              <a:t>- МФУ (принтер- сканер – копир),</a:t>
            </a:r>
          </a:p>
          <a:p>
            <a:pPr marL="82296" lvl="0">
              <a:spcBef>
                <a:spcPts val="600"/>
              </a:spcBef>
              <a:buClr>
                <a:srgbClr val="FDA023"/>
              </a:buClr>
              <a:buSzPct val="80000"/>
            </a:pPr>
            <a:r>
              <a:rPr lang="ru-RU" sz="2000" dirty="0">
                <a:solidFill>
                  <a:prstClr val="black"/>
                </a:solidFill>
                <a:latin typeface="Corbel"/>
              </a:rPr>
              <a:t>- доступ к интернету</a:t>
            </a:r>
          </a:p>
          <a:p>
            <a:pPr marL="82296" lvl="0">
              <a:spcBef>
                <a:spcPts val="600"/>
              </a:spcBef>
              <a:buClr>
                <a:srgbClr val="FDA023"/>
              </a:buClr>
              <a:buSzPct val="80000"/>
            </a:pPr>
            <a:r>
              <a:rPr lang="ru-RU" sz="2000" dirty="0">
                <a:solidFill>
                  <a:prstClr val="black"/>
                </a:solidFill>
                <a:latin typeface="Corbel"/>
              </a:rPr>
              <a:t> </a:t>
            </a:r>
            <a:r>
              <a:rPr lang="ru-RU" sz="2000" i="1" dirty="0">
                <a:solidFill>
                  <a:srgbClr val="C00000"/>
                </a:solidFill>
                <a:latin typeface="Corbel"/>
              </a:rPr>
              <a:t>Информационные ресурсы:</a:t>
            </a:r>
          </a:p>
          <a:p>
            <a:pPr marL="82296" lvl="0">
              <a:spcBef>
                <a:spcPts val="600"/>
              </a:spcBef>
              <a:buClr>
                <a:srgbClr val="FDA023"/>
              </a:buClr>
              <a:buSzPct val="80000"/>
            </a:pPr>
            <a:r>
              <a:rPr lang="ru-RU" sz="2000" dirty="0">
                <a:solidFill>
                  <a:prstClr val="black"/>
                </a:solidFill>
                <a:latin typeface="Corbel"/>
              </a:rPr>
              <a:t>- официальный сайт детского сада,</a:t>
            </a:r>
          </a:p>
          <a:p>
            <a:pPr marL="82296" lvl="0">
              <a:spcBef>
                <a:spcPts val="600"/>
              </a:spcBef>
              <a:buClr>
                <a:srgbClr val="FDA023"/>
              </a:buClr>
              <a:buSzPct val="80000"/>
            </a:pPr>
            <a:r>
              <a:rPr lang="ru-RU" sz="2000" dirty="0">
                <a:solidFill>
                  <a:prstClr val="black"/>
                </a:solidFill>
                <a:latin typeface="Corbel"/>
              </a:rPr>
              <a:t> - подключение  к Системе дистанционного обучения</a:t>
            </a:r>
          </a:p>
          <a:p>
            <a:pPr marL="82296" lvl="0">
              <a:spcBef>
                <a:spcPts val="600"/>
              </a:spcBef>
              <a:buClr>
                <a:srgbClr val="FDA023"/>
              </a:buClr>
              <a:buSzPct val="80000"/>
            </a:pPr>
            <a:r>
              <a:rPr lang="ru-RU" sz="2000" i="1" dirty="0">
                <a:solidFill>
                  <a:prstClr val="black"/>
                </a:solidFill>
                <a:latin typeface="Corbel"/>
              </a:rPr>
              <a:t> </a:t>
            </a:r>
            <a:r>
              <a:rPr lang="ru-RU" sz="2000" i="1" dirty="0">
                <a:solidFill>
                  <a:srgbClr val="C00000"/>
                </a:solidFill>
                <a:latin typeface="Corbel"/>
              </a:rPr>
              <a:t>Финансовые ресурсы:</a:t>
            </a:r>
          </a:p>
          <a:p>
            <a:pPr marL="82296" lvl="0">
              <a:spcBef>
                <a:spcPts val="600"/>
              </a:spcBef>
              <a:buClr>
                <a:srgbClr val="FDA023"/>
              </a:buClr>
              <a:buSzPct val="80000"/>
            </a:pPr>
            <a:r>
              <a:rPr lang="ru-RU" sz="2000" i="1" dirty="0">
                <a:solidFill>
                  <a:prstClr val="black"/>
                </a:solidFill>
                <a:latin typeface="Corbel"/>
              </a:rPr>
              <a:t>- </a:t>
            </a:r>
            <a:r>
              <a:rPr lang="ru-RU" sz="2000" dirty="0">
                <a:solidFill>
                  <a:prstClr val="black"/>
                </a:solidFill>
                <a:latin typeface="Corbel"/>
              </a:rPr>
              <a:t>муниципальное обеспечение,</a:t>
            </a:r>
            <a:endParaRPr lang="ru-RU" sz="2000" i="1" dirty="0">
              <a:solidFill>
                <a:prstClr val="black"/>
              </a:solidFill>
              <a:latin typeface="Corbel"/>
            </a:endParaRPr>
          </a:p>
          <a:p>
            <a:pPr marL="82296" lvl="0">
              <a:spcBef>
                <a:spcPts val="600"/>
              </a:spcBef>
              <a:buClr>
                <a:srgbClr val="FDA023"/>
              </a:buClr>
              <a:buSzPct val="80000"/>
            </a:pPr>
            <a:r>
              <a:rPr lang="ru-RU" sz="2000" dirty="0">
                <a:solidFill>
                  <a:prstClr val="black"/>
                </a:solidFill>
                <a:latin typeface="Corbel"/>
              </a:rPr>
              <a:t>- внебюджетные средства  (гранты, </a:t>
            </a:r>
            <a:r>
              <a:rPr lang="ru-RU" sz="2000" dirty="0" smtClean="0">
                <a:solidFill>
                  <a:prstClr val="black"/>
                </a:solidFill>
                <a:latin typeface="Corbel"/>
              </a:rPr>
              <a:t>средства от  </a:t>
            </a:r>
            <a:r>
              <a:rPr lang="ru-RU" sz="2000" dirty="0">
                <a:solidFill>
                  <a:prstClr val="black"/>
                </a:solidFill>
                <a:latin typeface="Corbel"/>
              </a:rPr>
              <a:t>приносящей доход </a:t>
            </a:r>
            <a:r>
              <a:rPr lang="ru-RU" sz="2000" dirty="0" smtClean="0">
                <a:solidFill>
                  <a:prstClr val="black"/>
                </a:solidFill>
                <a:latin typeface="Corbel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Corbel"/>
              </a:rPr>
              <a:t>деятельности)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1158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332656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5753228"/>
              </p:ext>
            </p:extLst>
          </p:nvPr>
        </p:nvGraphicFramePr>
        <p:xfrm>
          <a:off x="179512" y="116631"/>
          <a:ext cx="8856984" cy="655760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60040"/>
                <a:gridCol w="2232248"/>
                <a:gridCol w="1584176"/>
                <a:gridCol w="4680520"/>
              </a:tblGrid>
              <a:tr h="4896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>
                        <a:spcBef>
                          <a:spcPts val="0"/>
                        </a:spcBef>
                      </a:pPr>
                      <a:r>
                        <a:rPr lang="ru-RU" sz="1600" dirty="0">
                          <a:effectLst/>
                        </a:rPr>
                        <a:t>№</a:t>
                      </a:r>
                    </a:p>
                    <a:p>
                      <a:pPr>
                        <a:spcBef>
                          <a:spcPts val="0"/>
                        </a:spcBef>
                      </a:pPr>
                      <a:r>
                        <a:rPr lang="ru-RU" sz="1600" dirty="0">
                          <a:effectLst/>
                        </a:rPr>
                        <a:t>п/п</a:t>
                      </a:r>
                    </a:p>
                  </a:txBody>
                  <a:tcPr marL="18383" marR="18383" marT="18383" marB="18383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>
                        <a:spcBef>
                          <a:spcPts val="0"/>
                        </a:spcBef>
                      </a:pPr>
                      <a:r>
                        <a:rPr lang="ru-RU" sz="1600">
                          <a:effectLst/>
                        </a:rPr>
                        <a:t>Орган или организация</a:t>
                      </a:r>
                    </a:p>
                  </a:txBody>
                  <a:tcPr marL="18383" marR="18383" marT="18383" marB="18383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>
                        <a:spcBef>
                          <a:spcPts val="0"/>
                        </a:spcBef>
                      </a:pPr>
                      <a:r>
                        <a:rPr lang="ru-RU" sz="1600">
                          <a:effectLst/>
                        </a:rPr>
                        <a:t>Представитель интересов</a:t>
                      </a:r>
                      <a:br>
                        <a:rPr lang="ru-RU" sz="1600">
                          <a:effectLst/>
                        </a:rPr>
                      </a:br>
                      <a:r>
                        <a:rPr lang="ru-RU" sz="1600">
                          <a:effectLst/>
                        </a:rPr>
                        <a:t>(ФИО, должность)</a:t>
                      </a:r>
                    </a:p>
                  </a:txBody>
                  <a:tcPr marL="18383" marR="18383" marT="18383" marB="18383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>
                        <a:spcBef>
                          <a:spcPts val="0"/>
                        </a:spcBef>
                      </a:pPr>
                      <a:r>
                        <a:rPr lang="ru-RU" sz="1600" dirty="0">
                          <a:effectLst/>
                        </a:rPr>
                        <a:t>Ожидание от реализации проекта (программы)</a:t>
                      </a:r>
                    </a:p>
                  </a:txBody>
                  <a:tcPr marL="18383" marR="18383" marT="18383" marB="18383" anchor="ctr"/>
                </a:tc>
              </a:tr>
              <a:tr h="3228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>
                        <a:spcBef>
                          <a:spcPts val="0"/>
                        </a:spcBef>
                      </a:pPr>
                      <a:r>
                        <a:rPr lang="ru-RU" sz="1600" dirty="0">
                          <a:effectLst/>
                        </a:rPr>
                        <a:t>1.</a:t>
                      </a:r>
                    </a:p>
                  </a:txBody>
                  <a:tcPr marL="18383" marR="18383" marT="18383" marB="18383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>
                        <a:spcBef>
                          <a:spcPts val="0"/>
                        </a:spcBef>
                      </a:pPr>
                      <a:endParaRPr lang="ru-RU" sz="1600" dirty="0">
                        <a:effectLst/>
                      </a:endParaRPr>
                    </a:p>
                  </a:txBody>
                  <a:tcPr marL="18383" marR="18383" marT="18383" marB="18383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>
                        <a:spcBef>
                          <a:spcPts val="0"/>
                        </a:spcBef>
                      </a:pPr>
                      <a:endParaRPr lang="ru-RU" sz="1600" dirty="0">
                        <a:effectLst/>
                      </a:endParaRPr>
                    </a:p>
                  </a:txBody>
                  <a:tcPr marL="18383" marR="18383" marT="18383" marB="18383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>
                        <a:spcBef>
                          <a:spcPts val="0"/>
                        </a:spcBef>
                      </a:pPr>
                      <a:r>
                        <a:rPr lang="ru-RU" sz="1600" dirty="0">
                          <a:effectLst/>
                        </a:rPr>
                        <a:t>Повышение качества </a:t>
                      </a:r>
                      <a:r>
                        <a:rPr lang="ru-RU" sz="1600" dirty="0" smtClean="0">
                          <a:effectLst/>
                        </a:rPr>
                        <a:t>образования</a:t>
                      </a:r>
                      <a:endParaRPr lang="ru-RU" sz="1600" dirty="0">
                        <a:effectLst/>
                      </a:endParaRPr>
                    </a:p>
                  </a:txBody>
                  <a:tcPr marL="18383" marR="18383" marT="18383" marB="18383" anchor="ctr"/>
                </a:tc>
              </a:tr>
              <a:tr h="14013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>
                        <a:spcBef>
                          <a:spcPts val="0"/>
                        </a:spcBef>
                      </a:pPr>
                      <a:endParaRPr lang="ru-RU" sz="1600" dirty="0">
                        <a:effectLst/>
                      </a:endParaRPr>
                    </a:p>
                  </a:txBody>
                  <a:tcPr marL="18383" marR="18383" marT="18383" marB="18383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>
                        <a:spcBef>
                          <a:spcPts val="0"/>
                        </a:spcBef>
                      </a:pPr>
                      <a:r>
                        <a:rPr lang="ru-RU" sz="1600" dirty="0" smtClean="0">
                          <a:effectLst/>
                        </a:rPr>
                        <a:t>МКУ</a:t>
                      </a:r>
                      <a:r>
                        <a:rPr lang="ru-RU" sz="1600" baseline="0" dirty="0" smtClean="0">
                          <a:effectLst/>
                        </a:rPr>
                        <a:t> « Комитет по </a:t>
                      </a:r>
                      <a:r>
                        <a:rPr lang="ru-RU" sz="1600" dirty="0" smtClean="0">
                          <a:effectLst/>
                        </a:rPr>
                        <a:t>образованию» АМО «</a:t>
                      </a:r>
                      <a:r>
                        <a:rPr lang="ru-RU" sz="1600" dirty="0" err="1" smtClean="0">
                          <a:effectLst/>
                        </a:rPr>
                        <a:t>Еравнинский</a:t>
                      </a:r>
                      <a:r>
                        <a:rPr lang="ru-RU" sz="1600" baseline="0" dirty="0" smtClean="0">
                          <a:effectLst/>
                        </a:rPr>
                        <a:t> район</a:t>
                      </a:r>
                      <a:r>
                        <a:rPr lang="ru-RU" sz="1600" dirty="0" smtClean="0">
                          <a:effectLst/>
                        </a:rPr>
                        <a:t>»</a:t>
                      </a:r>
                      <a:endParaRPr lang="ru-RU" sz="1600" dirty="0">
                        <a:effectLst/>
                      </a:endParaRPr>
                    </a:p>
                  </a:txBody>
                  <a:tcPr marL="18383" marR="18383" marT="18383" marB="18383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>
                        <a:spcBef>
                          <a:spcPts val="0"/>
                        </a:spcBef>
                      </a:pPr>
                      <a:r>
                        <a:rPr lang="ru-RU" sz="1600" dirty="0" smtClean="0">
                          <a:effectLst/>
                        </a:rPr>
                        <a:t>специалист</a:t>
                      </a:r>
                      <a:endParaRPr lang="ru-RU" sz="1600" dirty="0">
                        <a:effectLst/>
                      </a:endParaRPr>
                    </a:p>
                  </a:txBody>
                  <a:tcPr marL="18383" marR="18383" marT="18383" marB="18383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>
                        <a:spcBef>
                          <a:spcPts val="0"/>
                        </a:spcBef>
                      </a:pPr>
                      <a:r>
                        <a:rPr lang="ru-RU" sz="1600" dirty="0">
                          <a:effectLst/>
                        </a:rPr>
                        <a:t>— Повышение качества </a:t>
                      </a:r>
                      <a:r>
                        <a:rPr lang="ru-RU" sz="1600" dirty="0" smtClean="0">
                          <a:effectLst/>
                        </a:rPr>
                        <a:t>образования;</a:t>
                      </a:r>
                      <a:endParaRPr lang="ru-RU" sz="1600" dirty="0">
                        <a:effectLst/>
                      </a:endParaRPr>
                    </a:p>
                    <a:p>
                      <a:pPr>
                        <a:spcBef>
                          <a:spcPts val="0"/>
                        </a:spcBef>
                      </a:pPr>
                      <a:r>
                        <a:rPr lang="ru-RU" sz="1600" dirty="0">
                          <a:effectLst/>
                        </a:rPr>
                        <a:t>— Повышение профессиональной компетентности; педагогических кадров;</a:t>
                      </a:r>
                    </a:p>
                    <a:p>
                      <a:pPr>
                        <a:spcBef>
                          <a:spcPts val="0"/>
                        </a:spcBef>
                      </a:pPr>
                      <a:r>
                        <a:rPr lang="ru-RU" sz="1600" dirty="0">
                          <a:effectLst/>
                        </a:rPr>
                        <a:t>— распространение опыта по реализации проекта на территории </a:t>
                      </a:r>
                      <a:r>
                        <a:rPr lang="ru-RU" sz="1600" dirty="0" smtClean="0">
                          <a:effectLst/>
                        </a:rPr>
                        <a:t> </a:t>
                      </a:r>
                      <a:r>
                        <a:rPr lang="ru-RU" sz="1600" dirty="0" err="1" smtClean="0">
                          <a:effectLst/>
                        </a:rPr>
                        <a:t>Еравнинского</a:t>
                      </a:r>
                      <a:r>
                        <a:rPr lang="ru-RU" sz="1600" dirty="0" smtClean="0">
                          <a:effectLst/>
                        </a:rPr>
                        <a:t> района</a:t>
                      </a:r>
                      <a:endParaRPr lang="ru-RU" sz="1600" dirty="0">
                        <a:effectLst/>
                      </a:endParaRPr>
                    </a:p>
                  </a:txBody>
                  <a:tcPr marL="18383" marR="18383" marT="18383" marB="18383" anchor="ctr"/>
                </a:tc>
              </a:tr>
              <a:tr h="11570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>
                        <a:spcBef>
                          <a:spcPts val="0"/>
                        </a:spcBef>
                      </a:pPr>
                      <a:r>
                        <a:rPr lang="ru-RU" sz="1600" dirty="0" smtClean="0">
                          <a:effectLst/>
                        </a:rPr>
                        <a:t>2.</a:t>
                      </a:r>
                      <a:endParaRPr lang="ru-RU" sz="1600" dirty="0">
                        <a:effectLst/>
                      </a:endParaRPr>
                    </a:p>
                  </a:txBody>
                  <a:tcPr marL="18383" marR="18383" marT="18383" marB="18383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>
                        <a:spcBef>
                          <a:spcPts val="0"/>
                        </a:spcBef>
                      </a:pPr>
                      <a:r>
                        <a:rPr lang="ru-RU" sz="1600" dirty="0">
                          <a:effectLst/>
                        </a:rPr>
                        <a:t>Образовательные организации (ДОУ)</a:t>
                      </a:r>
                    </a:p>
                  </a:txBody>
                  <a:tcPr marL="18383" marR="18383" marT="18383" marB="18383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>
                        <a:spcBef>
                          <a:spcPts val="0"/>
                        </a:spcBef>
                      </a:pPr>
                      <a:r>
                        <a:rPr lang="ru-RU" sz="1600" dirty="0" smtClean="0">
                          <a:effectLst/>
                        </a:rPr>
                        <a:t> заведующие</a:t>
                      </a:r>
                      <a:endParaRPr lang="ru-RU" sz="1600" dirty="0">
                        <a:effectLst/>
                      </a:endParaRPr>
                    </a:p>
                  </a:txBody>
                  <a:tcPr marL="18383" marR="18383" marT="18383" marB="18383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>
                        <a:spcBef>
                          <a:spcPts val="0"/>
                        </a:spcBef>
                      </a:pPr>
                      <a:r>
                        <a:rPr lang="ru-RU" sz="1600" dirty="0">
                          <a:effectLst/>
                        </a:rPr>
                        <a:t>— Повышение качества </a:t>
                      </a:r>
                      <a:r>
                        <a:rPr lang="ru-RU" sz="1600" dirty="0" smtClean="0">
                          <a:effectLst/>
                        </a:rPr>
                        <a:t>образования в ДОУ;</a:t>
                      </a:r>
                      <a:endParaRPr lang="ru-RU" sz="1600" dirty="0">
                        <a:effectLst/>
                      </a:endParaRPr>
                    </a:p>
                    <a:p>
                      <a:pPr>
                        <a:spcBef>
                          <a:spcPts val="0"/>
                        </a:spcBef>
                      </a:pPr>
                      <a:r>
                        <a:rPr lang="ru-RU" sz="1600" dirty="0">
                          <a:effectLst/>
                        </a:rPr>
                        <a:t>— Повышение профессиональной компетентности педагогических кадров;</a:t>
                      </a:r>
                    </a:p>
                    <a:p>
                      <a:pPr>
                        <a:spcBef>
                          <a:spcPts val="0"/>
                        </a:spcBef>
                      </a:pPr>
                      <a:r>
                        <a:rPr lang="ru-RU" sz="1600" dirty="0">
                          <a:effectLst/>
                        </a:rPr>
                        <a:t>— сетевое взаимодействие</a:t>
                      </a:r>
                    </a:p>
                  </a:txBody>
                  <a:tcPr marL="18383" marR="18383" marT="18383" marB="18383" anchor="ctr"/>
                </a:tc>
              </a:tr>
              <a:tr h="15072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>
                        <a:spcBef>
                          <a:spcPts val="0"/>
                        </a:spcBef>
                      </a:pPr>
                      <a:r>
                        <a:rPr lang="ru-RU" sz="1600" dirty="0" smtClean="0">
                          <a:effectLst/>
                        </a:rPr>
                        <a:t>3.</a:t>
                      </a:r>
                      <a:endParaRPr lang="ru-RU" sz="1600" dirty="0">
                        <a:effectLst/>
                      </a:endParaRPr>
                    </a:p>
                  </a:txBody>
                  <a:tcPr marL="18383" marR="18383" marT="18383" marB="18383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>
                        <a:spcBef>
                          <a:spcPts val="0"/>
                        </a:spcBef>
                      </a:pPr>
                      <a:r>
                        <a:rPr lang="ru-RU" sz="1600" dirty="0">
                          <a:effectLst/>
                        </a:rPr>
                        <a:t>Образовательные организации (школы)</a:t>
                      </a:r>
                    </a:p>
                  </a:txBody>
                  <a:tcPr marL="18383" marR="18383" marT="18383" marB="18383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>
                        <a:spcBef>
                          <a:spcPts val="0"/>
                        </a:spcBef>
                      </a:pPr>
                      <a:r>
                        <a:rPr lang="ru-RU" sz="1600" dirty="0">
                          <a:effectLst/>
                        </a:rPr>
                        <a:t>Директора</a:t>
                      </a:r>
                    </a:p>
                  </a:txBody>
                  <a:tcPr marL="18383" marR="18383" marT="18383" marB="18383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>
                        <a:spcBef>
                          <a:spcPts val="0"/>
                        </a:spcBef>
                      </a:pPr>
                      <a:r>
                        <a:rPr lang="ru-RU" sz="1600" dirty="0">
                          <a:effectLst/>
                        </a:rPr>
                        <a:t>— Повышение качества образования в </a:t>
                      </a:r>
                      <a:r>
                        <a:rPr lang="ru-RU" sz="1600" dirty="0" smtClean="0">
                          <a:effectLst/>
                        </a:rPr>
                        <a:t>ОО</a:t>
                      </a:r>
                      <a:r>
                        <a:rPr lang="ru-RU" sz="1600" dirty="0">
                          <a:effectLst/>
                        </a:rPr>
                        <a:t>;</a:t>
                      </a:r>
                    </a:p>
                    <a:p>
                      <a:pPr>
                        <a:spcBef>
                          <a:spcPts val="0"/>
                        </a:spcBef>
                      </a:pPr>
                      <a:r>
                        <a:rPr lang="ru-RU" sz="1600" dirty="0">
                          <a:effectLst/>
                        </a:rPr>
                        <a:t>— выпускник ДОУ, обладающий развитыми интеллектуальными, личностными, коммуникативными, творческими качествами, необходимыми для успешной социализации в школе</a:t>
                      </a:r>
                    </a:p>
                    <a:p>
                      <a:pPr>
                        <a:spcBef>
                          <a:spcPts val="0"/>
                        </a:spcBef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</a:txBody>
                  <a:tcPr marL="18383" marR="18383" marT="18383" marB="18383" anchor="ctr"/>
                </a:tc>
              </a:tr>
              <a:tr h="11570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>
                        <a:spcBef>
                          <a:spcPts val="0"/>
                        </a:spcBef>
                      </a:pPr>
                      <a:r>
                        <a:rPr lang="ru-RU" sz="1600" dirty="0" smtClean="0">
                          <a:effectLst/>
                        </a:rPr>
                        <a:t>4.</a:t>
                      </a:r>
                      <a:endParaRPr lang="ru-RU" sz="1600" dirty="0">
                        <a:effectLst/>
                      </a:endParaRPr>
                    </a:p>
                  </a:txBody>
                  <a:tcPr marL="18383" marR="18383" marT="18383" marB="18383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>
                        <a:spcBef>
                          <a:spcPts val="0"/>
                        </a:spcBef>
                      </a:pPr>
                      <a:r>
                        <a:rPr lang="ru-RU" sz="1600">
                          <a:effectLst/>
                        </a:rPr>
                        <a:t>Родители</a:t>
                      </a:r>
                    </a:p>
                  </a:txBody>
                  <a:tcPr marL="18383" marR="18383" marT="18383" marB="18383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>
                        <a:spcBef>
                          <a:spcPts val="0"/>
                        </a:spcBef>
                      </a:pPr>
                      <a:r>
                        <a:rPr lang="ru-RU" sz="1600" dirty="0">
                          <a:effectLst/>
                        </a:rPr>
                        <a:t>Родители</a:t>
                      </a:r>
                    </a:p>
                  </a:txBody>
                  <a:tcPr marL="18383" marR="18383" marT="18383" marB="18383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>
                        <a:spcBef>
                          <a:spcPts val="0"/>
                        </a:spcBef>
                      </a:pPr>
                      <a:r>
                        <a:rPr lang="ru-RU" sz="1600" dirty="0">
                          <a:effectLst/>
                        </a:rPr>
                        <a:t>— всесторонне развитый ребенок, успешно социализирующийся в обществе;</a:t>
                      </a:r>
                    </a:p>
                    <a:p>
                      <a:pPr>
                        <a:spcBef>
                          <a:spcPts val="0"/>
                        </a:spcBef>
                      </a:pPr>
                      <a:r>
                        <a:rPr lang="ru-RU" sz="1600" dirty="0">
                          <a:effectLst/>
                        </a:rPr>
                        <a:t>— возможность осваивать программу ДОУ дистанционно</a:t>
                      </a:r>
                    </a:p>
                  </a:txBody>
                  <a:tcPr marL="18383" marR="18383" marT="18383" marB="18383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84394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2076276"/>
              </p:ext>
            </p:extLst>
          </p:nvPr>
        </p:nvGraphicFramePr>
        <p:xfrm>
          <a:off x="179512" y="0"/>
          <a:ext cx="8712969" cy="6511693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521014"/>
                <a:gridCol w="4385592"/>
                <a:gridCol w="1710105"/>
                <a:gridCol w="2096258"/>
              </a:tblGrid>
              <a:tr h="448484"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</a:rPr>
                        <a:t>№ п/п</a:t>
                      </a:r>
                    </a:p>
                  </a:txBody>
                  <a:tcPr marL="17057" marR="17057" marT="17057" marB="17057" anchor="ctr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</a:rPr>
                        <a:t>Контрольная точка</a:t>
                      </a:r>
                    </a:p>
                  </a:txBody>
                  <a:tcPr marL="17057" marR="17057" marT="17057" marB="17057" anchor="ctr"/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</a:rPr>
                        <a:t>Плановая дата</a:t>
                      </a:r>
                    </a:p>
                  </a:txBody>
                  <a:tcPr marL="17057" marR="17057" marT="17057" marB="17057" anchor="ctr"/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</a:rPr>
                        <a:t>Тип контрольной точки</a:t>
                      </a:r>
                    </a:p>
                  </a:txBody>
                  <a:tcPr marL="17057" marR="17057" marT="17057" marB="17057" anchor="ctr"/>
                </a:tc>
              </a:tr>
              <a:tr h="226764">
                <a:tc gridSpan="4"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</a:rPr>
                        <a:t>ЭТАП 1. </a:t>
                      </a:r>
                      <a:r>
                        <a:rPr lang="ru-RU" sz="1400" dirty="0" smtClean="0">
                          <a:effectLst/>
                        </a:rPr>
                        <a:t>Утверждение</a:t>
                      </a:r>
                      <a:r>
                        <a:rPr lang="ru-RU" sz="1400" baseline="0" dirty="0" smtClean="0">
                          <a:effectLst/>
                        </a:rPr>
                        <a:t> паспорта проекта</a:t>
                      </a:r>
                      <a:endParaRPr lang="ru-RU" sz="1400" dirty="0">
                        <a:effectLst/>
                      </a:endParaRPr>
                    </a:p>
                  </a:txBody>
                  <a:tcPr marL="17057" marR="17057" marT="17057" marB="17057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8484"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</a:rPr>
                        <a:t>1</a:t>
                      </a:r>
                    </a:p>
                  </a:txBody>
                  <a:tcPr marL="17057" marR="17057" marT="17057" marB="17057"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effectLst/>
                        </a:rPr>
                        <a:t>Создание рабочей группы </a:t>
                      </a:r>
                      <a:r>
                        <a:rPr lang="ru-RU" sz="1400" dirty="0">
                          <a:effectLst/>
                        </a:rPr>
                        <a:t>по разработке проекта</a:t>
                      </a:r>
                    </a:p>
                  </a:txBody>
                  <a:tcPr marL="17057" marR="17057" marT="17057" marB="17057"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effectLst/>
                        </a:rPr>
                        <a:t> (на усмотрение каждого ДОУ)</a:t>
                      </a:r>
                      <a:endParaRPr lang="ru-RU" sz="1400" dirty="0">
                        <a:effectLst/>
                      </a:endParaRPr>
                    </a:p>
                  </a:txBody>
                  <a:tcPr marL="17057" marR="17057" marT="17057" marB="17057" anchor="ctr"/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</a:rPr>
                        <a:t>Контрольная точка результата</a:t>
                      </a:r>
                    </a:p>
                  </a:txBody>
                  <a:tcPr marL="17057" marR="17057" marT="17057" marB="17057" anchor="ctr"/>
                </a:tc>
              </a:tr>
              <a:tr h="448484"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</a:rPr>
                        <a:t>2</a:t>
                      </a:r>
                    </a:p>
                  </a:txBody>
                  <a:tcPr marL="17057" marR="17057" marT="17057" marB="17057" anchor="ctr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</a:rPr>
                        <a:t>Предварительная защита паспорта проекта</a:t>
                      </a:r>
                    </a:p>
                  </a:txBody>
                  <a:tcPr marL="17057" marR="17057" marT="17057" marB="17057" anchor="ctr"/>
                </a:tc>
                <a:tc>
                  <a:txBody>
                    <a:bodyPr/>
                    <a:lstStyle/>
                    <a:p>
                      <a:endParaRPr lang="ru-RU" sz="1400" dirty="0">
                        <a:effectLst/>
                      </a:endParaRPr>
                    </a:p>
                  </a:txBody>
                  <a:tcPr marL="17057" marR="17057" marT="17057" marB="17057" anchor="ctr"/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</a:rPr>
                        <a:t>Контрольная точка результата</a:t>
                      </a:r>
                    </a:p>
                  </a:txBody>
                  <a:tcPr marL="17057" marR="17057" marT="17057" marB="17057" anchor="ctr"/>
                </a:tc>
              </a:tr>
              <a:tr h="314496"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</a:rPr>
                        <a:t>3</a:t>
                      </a:r>
                    </a:p>
                  </a:txBody>
                  <a:tcPr marL="17057" marR="17057" marT="17057" marB="17057" anchor="ctr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</a:rPr>
                        <a:t>Утверждение паспорта проекта</a:t>
                      </a:r>
                    </a:p>
                  </a:txBody>
                  <a:tcPr marL="17057" marR="17057" marT="17057" marB="17057" anchor="ctr"/>
                </a:tc>
                <a:tc>
                  <a:txBody>
                    <a:bodyPr/>
                    <a:lstStyle/>
                    <a:p>
                      <a:endParaRPr lang="ru-RU" sz="1400" dirty="0">
                        <a:effectLst/>
                      </a:endParaRPr>
                    </a:p>
                  </a:txBody>
                  <a:tcPr marL="17057" marR="17057" marT="17057" marB="17057" anchor="ctr"/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</a:rPr>
                        <a:t>Завершение этапа</a:t>
                      </a:r>
                    </a:p>
                  </a:txBody>
                  <a:tcPr marL="17057" marR="17057" marT="17057" marB="17057" anchor="ctr"/>
                </a:tc>
              </a:tr>
              <a:tr h="226764">
                <a:tc gridSpan="4"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</a:rPr>
                        <a:t>ЭТАП 2. </a:t>
                      </a:r>
                      <a:r>
                        <a:rPr lang="ru-RU" sz="1400" dirty="0" smtClean="0">
                          <a:effectLst/>
                        </a:rPr>
                        <a:t>Подготовка</a:t>
                      </a:r>
                      <a:r>
                        <a:rPr lang="ru-RU" sz="1400" baseline="0" dirty="0" smtClean="0">
                          <a:effectLst/>
                        </a:rPr>
                        <a:t> проекта</a:t>
                      </a:r>
                      <a:endParaRPr lang="ru-RU" sz="1400" dirty="0">
                        <a:effectLst/>
                      </a:endParaRPr>
                    </a:p>
                  </a:txBody>
                  <a:tcPr marL="17057" marR="17057" marT="17057" marB="17057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8484"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</a:rPr>
                        <a:t>4</a:t>
                      </a:r>
                    </a:p>
                  </a:txBody>
                  <a:tcPr marL="17057" marR="17057" marT="17057" marB="17057"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effectLst/>
                        </a:rPr>
                        <a:t>Приобретение технологических</a:t>
                      </a:r>
                      <a:r>
                        <a:rPr lang="ru-RU" sz="1400" baseline="0" dirty="0" smtClean="0">
                          <a:effectLst/>
                        </a:rPr>
                        <a:t> </a:t>
                      </a:r>
                      <a:r>
                        <a:rPr lang="ru-RU" sz="1400" dirty="0" smtClean="0">
                          <a:effectLst/>
                        </a:rPr>
                        <a:t>средств</a:t>
                      </a:r>
                      <a:r>
                        <a:rPr lang="ru-RU" sz="1400" baseline="0" dirty="0" smtClean="0">
                          <a:effectLst/>
                        </a:rPr>
                        <a:t> </a:t>
                      </a:r>
                      <a:r>
                        <a:rPr lang="ru-RU" sz="1400" dirty="0" smtClean="0">
                          <a:effectLst/>
                        </a:rPr>
                        <a:t>информационных </a:t>
                      </a:r>
                      <a:r>
                        <a:rPr lang="ru-RU" sz="1400" dirty="0">
                          <a:effectLst/>
                        </a:rPr>
                        <a:t>и коммуникационных технологий</a:t>
                      </a:r>
                    </a:p>
                  </a:txBody>
                  <a:tcPr marL="17057" marR="17057" marT="17057" marB="17057" anchor="ctr"/>
                </a:tc>
                <a:tc>
                  <a:txBody>
                    <a:bodyPr/>
                    <a:lstStyle/>
                    <a:p>
                      <a:endParaRPr lang="ru-RU" sz="1400" dirty="0">
                        <a:effectLst/>
                      </a:endParaRPr>
                    </a:p>
                  </a:txBody>
                  <a:tcPr marL="17057" marR="17057" marT="17057" marB="17057" anchor="ctr"/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</a:rPr>
                        <a:t>Контрольная</a:t>
                      </a:r>
                    </a:p>
                    <a:p>
                      <a:r>
                        <a:rPr lang="ru-RU" sz="1400">
                          <a:effectLst/>
                        </a:rPr>
                        <a:t>точка результата</a:t>
                      </a:r>
                    </a:p>
                  </a:txBody>
                  <a:tcPr marL="17057" marR="17057" marT="17057" marB="17057" anchor="ctr"/>
                </a:tc>
              </a:tr>
              <a:tr h="448484"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</a:rPr>
                        <a:t>5</a:t>
                      </a:r>
                    </a:p>
                  </a:txBody>
                  <a:tcPr marL="17057" marR="17057" marT="17057" marB="17057"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effectLst/>
                        </a:rPr>
                        <a:t>Обучение педагогического</a:t>
                      </a:r>
                      <a:r>
                        <a:rPr lang="ru-RU" sz="1400" baseline="0" dirty="0" smtClean="0">
                          <a:effectLst/>
                        </a:rPr>
                        <a:t> </a:t>
                      </a:r>
                      <a:r>
                        <a:rPr lang="ru-RU" sz="1400" dirty="0" smtClean="0">
                          <a:effectLst/>
                        </a:rPr>
                        <a:t>коллектива</a:t>
                      </a:r>
                      <a:r>
                        <a:rPr lang="ru-RU" sz="1400" baseline="0" dirty="0" smtClean="0">
                          <a:effectLst/>
                        </a:rPr>
                        <a:t> </a:t>
                      </a:r>
                      <a:r>
                        <a:rPr lang="ru-RU" sz="1400" dirty="0" smtClean="0">
                          <a:effectLst/>
                        </a:rPr>
                        <a:t>, </a:t>
                      </a:r>
                      <a:r>
                        <a:rPr lang="ru-RU" sz="1400" dirty="0">
                          <a:effectLst/>
                        </a:rPr>
                        <a:t>в </a:t>
                      </a:r>
                      <a:r>
                        <a:rPr lang="ru-RU" sz="1400" dirty="0" err="1">
                          <a:effectLst/>
                        </a:rPr>
                        <a:t>т.ч</a:t>
                      </a:r>
                      <a:r>
                        <a:rPr lang="ru-RU" sz="1400" dirty="0">
                          <a:effectLst/>
                        </a:rPr>
                        <a:t>. </a:t>
                      </a:r>
                      <a:r>
                        <a:rPr lang="ru-RU" sz="1400" dirty="0" err="1">
                          <a:effectLst/>
                        </a:rPr>
                        <a:t>взаимообучение</a:t>
                      </a:r>
                      <a:endParaRPr lang="ru-RU" sz="1400" dirty="0">
                        <a:effectLst/>
                      </a:endParaRPr>
                    </a:p>
                  </a:txBody>
                  <a:tcPr marL="17057" marR="17057" marT="17057" marB="17057" anchor="ctr"/>
                </a:tc>
                <a:tc>
                  <a:txBody>
                    <a:bodyPr/>
                    <a:lstStyle/>
                    <a:p>
                      <a:endParaRPr lang="ru-RU" sz="1400" dirty="0">
                        <a:effectLst/>
                      </a:endParaRPr>
                    </a:p>
                  </a:txBody>
                  <a:tcPr marL="17057" marR="17057" marT="17057" marB="17057" anchor="ctr"/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</a:rPr>
                        <a:t>Контрольная</a:t>
                      </a:r>
                    </a:p>
                    <a:p>
                      <a:r>
                        <a:rPr lang="ru-RU" sz="1400">
                          <a:effectLst/>
                        </a:rPr>
                        <a:t>точка результата</a:t>
                      </a:r>
                    </a:p>
                  </a:txBody>
                  <a:tcPr marL="17057" marR="17057" marT="17057" marB="17057" anchor="ctr"/>
                </a:tc>
              </a:tr>
              <a:tr h="448484"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</a:rPr>
                        <a:t>6</a:t>
                      </a:r>
                    </a:p>
                  </a:txBody>
                  <a:tcPr marL="17057" marR="17057" marT="17057" marB="17057"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effectLst/>
                        </a:rPr>
                        <a:t>Разработка программно-методического обеспечения </a:t>
                      </a:r>
                      <a:r>
                        <a:rPr lang="ru-RU" sz="1400" dirty="0">
                          <a:effectLst/>
                        </a:rPr>
                        <a:t>реализации ИКТ</a:t>
                      </a:r>
                    </a:p>
                  </a:txBody>
                  <a:tcPr marL="17057" marR="17057" marT="17057" marB="17057" anchor="ctr"/>
                </a:tc>
                <a:tc>
                  <a:txBody>
                    <a:bodyPr/>
                    <a:lstStyle/>
                    <a:p>
                      <a:endParaRPr lang="ru-RU" sz="1400" dirty="0">
                        <a:effectLst/>
                      </a:endParaRPr>
                    </a:p>
                  </a:txBody>
                  <a:tcPr marL="17057" marR="17057" marT="17057" marB="17057" anchor="ctr"/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</a:rPr>
                        <a:t>Контрольная</a:t>
                      </a:r>
                    </a:p>
                    <a:p>
                      <a:r>
                        <a:rPr lang="ru-RU" sz="1400">
                          <a:effectLst/>
                        </a:rPr>
                        <a:t>точка результата</a:t>
                      </a:r>
                    </a:p>
                  </a:txBody>
                  <a:tcPr marL="17057" marR="17057" marT="17057" marB="17057" anchor="ctr"/>
                </a:tc>
              </a:tr>
              <a:tr h="448484"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</a:rPr>
                        <a:t>7</a:t>
                      </a:r>
                    </a:p>
                  </a:txBody>
                  <a:tcPr marL="17057" marR="17057" marT="17057" marB="17057"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effectLst/>
                        </a:rPr>
                        <a:t>Организация</a:t>
                      </a:r>
                      <a:r>
                        <a:rPr lang="ru-RU" sz="1400" baseline="0" dirty="0" smtClean="0">
                          <a:effectLst/>
                        </a:rPr>
                        <a:t> </a:t>
                      </a:r>
                      <a:r>
                        <a:rPr lang="ru-RU" sz="1400" dirty="0" smtClean="0">
                          <a:effectLst/>
                        </a:rPr>
                        <a:t> взаимодействия</a:t>
                      </a:r>
                      <a:r>
                        <a:rPr lang="ru-RU" sz="1400" baseline="0" dirty="0" smtClean="0">
                          <a:effectLst/>
                        </a:rPr>
                        <a:t> </a:t>
                      </a:r>
                      <a:r>
                        <a:rPr lang="ru-RU" sz="1400" dirty="0" smtClean="0">
                          <a:effectLst/>
                        </a:rPr>
                        <a:t>с </a:t>
                      </a:r>
                      <a:r>
                        <a:rPr lang="ru-RU" sz="1400" dirty="0">
                          <a:effectLst/>
                        </a:rPr>
                        <a:t>родителями в электронном пространстве</a:t>
                      </a:r>
                    </a:p>
                  </a:txBody>
                  <a:tcPr marL="17057" marR="17057" marT="17057" marB="17057" anchor="ctr"/>
                </a:tc>
                <a:tc>
                  <a:txBody>
                    <a:bodyPr/>
                    <a:lstStyle/>
                    <a:p>
                      <a:endParaRPr lang="ru-RU" sz="1400" dirty="0">
                        <a:effectLst/>
                      </a:endParaRPr>
                    </a:p>
                  </a:txBody>
                  <a:tcPr marL="17057" marR="17057" marT="17057" marB="17057" anchor="ctr"/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</a:rPr>
                        <a:t>Контрольная</a:t>
                      </a:r>
                    </a:p>
                    <a:p>
                      <a:r>
                        <a:rPr lang="ru-RU" sz="1400">
                          <a:effectLst/>
                        </a:rPr>
                        <a:t>точка результата</a:t>
                      </a:r>
                    </a:p>
                  </a:txBody>
                  <a:tcPr marL="17057" marR="17057" marT="17057" marB="17057" anchor="ctr"/>
                </a:tc>
              </a:tr>
              <a:tr h="226764">
                <a:tc gridSpan="4"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</a:rPr>
                        <a:t>Этап 3. </a:t>
                      </a:r>
                      <a:r>
                        <a:rPr lang="ru-RU" sz="1400" dirty="0" smtClean="0">
                          <a:effectLst/>
                        </a:rPr>
                        <a:t> Завершение проекта</a:t>
                      </a:r>
                      <a:endParaRPr lang="ru-RU" sz="1400" dirty="0">
                        <a:effectLst/>
                      </a:endParaRPr>
                    </a:p>
                  </a:txBody>
                  <a:tcPr marL="17057" marR="17057" marT="17057" marB="17057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50445"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</a:rPr>
                        <a:t>8</a:t>
                      </a:r>
                    </a:p>
                  </a:txBody>
                  <a:tcPr marL="17057" marR="17057" marT="17057" marB="17057" anchor="ctr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</a:rPr>
                        <a:t>Определение доли педагогов, прошедших обучение по программам повышения квалификации; реализующих ИКТ и транслирующих педагогическому сообществу опыт работы</a:t>
                      </a:r>
                    </a:p>
                  </a:txBody>
                  <a:tcPr marL="17057" marR="17057" marT="17057" marB="17057" anchor="ctr"/>
                </a:tc>
                <a:tc>
                  <a:txBody>
                    <a:bodyPr/>
                    <a:lstStyle/>
                    <a:p>
                      <a:endParaRPr lang="ru-RU" sz="1400" dirty="0">
                        <a:effectLst/>
                      </a:endParaRPr>
                    </a:p>
                  </a:txBody>
                  <a:tcPr marL="17057" marR="17057" marT="17057" marB="17057" anchor="ctr"/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</a:rPr>
                        <a:t>Контрольная</a:t>
                      </a:r>
                    </a:p>
                    <a:p>
                      <a:r>
                        <a:rPr lang="ru-RU" sz="1400">
                          <a:effectLst/>
                        </a:rPr>
                        <a:t>точка показателя</a:t>
                      </a:r>
                    </a:p>
                  </a:txBody>
                  <a:tcPr marL="17057" marR="17057" marT="17057" marB="17057" anchor="ctr"/>
                </a:tc>
              </a:tr>
              <a:tr h="503288"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</a:rPr>
                        <a:t>9</a:t>
                      </a:r>
                    </a:p>
                  </a:txBody>
                  <a:tcPr marL="17057" marR="17057" marT="17057" marB="17057" anchor="ctr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</a:rPr>
                        <a:t>Определение доли групп, в которых используются ИКТ</a:t>
                      </a:r>
                    </a:p>
                  </a:txBody>
                  <a:tcPr marL="17057" marR="17057" marT="17057" marB="17057" anchor="ctr"/>
                </a:tc>
                <a:tc>
                  <a:txBody>
                    <a:bodyPr/>
                    <a:lstStyle/>
                    <a:p>
                      <a:endParaRPr lang="ru-RU" sz="1400" dirty="0">
                        <a:effectLst/>
                      </a:endParaRPr>
                    </a:p>
                  </a:txBody>
                  <a:tcPr marL="17057" marR="17057" marT="17057" marB="17057" anchor="ctr"/>
                </a:tc>
                <a:tc>
                  <a:txBody>
                    <a:bodyPr/>
                    <a:lstStyle/>
                    <a:p>
                      <a:endParaRPr lang="ru-RU" sz="1400" dirty="0">
                        <a:effectLst/>
                      </a:endParaRPr>
                    </a:p>
                  </a:txBody>
                  <a:tcPr marL="17057" marR="17057" marT="17057" marB="17057" anchor="ctr"/>
                </a:tc>
              </a:tr>
              <a:tr h="850445"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</a:rPr>
                        <a:t>10</a:t>
                      </a:r>
                    </a:p>
                  </a:txBody>
                  <a:tcPr marL="17057" marR="17057" marT="17057" marB="17057" anchor="ctr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</a:rPr>
                        <a:t>Определение доли родителей, вовлеченных во взаимодействие с ДОУ в цифровом пространстве</a:t>
                      </a:r>
                    </a:p>
                  </a:txBody>
                  <a:tcPr marL="17057" marR="17057" marT="17057" marB="17057" anchor="ctr"/>
                </a:tc>
                <a:tc>
                  <a:txBody>
                    <a:bodyPr/>
                    <a:lstStyle/>
                    <a:p>
                      <a:endParaRPr lang="ru-RU" sz="1400" dirty="0">
                        <a:effectLst/>
                      </a:endParaRPr>
                    </a:p>
                  </a:txBody>
                  <a:tcPr marL="17057" marR="17057" marT="17057" marB="17057" anchor="ctr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</a:rPr>
                        <a:t>Контрольная</a:t>
                      </a:r>
                    </a:p>
                    <a:p>
                      <a:r>
                        <a:rPr lang="ru-RU" sz="1400" dirty="0">
                          <a:effectLst/>
                        </a:rPr>
                        <a:t>точка показателя</a:t>
                      </a:r>
                    </a:p>
                  </a:txBody>
                  <a:tcPr marL="17057" marR="17057" marT="17057" marB="17057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1896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332656"/>
            <a:ext cx="748883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В настоящее время окружающее цифровое пространство стало неотъемлемой составляющей жизни ребенка, начиная с раннего возраста. Источником формирования представлений ребенка об окружающем мире, общечеловеческих ценностях, отношениях между людьми становятся не только родители, социальное окружение и образовательные организации, но и </a:t>
            </a:r>
            <a:r>
              <a:rPr lang="ru-RU" dirty="0" err="1" smtClean="0"/>
              <a:t>медиаресурсы</a:t>
            </a:r>
            <a:r>
              <a:rPr lang="ru-RU" dirty="0" smtClean="0"/>
              <a:t>. Для  современных детей познавательная, исследовательская, игровая деятельность с помощью компьютерных средств является повседневным, привлекательным занятием, доступным способом получения новых знаний и впечатлений.</a:t>
            </a:r>
            <a:endParaRPr lang="ru-RU" dirty="0"/>
          </a:p>
        </p:txBody>
      </p:sp>
      <p:pic>
        <p:nvPicPr>
          <p:cNvPr id="3" name="Picture 2" descr="C:\Users\админ\Desktop\картинка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005064"/>
            <a:ext cx="3672408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02323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3745309"/>
              </p:ext>
            </p:extLst>
          </p:nvPr>
        </p:nvGraphicFramePr>
        <p:xfrm>
          <a:off x="0" y="188641"/>
          <a:ext cx="9144000" cy="677143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706614"/>
                <a:gridCol w="2148802"/>
                <a:gridCol w="2009763"/>
                <a:gridCol w="50822"/>
                <a:gridCol w="2227999"/>
              </a:tblGrid>
              <a:tr h="476932">
                <a:tc>
                  <a:txBody>
                    <a:bodyPr/>
                    <a:lstStyle/>
                    <a:p>
                      <a:r>
                        <a:rPr lang="ru-RU" sz="1400" b="1" dirty="0">
                          <a:effectLst/>
                        </a:rPr>
                        <a:t>Риски</a:t>
                      </a:r>
                    </a:p>
                  </a:txBody>
                  <a:tcPr marL="11713" marR="11713" marT="11713" marB="11713" anchor="ctr"/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effectLst/>
                        </a:rPr>
                        <a:t>Негативные последствия</a:t>
                      </a:r>
                    </a:p>
                    <a:p>
                      <a:r>
                        <a:rPr lang="ru-RU" sz="1400" b="1" dirty="0">
                          <a:effectLst/>
                        </a:rPr>
                        <a:t>риска</a:t>
                      </a:r>
                    </a:p>
                  </a:txBody>
                  <a:tcPr marL="11713" marR="11713" marT="11713" marB="11713" anchor="ctr"/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effectLst/>
                        </a:rPr>
                        <a:t>Причины возникновения риска</a:t>
                      </a:r>
                    </a:p>
                  </a:txBody>
                  <a:tcPr marL="11713" marR="11713" marT="11713" marB="11713" anchor="ctr"/>
                </a:tc>
                <a:tc gridSpan="2">
                  <a:txBody>
                    <a:bodyPr/>
                    <a:lstStyle/>
                    <a:p>
                      <a:r>
                        <a:rPr lang="ru-RU" sz="1400" b="1" dirty="0">
                          <a:effectLst/>
                        </a:rPr>
                        <a:t>Минимизация  рисков</a:t>
                      </a:r>
                    </a:p>
                  </a:txBody>
                  <a:tcPr marL="11713" marR="11713" marT="11713" marB="11713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41550">
                <a:tc>
                  <a:txBody>
                    <a:bodyPr/>
                    <a:lstStyle/>
                    <a:p>
                      <a:r>
                        <a:rPr lang="ru-RU" sz="1200" b="1" dirty="0">
                          <a:effectLst/>
                        </a:rPr>
                        <a:t>Недостаточная развитость среды (отсутствие элементов информационной инфраструктуры обеспечения проекта, сбои в сетевой коммуникации, старение материальной базы и программного обеспечения ДОУ), а также возникновение дополнительных расходов на содержание технической базы.</a:t>
                      </a:r>
                    </a:p>
                  </a:txBody>
                  <a:tcPr marL="11713" marR="11713" marT="11713" marB="11713" anchor="ctr"/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effectLst/>
                        </a:rPr>
                        <a:t>Невозможность реализации проекта, либо его части</a:t>
                      </a:r>
                    </a:p>
                  </a:txBody>
                  <a:tcPr marL="11713" marR="11713" marT="11713" marB="11713" anchor="ctr"/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effectLst/>
                        </a:rPr>
                        <a:t>Не продуманность эффективного стратегического планирования и финансового обеспечения проекта</a:t>
                      </a:r>
                    </a:p>
                  </a:txBody>
                  <a:tcPr marL="11713" marR="11713" marT="11713" marB="11713" anchor="ctr"/>
                </a:tc>
                <a:tc gridSpan="2">
                  <a:txBody>
                    <a:bodyPr/>
                    <a:lstStyle/>
                    <a:p>
                      <a:r>
                        <a:rPr lang="ru-RU" sz="1200" b="1" dirty="0">
                          <a:effectLst/>
                        </a:rPr>
                        <a:t>Оснащение ОУ, использование свободно распространяемого программного обеспечения.</a:t>
                      </a:r>
                    </a:p>
                    <a:p>
                      <a:r>
                        <a:rPr lang="ru-RU" sz="1200" b="1" dirty="0">
                          <a:effectLst/>
                        </a:rPr>
                        <a:t>Организация среды на принципах мобильности и социального взаимодействия педагогов.</a:t>
                      </a:r>
                    </a:p>
                  </a:txBody>
                  <a:tcPr marL="11713" marR="11713" marT="11713" marB="11713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79519">
                <a:tc>
                  <a:txBody>
                    <a:bodyPr/>
                    <a:lstStyle/>
                    <a:p>
                      <a:r>
                        <a:rPr lang="ru-RU" sz="1200" b="1">
                          <a:effectLst/>
                        </a:rPr>
                        <a:t>Осуществление конструктивного взаимодействия педагогов при реализации проекта не предусматривает отсутствие педагога (болезнь, отпуск, курсы повышения квалификации и прочие объективные причины). Неэффективное использование ИКТ некоторыми педагогами.</a:t>
                      </a:r>
                    </a:p>
                  </a:txBody>
                  <a:tcPr marL="11713" marR="11713" marT="11713" marB="11713" anchor="ctr"/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effectLst/>
                        </a:rPr>
                        <a:t>Не системная работа, не в полной мере освоенное оборудование  не способствует  достижению качественного результата ОД, либо, вообще, его применение при организации ОД</a:t>
                      </a:r>
                    </a:p>
                  </a:txBody>
                  <a:tcPr marL="11713" marR="11713" marT="11713" marB="11713" anchor="ctr"/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effectLst/>
                        </a:rPr>
                        <a:t>Длительное отсутствие отдельного педагога, не достаточная компетентность педагогов</a:t>
                      </a:r>
                    </a:p>
                  </a:txBody>
                  <a:tcPr marL="11713" marR="11713" marT="11713" marB="11713" anchor="ctr"/>
                </a:tc>
                <a:tc gridSpan="2">
                  <a:txBody>
                    <a:bodyPr/>
                    <a:lstStyle/>
                    <a:p>
                      <a:r>
                        <a:rPr lang="ru-RU" sz="1200" b="1" dirty="0">
                          <a:effectLst/>
                        </a:rPr>
                        <a:t>Взаимозаменяемость педагогов, повышение ИКТ- компетентности</a:t>
                      </a:r>
                    </a:p>
                  </a:txBody>
                  <a:tcPr marL="11713" marR="11713" marT="11713" marB="11713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78514">
                <a:tc>
                  <a:txBody>
                    <a:bodyPr/>
                    <a:lstStyle/>
                    <a:p>
                      <a:r>
                        <a:rPr lang="ru-RU" sz="1200" b="1">
                          <a:effectLst/>
                        </a:rPr>
                        <a:t>Личностные особенности отдельных участников образовательных отношений, препятствующие достижению оптимального результата.</a:t>
                      </a:r>
                    </a:p>
                  </a:txBody>
                  <a:tcPr marL="11713" marR="11713" marT="11713" marB="11713" anchor="ctr"/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effectLst/>
                        </a:rPr>
                        <a:t>Негативное, предвзятое отношение к организации ОД с применением ИКТ. -Несогласованность плана реализации отдельными педагогами</a:t>
                      </a:r>
                    </a:p>
                  </a:txBody>
                  <a:tcPr marL="11713" marR="11713" marT="11713" marB="11713" anchor="ctr"/>
                </a:tc>
                <a:tc gridSpan="2">
                  <a:txBody>
                    <a:bodyPr/>
                    <a:lstStyle/>
                    <a:p>
                      <a:r>
                        <a:rPr lang="ru-RU" sz="1200" b="1">
                          <a:effectLst/>
                        </a:rPr>
                        <a:t>Индивидуальные особенности педагога,  не владение ИКТ, социально-психологические особенности  социума,  коллектива</a:t>
                      </a:r>
                    </a:p>
                  </a:txBody>
                  <a:tcPr marL="11713" marR="11713" marT="11713" marB="11713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effectLst/>
                        </a:rPr>
                        <a:t>Применение эффективных форм повышения квалификации  для различных категорий участников образовательных отношений</a:t>
                      </a:r>
                    </a:p>
                  </a:txBody>
                  <a:tcPr marL="11713" marR="11713" marT="11713" marB="11713" anchor="ctr"/>
                </a:tc>
              </a:tr>
              <a:tr h="1510031">
                <a:tc>
                  <a:txBody>
                    <a:bodyPr/>
                    <a:lstStyle/>
                    <a:p>
                      <a:r>
                        <a:rPr lang="ru-RU" sz="1200" b="1">
                          <a:effectLst/>
                        </a:rPr>
                        <a:t>Не все родители имеют в домашнем пользовании персональный компьютер, Интернет.</a:t>
                      </a:r>
                    </a:p>
                  </a:txBody>
                  <a:tcPr marL="11713" marR="11713" marT="11713" marB="11713" anchor="ctr"/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effectLst/>
                        </a:rPr>
                        <a:t>Отсутствует оперативная информированность, обратная связь</a:t>
                      </a:r>
                    </a:p>
                  </a:txBody>
                  <a:tcPr marL="11713" marR="11713" marT="11713" marB="11713" anchor="ctr"/>
                </a:tc>
                <a:tc gridSpan="2">
                  <a:txBody>
                    <a:bodyPr/>
                    <a:lstStyle/>
                    <a:p>
                      <a:r>
                        <a:rPr lang="ru-RU" sz="1200" b="1">
                          <a:effectLst/>
                        </a:rPr>
                        <a:t>Отсутствие заинтересованности. Низкое материальное положение.</a:t>
                      </a:r>
                    </a:p>
                  </a:txBody>
                  <a:tcPr marL="11713" marR="11713" marT="11713" marB="11713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effectLst/>
                        </a:rPr>
                        <a:t>Создание чата, группы в веб-приложениях, социальных сетях («В контакте», «</a:t>
                      </a:r>
                      <a:r>
                        <a:rPr lang="ru-RU" sz="1200" b="1" dirty="0" err="1">
                          <a:effectLst/>
                        </a:rPr>
                        <a:t>WhatsApp</a:t>
                      </a:r>
                      <a:r>
                        <a:rPr lang="ru-RU" sz="1200" b="1" dirty="0">
                          <a:effectLst/>
                        </a:rPr>
                        <a:t>») совместно с родителями, педагогами, специалистами, администрации детского сада.</a:t>
                      </a:r>
                    </a:p>
                  </a:txBody>
                  <a:tcPr marL="11713" marR="11713" marT="11713" marB="11713" anchor="ctr"/>
                </a:tc>
              </a:tr>
              <a:tr h="82813">
                <a:tc>
                  <a:txBody>
                    <a:bodyPr/>
                    <a:lstStyle/>
                    <a:p>
                      <a:endParaRPr lang="ru-RU" sz="400" b="1">
                        <a:effectLst/>
                      </a:endParaRPr>
                    </a:p>
                  </a:txBody>
                  <a:tcPr marL="11713" marR="11713" marT="11713" marB="11713" anchor="ctr"/>
                </a:tc>
                <a:tc>
                  <a:txBody>
                    <a:bodyPr/>
                    <a:lstStyle/>
                    <a:p>
                      <a:endParaRPr lang="ru-RU" sz="400" b="1">
                        <a:effectLst/>
                      </a:endParaRPr>
                    </a:p>
                  </a:txBody>
                  <a:tcPr marL="11713" marR="11713" marT="11713" marB="11713" anchor="ctr"/>
                </a:tc>
                <a:tc>
                  <a:txBody>
                    <a:bodyPr/>
                    <a:lstStyle/>
                    <a:p>
                      <a:endParaRPr lang="ru-RU" sz="400" b="1">
                        <a:effectLst/>
                      </a:endParaRPr>
                    </a:p>
                  </a:txBody>
                  <a:tcPr marL="11713" marR="11713" marT="11713" marB="11713" anchor="ctr"/>
                </a:tc>
                <a:tc>
                  <a:txBody>
                    <a:bodyPr/>
                    <a:lstStyle/>
                    <a:p>
                      <a:endParaRPr lang="ru-RU" sz="400" b="1">
                        <a:effectLst/>
                      </a:endParaRPr>
                    </a:p>
                  </a:txBody>
                  <a:tcPr marL="11713" marR="11713" marT="11713" marB="11713" anchor="ctr"/>
                </a:tc>
                <a:tc>
                  <a:txBody>
                    <a:bodyPr/>
                    <a:lstStyle/>
                    <a:p>
                      <a:endParaRPr lang="ru-RU" sz="400" b="1" dirty="0">
                        <a:effectLst/>
                      </a:endParaRPr>
                    </a:p>
                  </a:txBody>
                  <a:tcPr marL="11713" marR="11713" marT="11713" marB="11713" anchor="ctr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663950" y="1600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rgbClr val="6E6E6E"/>
                </a:solidFill>
                <a:effectLst/>
                <a:latin typeface="Open Sans"/>
                <a:cs typeface="Arial" pitchFamily="34" charset="0"/>
              </a:rPr>
              <a:t> 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3027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админ\Desktop\на 21 слайд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429000"/>
            <a:ext cx="6048672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31640" y="620688"/>
            <a:ext cx="6984776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20700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\Desktop\между 1-2 картинкой картинка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12968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6158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0"/>
            <a:ext cx="741682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Потребности и интересы детей учтены в основных нормативных документах в области образования, где ключевой задачей является повышение качества и доступности образования, в том числе, посредством организации современного цифрового образовательного пространства.</a:t>
            </a:r>
            <a:br>
              <a:rPr lang="ru-RU" dirty="0" smtClean="0"/>
            </a:br>
            <a:r>
              <a:rPr lang="ru-RU" dirty="0" smtClean="0"/>
              <a:t>Государственная программа Российской Федерации «Развитие образования» на 2018 — 2025 годы включает в себя приоритетный проект «Современная цифровая образовательная среда в Российской Федерации», который  нацелен на создание возможностей для получения качественного образования гражданами разного возраста и социального положения с использованием современных информационных технологий.</a:t>
            </a:r>
            <a:br>
              <a:rPr lang="ru-RU" dirty="0" smtClean="0"/>
            </a:br>
            <a:r>
              <a:rPr lang="ru-RU" dirty="0" smtClean="0"/>
              <a:t>В соответствии с Федеральным законом «Об образовании в РФ» информационно-образовательная среда включает в себя электронные образовательные ресурсы, совокупность информационных и телекоммуникационных технологий, соответствующих технологических средств и обеспечивающих освоение обучающимися образовательных программ в полном объеме независимо от места нахождения обучающихся</a:t>
            </a:r>
            <a:endParaRPr lang="ru-RU" dirty="0"/>
          </a:p>
        </p:txBody>
      </p:sp>
      <p:pic>
        <p:nvPicPr>
          <p:cNvPr id="3" name="Picture 2" descr="C:\Users\админ\Desktop\картинка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941168"/>
            <a:ext cx="316835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8189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260649"/>
            <a:ext cx="75608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Open Sans"/>
                <a:ea typeface="+mj-ea"/>
                <a:cs typeface="+mj-cs"/>
              </a:rPr>
              <a:t>Организация современной цифровой среды в ДОУ способствует реализации ключевых принципов, целей и задач Федерального государственного образовательного стандарта дошкольного образования. Дошкольники, знакомясь с компьютерными технологиями и узнавая их возможности, испытывают интерес, удивление и радость от общения с ними. Интерактивные обучающие игры дают возможность организовать одновременное обучение детей, обладающих различными способностями и возможностями, выстраивать образовательную деятельность на основе индивидуальных особенностей каждого ребенка. Цифровые технологии являются эффективным средством для решения задач развивающего обучения и реализации </a:t>
            </a:r>
            <a:r>
              <a:rPr lang="ru-RU" sz="1600" dirty="0" err="1">
                <a:latin typeface="Open Sans"/>
                <a:ea typeface="+mj-ea"/>
                <a:cs typeface="+mj-cs"/>
              </a:rPr>
              <a:t>деятельностного</a:t>
            </a:r>
            <a:r>
              <a:rPr lang="ru-RU" sz="1600" dirty="0">
                <a:latin typeface="Open Sans"/>
                <a:ea typeface="+mj-ea"/>
                <a:cs typeface="+mj-cs"/>
              </a:rPr>
              <a:t> подхода, обогащения развивающей среды ДОУ. В процессе решения виртуальных образовательных задач у детей развиваются творческий потенциал, инициатива, любознательность, настойчивость, трудолюбие, ответственность, что является целевыми ориентирами ФГОС дошкольного образования. Цифровые технологии могут стать важным звеном в организации сотрудничества детского сада с семьей, в том числе, при организации дистанционного обучения, создания социальных образовательных сетей и сообществ.</a:t>
            </a:r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784964"/>
            <a:ext cx="3960440" cy="1956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3738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404665"/>
            <a:ext cx="705678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Open Sans"/>
                <a:ea typeface="+mj-ea"/>
                <a:cs typeface="+mj-cs"/>
              </a:rPr>
              <a:t>Одной из задач дошкольной образовательной организации является создание системы условий для познавательного, интеллектуального, творческого развития воспитанников, которую приемлемо осуществить  с применением современных компьютерных технологий, что также способствует повышению уровня конкурентоспособности ДОУ. Вместе с тем, материально-техническая, развивающая среда и финансовые условия ДОУ, компетентность педагогических кадров в области цифровых технологий на низком уровне готовности детских садов к удовлетворению интересов и потребностей семей к взаимодействию в цифровом пространстве.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0202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332655"/>
            <a:ext cx="684076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Open Sans"/>
              </a:rPr>
              <a:t>Таким образом, существует</a:t>
            </a:r>
            <a:r>
              <a:rPr lang="ru-RU" dirty="0" smtClean="0">
                <a:solidFill>
                  <a:srgbClr val="6E6E6E"/>
                </a:solidFill>
                <a:latin typeface="Open Sans"/>
              </a:rPr>
              <a:t> </a:t>
            </a:r>
            <a:r>
              <a:rPr lang="ru-RU" b="1" dirty="0" smtClean="0">
                <a:solidFill>
                  <a:srgbClr val="C00000"/>
                </a:solidFill>
                <a:latin typeface="Open Sans"/>
              </a:rPr>
              <a:t>противоречие</a:t>
            </a:r>
            <a:r>
              <a:rPr lang="ru-RU" b="1" dirty="0" smtClean="0">
                <a:solidFill>
                  <a:srgbClr val="6E6E6E"/>
                </a:solidFill>
                <a:latin typeface="Open Sans"/>
              </a:rPr>
              <a:t> </a:t>
            </a:r>
            <a:r>
              <a:rPr lang="ru-RU" dirty="0" smtClean="0">
                <a:latin typeface="Open Sans"/>
              </a:rPr>
              <a:t>между</a:t>
            </a:r>
            <a:r>
              <a:rPr lang="ru-RU" dirty="0" smtClean="0">
                <a:solidFill>
                  <a:srgbClr val="6E6E6E"/>
                </a:solidFill>
                <a:latin typeface="Open Sans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Open Sans"/>
              </a:rPr>
              <a:t>заказом</a:t>
            </a:r>
            <a:r>
              <a:rPr lang="ru-RU" dirty="0" smtClean="0">
                <a:solidFill>
                  <a:srgbClr val="C00000"/>
                </a:solidFill>
                <a:latin typeface="Open Sans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Open Sans"/>
              </a:rPr>
              <a:t>государства</a:t>
            </a:r>
            <a:r>
              <a:rPr lang="ru-RU" dirty="0" smtClean="0">
                <a:solidFill>
                  <a:srgbClr val="6E6E6E"/>
                </a:solidFill>
                <a:latin typeface="Open Sans"/>
              </a:rPr>
              <a:t> </a:t>
            </a:r>
            <a:r>
              <a:rPr lang="ru-RU" dirty="0" smtClean="0">
                <a:latin typeface="Open Sans"/>
              </a:rPr>
              <a:t>в создании возможностей для получения качественного образования гражданами разного возраста и социального положения с использованием современных информационных технологий, потребностями детей и родителей к взаимодействию в цифровом пространстве и </a:t>
            </a:r>
            <a:r>
              <a:rPr lang="ru-RU" b="1" dirty="0" smtClean="0">
                <a:solidFill>
                  <a:srgbClr val="C00000"/>
                </a:solidFill>
                <a:latin typeface="Open Sans"/>
              </a:rPr>
              <a:t>возможностями дошкольной образовательной организации.</a:t>
            </a:r>
            <a:r>
              <a:rPr lang="ru-RU" dirty="0" smtClean="0">
                <a:solidFill>
                  <a:srgbClr val="C00000"/>
                </a:solidFill>
                <a:latin typeface="Open Sans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Open Sans"/>
              </a:rPr>
            </a:br>
            <a:r>
              <a:rPr lang="ru-RU" dirty="0" smtClean="0">
                <a:latin typeface="Open Sans"/>
              </a:rPr>
              <a:t>В связи с этим, перед дошкольными учреждениями стоит </a:t>
            </a:r>
            <a:r>
              <a:rPr lang="ru-RU" b="1" dirty="0" smtClean="0">
                <a:latin typeface="Open Sans"/>
              </a:rPr>
              <a:t>проблема</a:t>
            </a:r>
            <a:r>
              <a:rPr lang="ru-RU" dirty="0" smtClean="0">
                <a:latin typeface="Open Sans"/>
              </a:rPr>
              <a:t>: каким образом организовать цифровую среду детского сада, способствующую реализации государственных гарантий в получении качественного образования и удовлетворяющую потребностям семьи?</a:t>
            </a:r>
            <a:br>
              <a:rPr lang="ru-RU" dirty="0" smtClean="0">
                <a:latin typeface="Open Sans"/>
              </a:rPr>
            </a:br>
            <a:r>
              <a:rPr lang="ru-RU" dirty="0" smtClean="0">
                <a:latin typeface="Open Sans"/>
              </a:rPr>
              <a:t>В условиях отсутствия отдельного помещения для организации компьютерного  кабинета, финансовой возможности для оборудования информационными образовательными ресурсами каждого группового помещения,  основой решения проблемы может быть организация </a:t>
            </a:r>
            <a:r>
              <a:rPr lang="ru-RU" b="1" dirty="0" smtClean="0">
                <a:solidFill>
                  <a:srgbClr val="C00000"/>
                </a:solidFill>
                <a:latin typeface="Open Sans"/>
              </a:rPr>
              <a:t>ресурсных групп </a:t>
            </a:r>
            <a:r>
              <a:rPr lang="ru-RU" dirty="0" smtClean="0">
                <a:latin typeface="Open Sans"/>
              </a:rPr>
              <a:t>как формы организации цифровой образовательной среды.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6064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404664"/>
            <a:ext cx="633670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Open Sans"/>
                <a:ea typeface="+mj-ea"/>
                <a:cs typeface="+mj-cs"/>
              </a:rPr>
              <a:t>Наименование (примерного) </a:t>
            </a:r>
            <a:r>
              <a:rPr lang="ru-RU" sz="2800" i="1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Open Sans"/>
                <a:ea typeface="+mj-ea"/>
                <a:cs typeface="+mj-cs"/>
              </a:rPr>
              <a:t>проекта</a:t>
            </a:r>
            <a:r>
              <a:rPr lang="ru-RU" sz="2800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Open Sans"/>
                <a:ea typeface="+mj-ea"/>
                <a:cs typeface="+mj-cs"/>
              </a:rPr>
              <a:t> «Ресурсные группы ДОУ как форма организации цифровой образовательной среды»</a:t>
            </a:r>
            <a:br>
              <a:rPr lang="ru-RU" sz="2800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Open Sans"/>
                <a:ea typeface="+mj-ea"/>
                <a:cs typeface="+mj-cs"/>
              </a:rPr>
            </a:br>
            <a:r>
              <a:rPr lang="ru-RU" sz="2800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Open Sans"/>
                <a:ea typeface="+mj-ea"/>
                <a:cs typeface="+mj-cs"/>
              </a:rPr>
              <a:t/>
            </a:r>
            <a:br>
              <a:rPr lang="ru-RU" sz="2800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Open Sans"/>
                <a:ea typeface="+mj-ea"/>
                <a:cs typeface="+mj-cs"/>
              </a:rPr>
            </a:br>
            <a:r>
              <a:rPr lang="ru-RU" sz="2800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Open Sans"/>
                <a:ea typeface="+mj-ea"/>
                <a:cs typeface="+mj-cs"/>
              </a:rPr>
              <a:t/>
            </a:r>
            <a:br>
              <a:rPr lang="ru-RU" sz="2800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Open Sans"/>
                <a:ea typeface="+mj-ea"/>
                <a:cs typeface="+mj-cs"/>
              </a:rPr>
            </a:br>
            <a:r>
              <a:rPr lang="ru-RU" sz="2800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Open Sans"/>
                <a:ea typeface="+mj-ea"/>
                <a:cs typeface="+mj-cs"/>
              </a:rPr>
              <a:t>Срок и начало проекта: </a:t>
            </a:r>
            <a:br>
              <a:rPr lang="ru-RU" sz="2800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Open Sans"/>
                <a:ea typeface="+mj-ea"/>
                <a:cs typeface="+mj-cs"/>
              </a:rPr>
            </a:br>
            <a:r>
              <a:rPr lang="ru-RU" sz="2800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Open Sans"/>
                <a:ea typeface="+mj-ea"/>
                <a:cs typeface="+mj-cs"/>
              </a:rPr>
              <a:t>январь 2021- декабрь 2023гг</a:t>
            </a:r>
            <a:br>
              <a:rPr lang="ru-RU" sz="2800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Open Sans"/>
                <a:ea typeface="+mj-ea"/>
                <a:cs typeface="+mj-cs"/>
              </a:rPr>
            </a:br>
            <a:r>
              <a:rPr lang="en-US" sz="2800" dirty="0" smtClean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Open Sans"/>
                <a:ea typeface="+mj-ea"/>
                <a:cs typeface="+mj-cs"/>
              </a:rPr>
              <a:t>     (</a:t>
            </a:r>
            <a:r>
              <a:rPr lang="ru-RU" sz="2800" dirty="0" smtClean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Open Sans"/>
                <a:ea typeface="+mj-ea"/>
                <a:cs typeface="+mj-cs"/>
              </a:rPr>
              <a:t>условно)</a:t>
            </a:r>
            <a:r>
              <a:rPr lang="ru-RU" sz="2800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Open Sans"/>
                <a:ea typeface="+mj-ea"/>
                <a:cs typeface="+mj-cs"/>
              </a:rPr>
              <a:t/>
            </a:r>
            <a:br>
              <a:rPr lang="ru-RU" sz="2800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Open Sans"/>
                <a:ea typeface="+mj-ea"/>
                <a:cs typeface="+mj-cs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9480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66183" y="404664"/>
            <a:ext cx="583264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Open Sans"/>
                <a:ea typeface="+mj-ea"/>
                <a:cs typeface="+mj-cs"/>
              </a:rPr>
              <a:t>Цель проекта — </a:t>
            </a:r>
            <a:r>
              <a:rPr lang="ru-RU" sz="2800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Open Sans"/>
                <a:ea typeface="+mj-ea"/>
                <a:cs typeface="+mj-cs"/>
              </a:rPr>
              <a:t> создать цифровую образовательную среду в ДОУ, удовлетворяющую актуальным потребностям семьи, через организацию ресурсных групп и активное взаимодействие с семьей в электронном пространстве.</a:t>
            </a:r>
            <a:endParaRPr lang="ru-RU" dirty="0"/>
          </a:p>
        </p:txBody>
      </p:sp>
      <p:pic>
        <p:nvPicPr>
          <p:cNvPr id="3" name="Picture 2" descr="C:\Users\админ\Desktop\картинка5 с родителями на слайд на цели проект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944094"/>
            <a:ext cx="5544616" cy="2653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64104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1294</Words>
  <Application>Microsoft Office PowerPoint</Application>
  <PresentationFormat>Экран (4:3)</PresentationFormat>
  <Paragraphs>184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админ</cp:lastModifiedBy>
  <cp:revision>20</cp:revision>
  <dcterms:created xsi:type="dcterms:W3CDTF">2020-08-23T14:12:04Z</dcterms:created>
  <dcterms:modified xsi:type="dcterms:W3CDTF">2021-02-10T12:42:44Z</dcterms:modified>
</cp:coreProperties>
</file>