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9" r:id="rId3"/>
    <p:sldId id="257" r:id="rId4"/>
    <p:sldId id="258" r:id="rId5"/>
    <p:sldId id="259" r:id="rId6"/>
    <p:sldId id="270" r:id="rId7"/>
    <p:sldId id="272" r:id="rId8"/>
    <p:sldId id="273" r:id="rId9"/>
    <p:sldId id="274" r:id="rId10"/>
    <p:sldId id="275" r:id="rId11"/>
    <p:sldId id="276" r:id="rId12"/>
    <p:sldId id="277" r:id="rId13"/>
    <p:sldId id="278" r:id="rId14"/>
    <p:sldId id="279" r:id="rId15"/>
    <p:sldId id="280" r:id="rId16"/>
    <p:sldId id="264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4B81FD8-BF17-4CAC-94C6-AD09D143A8B7}" type="doc">
      <dgm:prSet loTypeId="urn:microsoft.com/office/officeart/2005/8/layout/hList3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55380809-455C-40F9-A418-7EBB489631BA}">
      <dgm:prSet phldrT="[Текст]" custT="1"/>
      <dgm:spPr/>
      <dgm:t>
        <a:bodyPr/>
        <a:lstStyle/>
        <a:p>
          <a:r>
            <a:rPr lang="ru-RU" sz="3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Информационно-аналитические формы</a:t>
          </a:r>
          <a:endParaRPr lang="ru-RU" sz="3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32D5E822-0F23-4C77-A4D2-5086892BBD6A}" type="parTrans" cxnId="{EE263FFE-5155-480A-AD08-245B2F9B4DE8}">
      <dgm:prSet/>
      <dgm:spPr/>
      <dgm:t>
        <a:bodyPr/>
        <a:lstStyle/>
        <a:p>
          <a:endParaRPr lang="ru-RU"/>
        </a:p>
      </dgm:t>
    </dgm:pt>
    <dgm:pt modelId="{0E8C0C9D-362F-47EC-990F-348D4643D0C9}" type="sibTrans" cxnId="{EE263FFE-5155-480A-AD08-245B2F9B4DE8}">
      <dgm:prSet/>
      <dgm:spPr/>
      <dgm:t>
        <a:bodyPr/>
        <a:lstStyle/>
        <a:p>
          <a:endParaRPr lang="ru-RU"/>
        </a:p>
      </dgm:t>
    </dgm:pt>
    <dgm:pt modelId="{5CAE975B-E7E0-40AD-9665-E17DE86CF434}">
      <dgm:prSet phldrT="[Текст]" custT="1"/>
      <dgm:spPr/>
      <dgm:t>
        <a:bodyPr/>
        <a:lstStyle/>
        <a:p>
          <a:r>
            <a:rPr lang="ru-RU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Анкетирование</a:t>
          </a:r>
          <a:endParaRPr lang="ru-RU" sz="28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2E23000C-375C-4BDB-AA7A-5AB9CA9FF03E}" type="parTrans" cxnId="{4AD61FD9-1DEC-4124-A66B-B24CF4DDC554}">
      <dgm:prSet/>
      <dgm:spPr/>
      <dgm:t>
        <a:bodyPr/>
        <a:lstStyle/>
        <a:p>
          <a:endParaRPr lang="ru-RU"/>
        </a:p>
      </dgm:t>
    </dgm:pt>
    <dgm:pt modelId="{476DCA39-849A-4DDA-BC32-018B691A31F8}" type="sibTrans" cxnId="{4AD61FD9-1DEC-4124-A66B-B24CF4DDC554}">
      <dgm:prSet/>
      <dgm:spPr/>
      <dgm:t>
        <a:bodyPr/>
        <a:lstStyle/>
        <a:p>
          <a:endParaRPr lang="ru-RU"/>
        </a:p>
      </dgm:t>
    </dgm:pt>
    <dgm:pt modelId="{09484291-BB14-460C-B422-331E2ED7F0CD}">
      <dgm:prSet phldrT="[Текст]" custT="1"/>
      <dgm:spPr/>
      <dgm:t>
        <a:bodyPr/>
        <a:lstStyle/>
        <a:p>
          <a:r>
            <a:rPr lang="ru-RU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Опрос</a:t>
          </a:r>
          <a:endParaRPr lang="ru-RU" sz="28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F92B0C0E-46DE-4701-A568-EC8736331545}" type="parTrans" cxnId="{533E875E-B145-4F2F-A444-2BD885A690C7}">
      <dgm:prSet/>
      <dgm:spPr/>
      <dgm:t>
        <a:bodyPr/>
        <a:lstStyle/>
        <a:p>
          <a:endParaRPr lang="ru-RU"/>
        </a:p>
      </dgm:t>
    </dgm:pt>
    <dgm:pt modelId="{AEF7E694-1470-4D28-A557-8F6AC1F00E4D}" type="sibTrans" cxnId="{533E875E-B145-4F2F-A444-2BD885A690C7}">
      <dgm:prSet/>
      <dgm:spPr/>
      <dgm:t>
        <a:bodyPr/>
        <a:lstStyle/>
        <a:p>
          <a:endParaRPr lang="ru-RU"/>
        </a:p>
      </dgm:t>
    </dgm:pt>
    <dgm:pt modelId="{1F557E0F-34C7-4FBD-9B42-76B0CC0D0FD2}">
      <dgm:prSet phldrT="[Текст]" custT="1"/>
      <dgm:spPr/>
      <dgm:t>
        <a:bodyPr/>
        <a:lstStyle/>
        <a:p>
          <a:r>
            <a:rPr lang="ru-RU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Интервью и беседа</a:t>
          </a:r>
          <a:endParaRPr lang="ru-RU" sz="28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871EC9F4-8415-40C7-81CE-5B76614099E0}" type="parTrans" cxnId="{E4F4365F-6F3D-4267-806C-864DA008143A}">
      <dgm:prSet/>
      <dgm:spPr/>
      <dgm:t>
        <a:bodyPr/>
        <a:lstStyle/>
        <a:p>
          <a:endParaRPr lang="ru-RU"/>
        </a:p>
      </dgm:t>
    </dgm:pt>
    <dgm:pt modelId="{57D1D0A1-1980-481A-B782-266665BFD93F}" type="sibTrans" cxnId="{E4F4365F-6F3D-4267-806C-864DA008143A}">
      <dgm:prSet/>
      <dgm:spPr/>
      <dgm:t>
        <a:bodyPr/>
        <a:lstStyle/>
        <a:p>
          <a:endParaRPr lang="ru-RU"/>
        </a:p>
      </dgm:t>
    </dgm:pt>
    <dgm:pt modelId="{B4E71C2F-AC4E-44FB-BCF2-FED488AAC34A}" type="pres">
      <dgm:prSet presAssocID="{A4B81FD8-BF17-4CAC-94C6-AD09D143A8B7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7B0DF17-0591-4DA8-889B-D37652906C62}" type="pres">
      <dgm:prSet presAssocID="{55380809-455C-40F9-A418-7EBB489631BA}" presName="roof" presStyleLbl="dkBgShp" presStyleIdx="0" presStyleCnt="2"/>
      <dgm:spPr/>
      <dgm:t>
        <a:bodyPr/>
        <a:lstStyle/>
        <a:p>
          <a:endParaRPr lang="ru-RU"/>
        </a:p>
      </dgm:t>
    </dgm:pt>
    <dgm:pt modelId="{4B506F1E-707B-4796-916D-8FAC886E1E90}" type="pres">
      <dgm:prSet presAssocID="{55380809-455C-40F9-A418-7EBB489631BA}" presName="pillars" presStyleCnt="0"/>
      <dgm:spPr/>
    </dgm:pt>
    <dgm:pt modelId="{B0B5BA4F-0690-440D-B4A3-3E1DBFBCE4B6}" type="pres">
      <dgm:prSet presAssocID="{55380809-455C-40F9-A418-7EBB489631BA}" presName="pillar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CA98F14-A3C8-4A4D-8ED3-C6D9263C756A}" type="pres">
      <dgm:prSet presAssocID="{09484291-BB14-460C-B422-331E2ED7F0CD}" presName="pillarX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820FC27-6E74-494D-8AD7-1900DACF0A94}" type="pres">
      <dgm:prSet presAssocID="{1F557E0F-34C7-4FBD-9B42-76B0CC0D0FD2}" presName="pillarX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1A8922A-4261-4401-BE5A-BB35C2F60AD7}" type="pres">
      <dgm:prSet presAssocID="{55380809-455C-40F9-A418-7EBB489631BA}" presName="base" presStyleLbl="dkBgShp" presStyleIdx="1" presStyleCnt="2"/>
      <dgm:spPr/>
    </dgm:pt>
  </dgm:ptLst>
  <dgm:cxnLst>
    <dgm:cxn modelId="{533E875E-B145-4F2F-A444-2BD885A690C7}" srcId="{55380809-455C-40F9-A418-7EBB489631BA}" destId="{09484291-BB14-460C-B422-331E2ED7F0CD}" srcOrd="1" destOrd="0" parTransId="{F92B0C0E-46DE-4701-A568-EC8736331545}" sibTransId="{AEF7E694-1470-4D28-A557-8F6AC1F00E4D}"/>
    <dgm:cxn modelId="{EE263FFE-5155-480A-AD08-245B2F9B4DE8}" srcId="{A4B81FD8-BF17-4CAC-94C6-AD09D143A8B7}" destId="{55380809-455C-40F9-A418-7EBB489631BA}" srcOrd="0" destOrd="0" parTransId="{32D5E822-0F23-4C77-A4D2-5086892BBD6A}" sibTransId="{0E8C0C9D-362F-47EC-990F-348D4643D0C9}"/>
    <dgm:cxn modelId="{D3C4E989-8D38-43CC-878F-0773E4651E1E}" type="presOf" srcId="{A4B81FD8-BF17-4CAC-94C6-AD09D143A8B7}" destId="{B4E71C2F-AC4E-44FB-BCF2-FED488AAC34A}" srcOrd="0" destOrd="0" presId="urn:microsoft.com/office/officeart/2005/8/layout/hList3"/>
    <dgm:cxn modelId="{AEC9DB8B-F2F3-49CB-BDD5-3B4B1E2FD49F}" type="presOf" srcId="{09484291-BB14-460C-B422-331E2ED7F0CD}" destId="{DCA98F14-A3C8-4A4D-8ED3-C6D9263C756A}" srcOrd="0" destOrd="0" presId="urn:microsoft.com/office/officeart/2005/8/layout/hList3"/>
    <dgm:cxn modelId="{E3F9EA11-4336-403C-BEEC-482B8AB4222E}" type="presOf" srcId="{5CAE975B-E7E0-40AD-9665-E17DE86CF434}" destId="{B0B5BA4F-0690-440D-B4A3-3E1DBFBCE4B6}" srcOrd="0" destOrd="0" presId="urn:microsoft.com/office/officeart/2005/8/layout/hList3"/>
    <dgm:cxn modelId="{13BF7623-5CEA-4B81-A3E4-8A74EC2588B2}" type="presOf" srcId="{1F557E0F-34C7-4FBD-9B42-76B0CC0D0FD2}" destId="{D820FC27-6E74-494D-8AD7-1900DACF0A94}" srcOrd="0" destOrd="0" presId="urn:microsoft.com/office/officeart/2005/8/layout/hList3"/>
    <dgm:cxn modelId="{C2F83961-67DF-47A5-A1DE-3F101144A1C6}" type="presOf" srcId="{55380809-455C-40F9-A418-7EBB489631BA}" destId="{67B0DF17-0591-4DA8-889B-D37652906C62}" srcOrd="0" destOrd="0" presId="urn:microsoft.com/office/officeart/2005/8/layout/hList3"/>
    <dgm:cxn modelId="{4AD61FD9-1DEC-4124-A66B-B24CF4DDC554}" srcId="{55380809-455C-40F9-A418-7EBB489631BA}" destId="{5CAE975B-E7E0-40AD-9665-E17DE86CF434}" srcOrd="0" destOrd="0" parTransId="{2E23000C-375C-4BDB-AA7A-5AB9CA9FF03E}" sibTransId="{476DCA39-849A-4DDA-BC32-018B691A31F8}"/>
    <dgm:cxn modelId="{E4F4365F-6F3D-4267-806C-864DA008143A}" srcId="{55380809-455C-40F9-A418-7EBB489631BA}" destId="{1F557E0F-34C7-4FBD-9B42-76B0CC0D0FD2}" srcOrd="2" destOrd="0" parTransId="{871EC9F4-8415-40C7-81CE-5B76614099E0}" sibTransId="{57D1D0A1-1980-481A-B782-266665BFD93F}"/>
    <dgm:cxn modelId="{74F47CA0-3DCC-434F-BF80-D312846C6E61}" type="presParOf" srcId="{B4E71C2F-AC4E-44FB-BCF2-FED488AAC34A}" destId="{67B0DF17-0591-4DA8-889B-D37652906C62}" srcOrd="0" destOrd="0" presId="urn:microsoft.com/office/officeart/2005/8/layout/hList3"/>
    <dgm:cxn modelId="{17859484-B202-4FBD-8E48-350B55E7C898}" type="presParOf" srcId="{B4E71C2F-AC4E-44FB-BCF2-FED488AAC34A}" destId="{4B506F1E-707B-4796-916D-8FAC886E1E90}" srcOrd="1" destOrd="0" presId="urn:microsoft.com/office/officeart/2005/8/layout/hList3"/>
    <dgm:cxn modelId="{9528DA9E-FEA2-465C-A5D3-D647C32E9EA8}" type="presParOf" srcId="{4B506F1E-707B-4796-916D-8FAC886E1E90}" destId="{B0B5BA4F-0690-440D-B4A3-3E1DBFBCE4B6}" srcOrd="0" destOrd="0" presId="urn:microsoft.com/office/officeart/2005/8/layout/hList3"/>
    <dgm:cxn modelId="{7A03E072-ECC9-4420-8FCE-E58C7F4E4E4E}" type="presParOf" srcId="{4B506F1E-707B-4796-916D-8FAC886E1E90}" destId="{DCA98F14-A3C8-4A4D-8ED3-C6D9263C756A}" srcOrd="1" destOrd="0" presId="urn:microsoft.com/office/officeart/2005/8/layout/hList3"/>
    <dgm:cxn modelId="{B540E892-2405-4ABA-A950-273E7A634BBD}" type="presParOf" srcId="{4B506F1E-707B-4796-916D-8FAC886E1E90}" destId="{D820FC27-6E74-494D-8AD7-1900DACF0A94}" srcOrd="2" destOrd="0" presId="urn:microsoft.com/office/officeart/2005/8/layout/hList3"/>
    <dgm:cxn modelId="{8E247D04-3873-4D03-B0C4-BC9169FE37C6}" type="presParOf" srcId="{B4E71C2F-AC4E-44FB-BCF2-FED488AAC34A}" destId="{51A8922A-4261-4401-BE5A-BB35C2F60AD7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19.02.2021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19.02.2021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19.02.2021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19.02.2021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907704" y="4221089"/>
            <a:ext cx="6984776" cy="864096"/>
          </a:xfrm>
        </p:spPr>
        <p:txBody>
          <a:bodyPr>
            <a:normAutofit lnSpcReduction="10000"/>
          </a:bodyPr>
          <a:lstStyle/>
          <a:p>
            <a:pPr algn="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Подготовила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r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оспитатель Лукинова С. В.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1484784"/>
            <a:ext cx="7823423" cy="1793167"/>
          </a:xfrm>
        </p:spPr>
        <p:txBody>
          <a:bodyPr/>
          <a:lstStyle/>
          <a:p>
            <a:pPr marL="182880" indent="0" algn="ctr">
              <a:buNone/>
            </a:pPr>
            <a:r>
              <a:rPr lang="ru-RU" sz="3200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Презентация</a:t>
            </a:r>
            <a:br>
              <a:rPr lang="ru-RU" sz="3200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i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Times New Roman" pitchFamily="18" charset="0"/>
                <a:cs typeface="Times New Roman" pitchFamily="18" charset="0"/>
              </a:rPr>
              <a:t>«Организация </a:t>
            </a:r>
            <a:r>
              <a:rPr lang="ru-RU" sz="2800" i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Times New Roman" pitchFamily="18" charset="0"/>
                <a:cs typeface="Times New Roman" pitchFamily="18" charset="0"/>
              </a:rPr>
              <a:t>работы </a:t>
            </a:r>
            <a:r>
              <a:rPr lang="ru-RU" sz="2800" i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Times New Roman" pitchFamily="18" charset="0"/>
                <a:cs typeface="Times New Roman" pitchFamily="18" charset="0"/>
              </a:rPr>
              <a:t>с </a:t>
            </a:r>
            <a:r>
              <a:rPr lang="ru-RU" sz="2800" i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Times New Roman" pitchFamily="18" charset="0"/>
                <a:cs typeface="Times New Roman" pitchFamily="18" charset="0"/>
              </a:rPr>
              <a:t>родителями </a:t>
            </a:r>
            <a:r>
              <a:rPr lang="ru-RU" sz="2800" i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i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800" i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800" i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Times New Roman" pitchFamily="18" charset="0"/>
                <a:cs typeface="Times New Roman" pitchFamily="18" charset="0"/>
              </a:rPr>
              <a:t>соответствии с требованиями </a:t>
            </a:r>
            <a:r>
              <a:rPr lang="ru-RU" sz="2800" i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Times New Roman" pitchFamily="18" charset="0"/>
                <a:cs typeface="Times New Roman" pitchFamily="18" charset="0"/>
              </a:rPr>
              <a:t>ФГОС»</a:t>
            </a:r>
            <a:endParaRPr lang="ru-RU" sz="2800" i="1" dirty="0">
              <a:ln w="6600">
                <a:solidFill>
                  <a:schemeClr val="accent2"/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59632" y="476672"/>
            <a:ext cx="7200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>
                <a:solidFill>
                  <a:schemeClr val="bg2">
                    <a:lumMod val="50000"/>
                  </a:schemeClr>
                </a:solidFill>
              </a:rPr>
              <a:t>м</a:t>
            </a:r>
            <a:r>
              <a:rPr lang="ru-RU" sz="1600" dirty="0" smtClean="0">
                <a:solidFill>
                  <a:schemeClr val="bg2">
                    <a:lumMod val="50000"/>
                  </a:schemeClr>
                </a:solidFill>
              </a:rPr>
              <a:t>униципальное бюджетное образовательное учреждение центр развития ребенка – детский сад № 51 «Росток» города Ставрополя</a:t>
            </a:r>
            <a:endParaRPr lang="ru-RU" sz="16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635896" y="6093296"/>
            <a:ext cx="33843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Ставрополь, 2021 </a:t>
            </a:r>
            <a:endParaRPr lang="ru-RU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82722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188640"/>
            <a:ext cx="8892480" cy="1008112"/>
          </a:xfrm>
        </p:spPr>
        <p:txBody>
          <a:bodyPr/>
          <a:lstStyle/>
          <a:p>
            <a:pPr marL="0" indent="0" algn="ctr">
              <a:buNone/>
            </a:pPr>
            <a:r>
              <a:rPr lang="ru-RU" sz="3600" dirty="0" smtClean="0"/>
              <a:t>Формы взаимодействия ДОУ и семьи</a:t>
            </a:r>
            <a:endParaRPr lang="ru-RU" sz="3600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539552" y="1556792"/>
            <a:ext cx="8208912" cy="4752528"/>
          </a:xfrm>
        </p:spPr>
        <p:txBody>
          <a:bodyPr>
            <a:noAutofit/>
          </a:bodyPr>
          <a:lstStyle/>
          <a:p>
            <a:pPr algn="l"/>
            <a:endParaRPr lang="ru-RU" sz="2400" b="1" i="1" u="sng" dirty="0">
              <a:solidFill>
                <a:srgbClr val="00B0F0"/>
              </a:solidFill>
            </a:endParaRPr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223762751"/>
              </p:ext>
            </p:extLst>
          </p:nvPr>
        </p:nvGraphicFramePr>
        <p:xfrm>
          <a:off x="179512" y="1196752"/>
          <a:ext cx="8712968" cy="54726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836087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188640"/>
            <a:ext cx="8892480" cy="1008112"/>
          </a:xfrm>
        </p:spPr>
        <p:txBody>
          <a:bodyPr/>
          <a:lstStyle/>
          <a:p>
            <a:pPr marL="0" indent="0" algn="ctr">
              <a:buNone/>
            </a:pPr>
            <a:r>
              <a:rPr lang="ru-RU" sz="3600" dirty="0" smtClean="0"/>
              <a:t>Формы взаимодействия ДОУ и семьи</a:t>
            </a:r>
            <a:br>
              <a:rPr lang="ru-RU" sz="3600" dirty="0" smtClean="0"/>
            </a:br>
            <a:r>
              <a:rPr lang="ru-RU" sz="3600" dirty="0" smtClean="0"/>
              <a:t>познавательные формы</a:t>
            </a:r>
            <a:endParaRPr lang="ru-RU" sz="3600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674640" y="1271224"/>
            <a:ext cx="1969368" cy="88392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лекция</a:t>
            </a:r>
            <a:endParaRPr lang="ru-RU" dirty="0"/>
          </a:p>
        </p:txBody>
      </p:sp>
      <p:sp>
        <p:nvSpPr>
          <p:cNvPr id="11" name="Текст 10"/>
          <p:cNvSpPr>
            <a:spLocks noGrp="1"/>
          </p:cNvSpPr>
          <p:nvPr>
            <p:ph type="body" idx="1"/>
          </p:nvPr>
        </p:nvSpPr>
        <p:spPr>
          <a:xfrm>
            <a:off x="5094674" y="1285851"/>
            <a:ext cx="1853591" cy="869302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дискуссия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Блок-схема: альтернативный процесс 11"/>
          <p:cNvSpPr/>
          <p:nvPr/>
        </p:nvSpPr>
        <p:spPr>
          <a:xfrm>
            <a:off x="251520" y="2457280"/>
            <a:ext cx="2088232" cy="797003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симпозиум</a:t>
            </a:r>
            <a:endParaRPr lang="ru-RU" dirty="0"/>
          </a:p>
        </p:txBody>
      </p:sp>
      <p:sp>
        <p:nvSpPr>
          <p:cNvPr id="13" name="Блок-схема: альтернативный процесс 12"/>
          <p:cNvSpPr/>
          <p:nvPr/>
        </p:nvSpPr>
        <p:spPr>
          <a:xfrm>
            <a:off x="2709150" y="2457280"/>
            <a:ext cx="1934858" cy="797003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дебаты</a:t>
            </a:r>
            <a:endParaRPr lang="ru-RU" dirty="0"/>
          </a:p>
        </p:txBody>
      </p:sp>
      <p:sp>
        <p:nvSpPr>
          <p:cNvPr id="14" name="Блок-схема: альтернативный процесс 13"/>
          <p:cNvSpPr/>
          <p:nvPr/>
        </p:nvSpPr>
        <p:spPr>
          <a:xfrm>
            <a:off x="5076057" y="2426579"/>
            <a:ext cx="1872208" cy="827704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конференция</a:t>
            </a:r>
            <a:endParaRPr lang="ru-RU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51520" y="1240753"/>
            <a:ext cx="2088232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практикум</a:t>
            </a:r>
            <a:endParaRPr lang="ru-RU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7308304" y="1271224"/>
            <a:ext cx="1656184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Круглый стол</a:t>
            </a:r>
            <a:endParaRPr lang="ru-RU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7308304" y="2457280"/>
            <a:ext cx="1656184" cy="8277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Общее собрание</a:t>
            </a:r>
            <a:endParaRPr lang="ru-RU" dirty="0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251520" y="3573016"/>
            <a:ext cx="2088232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Вечера вопросов и ответов</a:t>
            </a:r>
            <a:endParaRPr lang="ru-RU" dirty="0"/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2709150" y="3542561"/>
            <a:ext cx="1934858" cy="75053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Родительские вечера</a:t>
            </a:r>
            <a:endParaRPr lang="ru-RU" dirty="0"/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5076057" y="3573017"/>
            <a:ext cx="1872208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Родительские чтения</a:t>
            </a:r>
            <a:endParaRPr lang="ru-RU" dirty="0"/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7308303" y="3542561"/>
            <a:ext cx="1656185" cy="75053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Родительский тренинг</a:t>
            </a:r>
            <a:endParaRPr lang="ru-RU" dirty="0"/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251520" y="4581128"/>
            <a:ext cx="2088232" cy="9361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Педагогическая беседа</a:t>
            </a:r>
            <a:endParaRPr lang="ru-RU" dirty="0"/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2631626" y="4596792"/>
            <a:ext cx="1934858" cy="95176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Семейная гостиная</a:t>
            </a:r>
            <a:endParaRPr lang="ru-RU" dirty="0"/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5036721" y="4524930"/>
            <a:ext cx="1888888" cy="9361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Клубы для родителей</a:t>
            </a:r>
            <a:endParaRPr lang="ru-RU" dirty="0"/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7308303" y="4596792"/>
            <a:ext cx="1640579" cy="9361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Дни добрых дел</a:t>
            </a:r>
            <a:endParaRPr lang="ru-RU" dirty="0"/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255312" y="5877272"/>
            <a:ext cx="2084439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День открытых дверей</a:t>
            </a:r>
            <a:endParaRPr lang="ru-RU" dirty="0"/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2483768" y="5877272"/>
            <a:ext cx="2304256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Ознакомительные дни</a:t>
            </a:r>
            <a:endParaRPr lang="ru-RU" dirty="0"/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4932040" y="5877272"/>
            <a:ext cx="1993569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Эпизодические посещения</a:t>
            </a:r>
            <a:endParaRPr lang="ru-RU" dirty="0"/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7164289" y="5877272"/>
            <a:ext cx="1800200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Деловые игры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139289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188640"/>
            <a:ext cx="8892480" cy="1008112"/>
          </a:xfrm>
        </p:spPr>
        <p:txBody>
          <a:bodyPr/>
          <a:lstStyle/>
          <a:p>
            <a:pPr marL="0" indent="0" algn="ctr">
              <a:buNone/>
            </a:pPr>
            <a:r>
              <a:rPr lang="ru-RU" sz="3600" dirty="0" smtClean="0"/>
              <a:t>Формы взаимодействия ДОУ и семьи</a:t>
            </a:r>
            <a:br>
              <a:rPr lang="ru-RU" sz="3600" dirty="0" smtClean="0"/>
            </a:br>
            <a:r>
              <a:rPr lang="ru-RU" sz="3600" dirty="0" smtClean="0"/>
              <a:t>досуговые формы</a:t>
            </a:r>
            <a:endParaRPr lang="ru-RU" sz="3600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539552" y="1556792"/>
            <a:ext cx="8208912" cy="4752528"/>
          </a:xfrm>
        </p:spPr>
        <p:txBody>
          <a:bodyPr>
            <a:noAutofit/>
          </a:bodyPr>
          <a:lstStyle/>
          <a:p>
            <a:pPr algn="l"/>
            <a:endParaRPr lang="ru-RU" sz="2400" b="1" i="1" u="sng" dirty="0">
              <a:solidFill>
                <a:srgbClr val="00B0F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67544" y="1700808"/>
            <a:ext cx="8280920" cy="1512168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Праздники, утренники, мероприятия</a:t>
            </a:r>
            <a:endParaRPr lang="ru-RU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67544" y="3212976"/>
            <a:ext cx="8280920" cy="151216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Выставки работ родителей и детей, семейные вернисажи</a:t>
            </a:r>
            <a:endParaRPr lang="ru-RU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67544" y="4725144"/>
            <a:ext cx="8280920" cy="16561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Совместные походы и экскурсии</a:t>
            </a:r>
            <a:endParaRPr lang="ru-RU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02239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188640"/>
            <a:ext cx="8892480" cy="1008112"/>
          </a:xfrm>
        </p:spPr>
        <p:txBody>
          <a:bodyPr/>
          <a:lstStyle/>
          <a:p>
            <a:pPr marL="0" indent="0" algn="ctr">
              <a:buNone/>
            </a:pPr>
            <a:r>
              <a:rPr lang="ru-RU" sz="3600" dirty="0" smtClean="0"/>
              <a:t>Формы взаимодействия ДОУ и семьи</a:t>
            </a:r>
            <a:br>
              <a:rPr lang="ru-RU" sz="3600" dirty="0" smtClean="0"/>
            </a:br>
            <a:r>
              <a:rPr lang="ru-RU" sz="3600" dirty="0" smtClean="0"/>
              <a:t>письменные формы</a:t>
            </a:r>
            <a:endParaRPr lang="ru-RU" sz="3600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539552" y="1556792"/>
            <a:ext cx="8208912" cy="4752528"/>
          </a:xfrm>
        </p:spPr>
        <p:txBody>
          <a:bodyPr>
            <a:noAutofit/>
          </a:bodyPr>
          <a:lstStyle/>
          <a:p>
            <a:pPr algn="l"/>
            <a:endParaRPr lang="ru-RU" sz="2400" b="1" i="1" u="sng" dirty="0">
              <a:solidFill>
                <a:srgbClr val="00B0F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67544" y="1700808"/>
            <a:ext cx="8280920" cy="122413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Еженедельные записки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37762" y="2924944"/>
            <a:ext cx="8280920" cy="1008112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Неформальные записки</a:t>
            </a:r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37762" y="3933056"/>
            <a:ext cx="8280920" cy="13681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Личные блокноты</a:t>
            </a:r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467544" y="5301208"/>
            <a:ext cx="8251138" cy="1224136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Письменные отчёты о развитии ребёнка</a:t>
            </a:r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05151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188640"/>
            <a:ext cx="8892480" cy="1008112"/>
          </a:xfrm>
        </p:spPr>
        <p:txBody>
          <a:bodyPr/>
          <a:lstStyle/>
          <a:p>
            <a:pPr marL="0" indent="0" algn="ctr">
              <a:buNone/>
            </a:pPr>
            <a:r>
              <a:rPr lang="ru-RU" sz="3600" dirty="0" smtClean="0"/>
              <a:t>Формы взаимодействия ДОУ и семьи</a:t>
            </a:r>
            <a:br>
              <a:rPr lang="ru-RU" sz="3600" dirty="0" smtClean="0"/>
            </a:br>
            <a:r>
              <a:rPr lang="ru-RU" sz="3600" dirty="0" smtClean="0"/>
              <a:t>наглядно-информационные формы</a:t>
            </a:r>
            <a:endParaRPr lang="ru-RU" sz="3600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539552" y="1556792"/>
            <a:ext cx="8208912" cy="4752528"/>
          </a:xfrm>
        </p:spPr>
        <p:txBody>
          <a:bodyPr>
            <a:noAutofit/>
          </a:bodyPr>
          <a:lstStyle/>
          <a:p>
            <a:pPr algn="l"/>
            <a:endParaRPr lang="ru-RU" sz="2400" b="1" i="1" u="sng" dirty="0">
              <a:solidFill>
                <a:srgbClr val="00B0F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67544" y="1700808"/>
            <a:ext cx="8275929" cy="219624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Информационно-ознакомительные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32771" y="3897052"/>
            <a:ext cx="8310702" cy="1944216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Информационно-просветительские</a:t>
            </a:r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277188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188640"/>
            <a:ext cx="8892480" cy="45719"/>
          </a:xfrm>
        </p:spPr>
        <p:txBody>
          <a:bodyPr/>
          <a:lstStyle/>
          <a:p>
            <a:pPr marL="0" indent="0" algn="ctr">
              <a:buNone/>
            </a:pPr>
            <a:endParaRPr lang="ru-RU" sz="3600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539552" y="1556792"/>
            <a:ext cx="8208912" cy="4752528"/>
          </a:xfrm>
        </p:spPr>
        <p:txBody>
          <a:bodyPr>
            <a:noAutofit/>
          </a:bodyPr>
          <a:lstStyle/>
          <a:p>
            <a:pPr algn="l"/>
            <a:endParaRPr lang="ru-RU" sz="2400" b="1" i="1" u="sng" dirty="0">
              <a:solidFill>
                <a:srgbClr val="00B0F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78773" y="332656"/>
            <a:ext cx="8275929" cy="597666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Результатом внедрения ФГОС в работе с родителями должно стать создание эффективной модели сотрудничества, основанной на личностно-ориентированной модели взаимодействия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094469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67544" y="1412776"/>
            <a:ext cx="8496944" cy="3816424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СПАСИБО ЗА ВНИМАНИЕ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32435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7533456" cy="5001736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ru-RU" sz="3600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Стандарт является основой для оказания помощи родителям в воспитании детей, охране и укреплении их физического и психического здоровья, в развитии индивидуальных способностей и необходимой коррекции нарушений их развития</a:t>
            </a:r>
            <a:endParaRPr lang="ru-RU" sz="3600" b="1" i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55576" y="764704"/>
            <a:ext cx="7776864" cy="53285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i="1" dirty="0" smtClean="0"/>
              <a:t>П 1.7</a:t>
            </a:r>
          </a:p>
          <a:p>
            <a:pPr algn="ctr"/>
            <a:r>
              <a:rPr lang="ru-RU" sz="3200" i="1" dirty="0" smtClean="0"/>
              <a:t>Стандарт </a:t>
            </a:r>
            <a:r>
              <a:rPr lang="ru-RU" sz="3200" i="1" dirty="0"/>
              <a:t>является основой для оказания помощи родителям в воспитании детей, охране и укреплении их физического и психического здоровья, в развитии индивидуальных способностей и необходимой коррекции нарушений их развития</a:t>
            </a:r>
          </a:p>
        </p:txBody>
      </p:sp>
    </p:spTree>
    <p:extLst>
      <p:ext uri="{BB962C8B-B14F-4D97-AF65-F5344CB8AC3E}">
        <p14:creationId xmlns:p14="http://schemas.microsoft.com/office/powerpoint/2010/main" val="13628559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11560" y="332656"/>
            <a:ext cx="7448615" cy="1143000"/>
          </a:xfrm>
        </p:spPr>
        <p:txBody>
          <a:bodyPr/>
          <a:lstStyle/>
          <a:p>
            <a:pPr marL="0" indent="0">
              <a:buNone/>
            </a:pP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sz="quarter" idx="13"/>
          </p:nvPr>
        </p:nvSpPr>
        <p:spPr>
          <a:xfrm>
            <a:off x="755576" y="539512"/>
            <a:ext cx="6616824" cy="5346928"/>
          </a:xfrm>
        </p:spPr>
        <p:txBody>
          <a:bodyPr>
            <a:normAutofit/>
          </a:bodyPr>
          <a:lstStyle/>
          <a:p>
            <a:pPr marL="45720" indent="0" algn="just">
              <a:buNone/>
            </a:pPr>
            <a:endParaRPr lang="ru-RU" sz="2800" spc="-15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" indent="0" algn="just">
              <a:buNone/>
            </a:pPr>
            <a:endParaRPr lang="ru-RU" sz="2800" spc="-15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2674773" y="1628800"/>
            <a:ext cx="3528392" cy="15841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Личностно-развивающий и гуманистический принцип взаимодействия</a:t>
            </a:r>
            <a:endParaRPr lang="ru-RU" dirty="0"/>
          </a:p>
        </p:txBody>
      </p:sp>
      <p:sp>
        <p:nvSpPr>
          <p:cNvPr id="7" name="Овал 6"/>
          <p:cNvSpPr/>
          <p:nvPr/>
        </p:nvSpPr>
        <p:spPr>
          <a:xfrm>
            <a:off x="68454" y="548056"/>
            <a:ext cx="2606319" cy="11934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дети</a:t>
            </a:r>
            <a:endParaRPr lang="ru-RU" dirty="0"/>
          </a:p>
        </p:txBody>
      </p:sp>
      <p:sp>
        <p:nvSpPr>
          <p:cNvPr id="8" name="Овал 7"/>
          <p:cNvSpPr/>
          <p:nvPr/>
        </p:nvSpPr>
        <p:spPr>
          <a:xfrm>
            <a:off x="6203165" y="713046"/>
            <a:ext cx="2420334" cy="119796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родители</a:t>
            </a:r>
            <a:endParaRPr lang="ru-RU" dirty="0"/>
          </a:p>
        </p:txBody>
      </p:sp>
      <p:sp>
        <p:nvSpPr>
          <p:cNvPr id="9" name="Овал 8"/>
          <p:cNvSpPr/>
          <p:nvPr/>
        </p:nvSpPr>
        <p:spPr>
          <a:xfrm>
            <a:off x="2771800" y="3861048"/>
            <a:ext cx="3227893" cy="10801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Педагогические работники</a:t>
            </a:r>
            <a:endParaRPr lang="ru-RU" dirty="0"/>
          </a:p>
        </p:txBody>
      </p:sp>
      <p:sp>
        <p:nvSpPr>
          <p:cNvPr id="11" name="Выгнутая влево стрелка 10"/>
          <p:cNvSpPr/>
          <p:nvPr/>
        </p:nvSpPr>
        <p:spPr>
          <a:xfrm rot="20577392">
            <a:off x="1222576" y="1780230"/>
            <a:ext cx="1381016" cy="2902225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2" name="Выгнутая вправо стрелка 11"/>
          <p:cNvSpPr/>
          <p:nvPr/>
        </p:nvSpPr>
        <p:spPr>
          <a:xfrm rot="2051323">
            <a:off x="6607749" y="1998477"/>
            <a:ext cx="1572154" cy="3247796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3" name="Выгнутая вверх стрелка 12"/>
          <p:cNvSpPr/>
          <p:nvPr/>
        </p:nvSpPr>
        <p:spPr>
          <a:xfrm>
            <a:off x="2555776" y="175889"/>
            <a:ext cx="4265170" cy="72133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66527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395536" y="1340768"/>
            <a:ext cx="8208912" cy="4824536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179512" y="188640"/>
            <a:ext cx="8964488" cy="792088"/>
          </a:xfrm>
        </p:spPr>
        <p:txBody>
          <a:bodyPr/>
          <a:lstStyle/>
          <a:p>
            <a:pPr marL="182880" indent="0">
              <a:buNone/>
            </a:pPr>
            <a:r>
              <a:rPr lang="ru-RU" sz="3600" dirty="0" smtClean="0"/>
              <a:t>Принципы дошкольного образования п.1.4</a:t>
            </a:r>
            <a:endParaRPr lang="ru-RU" sz="3600" dirty="0"/>
          </a:p>
        </p:txBody>
      </p:sp>
      <p:sp>
        <p:nvSpPr>
          <p:cNvPr id="6" name="Овал 5"/>
          <p:cNvSpPr/>
          <p:nvPr/>
        </p:nvSpPr>
        <p:spPr>
          <a:xfrm>
            <a:off x="511151" y="1644463"/>
            <a:ext cx="7958804" cy="16561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Сотрудничество организации с семьёй</a:t>
            </a:r>
            <a:endParaRPr lang="ru-RU" sz="2400" b="1" dirty="0"/>
          </a:p>
        </p:txBody>
      </p:sp>
      <p:sp>
        <p:nvSpPr>
          <p:cNvPr id="7" name="Овал 6"/>
          <p:cNvSpPr/>
          <p:nvPr/>
        </p:nvSpPr>
        <p:spPr>
          <a:xfrm>
            <a:off x="849288" y="4157616"/>
            <a:ext cx="7827168" cy="171965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Приобщение детей к социокультурным нормам, ТРАДИЦИЯМ СЕМЬИ, ОБЩЕСТВА, ГОСУАРСТВА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19108196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188640"/>
            <a:ext cx="8892480" cy="1008112"/>
          </a:xfrm>
        </p:spPr>
        <p:txBody>
          <a:bodyPr/>
          <a:lstStyle/>
          <a:p>
            <a:pPr marL="0" indent="0" algn="ctr">
              <a:buNone/>
            </a:pPr>
            <a:r>
              <a:rPr lang="ru-RU" sz="3600" dirty="0" smtClean="0"/>
              <a:t>Стандарт решает следующие задачи п.1.6</a:t>
            </a:r>
            <a:endParaRPr lang="ru-RU" sz="3600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467544" y="1556792"/>
            <a:ext cx="8208912" cy="4752528"/>
          </a:xfrm>
        </p:spPr>
        <p:txBody>
          <a:bodyPr>
            <a:noAutofit/>
          </a:bodyPr>
          <a:lstStyle/>
          <a:p>
            <a:pPr algn="l"/>
            <a:r>
              <a:rPr lang="ru-RU" sz="2400" i="1" dirty="0" smtClean="0"/>
              <a:t>1.Объединение обучения и воспитания в целостный образовательный процесс на основе духовно-нравственных социокультурных ценностей и принятых в обществе правил и норм поведения в интересах человека, семьи, общества</a:t>
            </a:r>
          </a:p>
          <a:p>
            <a:pPr algn="l"/>
            <a:endParaRPr lang="ru-RU" sz="2400" i="1" dirty="0"/>
          </a:p>
          <a:p>
            <a:pPr algn="l"/>
            <a:r>
              <a:rPr lang="ru-RU" sz="2400" i="1" dirty="0" smtClean="0"/>
              <a:t>2.Обеспечение психолого-педагогической поддержки семьи и повышение компетентности родителей (законных представителей) в вопросах развития и образования. Охраны и укрепления здоровья детей</a:t>
            </a:r>
            <a:endParaRPr lang="ru-RU" sz="2400" i="1" dirty="0"/>
          </a:p>
        </p:txBody>
      </p:sp>
    </p:spTree>
    <p:extLst>
      <p:ext uri="{BB962C8B-B14F-4D97-AF65-F5344CB8AC3E}">
        <p14:creationId xmlns:p14="http://schemas.microsoft.com/office/powerpoint/2010/main" val="33511848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188640"/>
            <a:ext cx="8892480" cy="1008112"/>
          </a:xfrm>
        </p:spPr>
        <p:txBody>
          <a:bodyPr/>
          <a:lstStyle/>
          <a:p>
            <a:pPr marL="0" indent="0" algn="ctr">
              <a:buNone/>
            </a:pPr>
            <a:r>
              <a:rPr lang="ru-RU" sz="3600" dirty="0" smtClean="0"/>
              <a:t>Требования к структуре ООП ДО</a:t>
            </a:r>
            <a:endParaRPr lang="ru-RU" sz="3600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539552" y="1556792"/>
            <a:ext cx="8208912" cy="4752528"/>
          </a:xfrm>
        </p:spPr>
        <p:txBody>
          <a:bodyPr>
            <a:noAutofit/>
          </a:bodyPr>
          <a:lstStyle/>
          <a:p>
            <a:pPr algn="l"/>
            <a:r>
              <a:rPr lang="ru-RU" sz="2400" b="1" i="1" u="sng" dirty="0" smtClean="0"/>
              <a:t>В содержательном разделе Программы должны быть представлены:</a:t>
            </a:r>
          </a:p>
          <a:p>
            <a:pPr algn="l"/>
            <a:r>
              <a:rPr lang="ru-RU" sz="2400" i="1" dirty="0" smtClean="0">
                <a:solidFill>
                  <a:srgbClr val="00B050"/>
                </a:solidFill>
              </a:rPr>
              <a:t>Особенности взаимодействия педагогического коллектива с семьями воспитанников</a:t>
            </a:r>
          </a:p>
          <a:p>
            <a:pPr algn="l"/>
            <a:r>
              <a:rPr lang="ru-RU" sz="2400" b="1" i="1" u="sng" dirty="0" smtClean="0">
                <a:solidFill>
                  <a:schemeClr val="tx2">
                    <a:lumMod val="75000"/>
                  </a:schemeClr>
                </a:solidFill>
              </a:rPr>
              <a:t>Часть Программы, формируемая участниками образовательных отношений должно учитывать образовательные потребности,  мотивы детей, членов их семей, педагогов.</a:t>
            </a:r>
          </a:p>
          <a:p>
            <a:pPr algn="l"/>
            <a:r>
              <a:rPr lang="ru-RU" sz="2400" b="1" i="1" u="sng" dirty="0" smtClean="0">
                <a:solidFill>
                  <a:srgbClr val="00B0F0"/>
                </a:solidFill>
              </a:rPr>
              <a:t>Дополнительный раздел программы должен содержать краткую презентацию, ориентированную на родителей и доступную для ознакомления</a:t>
            </a:r>
            <a:endParaRPr lang="ru-RU" sz="2400" b="1" i="1" u="sng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46588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188640"/>
            <a:ext cx="8892480" cy="1008112"/>
          </a:xfrm>
        </p:spPr>
        <p:txBody>
          <a:bodyPr/>
          <a:lstStyle/>
          <a:p>
            <a:pPr marL="0" indent="0" algn="ctr">
              <a:buNone/>
            </a:pPr>
            <a:r>
              <a:rPr lang="ru-RU" sz="3600" dirty="0" smtClean="0"/>
              <a:t>Требования к условиям реализации ООП ДО</a:t>
            </a:r>
            <a:endParaRPr lang="ru-RU" sz="3600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395536" y="1124744"/>
            <a:ext cx="8352928" cy="5184576"/>
          </a:xfrm>
        </p:spPr>
        <p:txBody>
          <a:bodyPr>
            <a:noAutofit/>
          </a:bodyPr>
          <a:lstStyle/>
          <a:p>
            <a:pPr algn="ctr"/>
            <a:r>
              <a:rPr lang="ru-RU" sz="2400" b="1" i="1" u="sng" dirty="0" smtClean="0">
                <a:solidFill>
                  <a:srgbClr val="00B0F0"/>
                </a:solidFill>
              </a:rPr>
              <a:t>П.3.1.Требования к образовательной среде</a:t>
            </a:r>
          </a:p>
          <a:p>
            <a:pPr algn="ctr"/>
            <a:endParaRPr lang="ru-RU" sz="2400" b="1" i="1" u="sng" dirty="0" smtClean="0">
              <a:solidFill>
                <a:srgbClr val="00B0F0"/>
              </a:solidFill>
            </a:endParaRPr>
          </a:p>
          <a:p>
            <a:pPr algn="ctr"/>
            <a:r>
              <a:rPr lang="ru-RU" sz="2400" b="1" i="1" u="sng" dirty="0" smtClean="0">
                <a:solidFill>
                  <a:srgbClr val="00B0F0"/>
                </a:solidFill>
              </a:rPr>
              <a:t>П.3.2.1Психолого-педагогические условия</a:t>
            </a:r>
          </a:p>
          <a:p>
            <a:pPr algn="ctr"/>
            <a:endParaRPr lang="ru-RU" sz="2400" b="1" i="1" u="sng" dirty="0" smtClean="0">
              <a:solidFill>
                <a:srgbClr val="00B0F0"/>
              </a:solidFill>
            </a:endParaRPr>
          </a:p>
          <a:p>
            <a:pPr algn="ctr"/>
            <a:endParaRPr lang="ru-RU" sz="2400" b="1" i="1" u="sng" dirty="0" smtClean="0">
              <a:solidFill>
                <a:srgbClr val="00B0F0"/>
              </a:solidFill>
            </a:endParaRPr>
          </a:p>
          <a:p>
            <a:pPr algn="ctr"/>
            <a:r>
              <a:rPr lang="ru-RU" sz="2400" b="1" i="1" u="sng" dirty="0" smtClean="0">
                <a:solidFill>
                  <a:srgbClr val="00B0F0"/>
                </a:solidFill>
              </a:rPr>
              <a:t>П.3.2.5Условия создания социальной ситуации</a:t>
            </a:r>
          </a:p>
          <a:p>
            <a:pPr algn="ctr"/>
            <a:endParaRPr lang="ru-RU" sz="2400" b="1" i="1" u="sng" dirty="0">
              <a:solidFill>
                <a:srgbClr val="00B0F0"/>
              </a:solidFill>
            </a:endParaRPr>
          </a:p>
          <a:p>
            <a:pPr algn="ctr"/>
            <a:endParaRPr lang="ru-RU" sz="2400" b="1" i="1" u="sng" dirty="0" smtClean="0">
              <a:solidFill>
                <a:srgbClr val="00B0F0"/>
              </a:solidFill>
            </a:endParaRPr>
          </a:p>
          <a:p>
            <a:pPr algn="ctr"/>
            <a:r>
              <a:rPr lang="ru-RU" sz="2400" b="1" i="1" u="sng" dirty="0" smtClean="0">
                <a:solidFill>
                  <a:srgbClr val="00B0F0"/>
                </a:solidFill>
              </a:rPr>
              <a:t>П.3.2.6 Условия для консультирования родителей</a:t>
            </a:r>
          </a:p>
          <a:p>
            <a:pPr algn="ctr"/>
            <a:endParaRPr lang="ru-RU" sz="2400" b="1" i="1" u="sng" dirty="0">
              <a:solidFill>
                <a:srgbClr val="00B0F0"/>
              </a:solidFill>
            </a:endParaRPr>
          </a:p>
        </p:txBody>
      </p:sp>
      <p:sp>
        <p:nvSpPr>
          <p:cNvPr id="2" name="Овал 1"/>
          <p:cNvSpPr/>
          <p:nvPr/>
        </p:nvSpPr>
        <p:spPr>
          <a:xfrm>
            <a:off x="1115616" y="1484784"/>
            <a:ext cx="7200800" cy="720080"/>
          </a:xfrm>
          <a:prstGeom prst="ellipse">
            <a:avLst/>
          </a:prstGeom>
          <a:solidFill>
            <a:srgbClr val="92D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Создаются условия для участия родителей в образовательной деятельности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вал 2"/>
          <p:cNvSpPr/>
          <p:nvPr/>
        </p:nvSpPr>
        <p:spPr>
          <a:xfrm rot="10800000" flipV="1">
            <a:off x="629562" y="2545023"/>
            <a:ext cx="8172908" cy="874769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поддержка родителей в воспитании детей, охране и укреплении  их здоровья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945779" y="4005064"/>
            <a:ext cx="7895536" cy="936104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Общение с родителями по вопросам образования ребёнка, непосредственное вовлечение их в образовательную деятельность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601192" y="5344681"/>
            <a:ext cx="8172908" cy="108012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Консультирование родителей по вопросам образования и охраны жизни и здоровья детей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54330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188640"/>
            <a:ext cx="8892480" cy="1008112"/>
          </a:xfrm>
        </p:spPr>
        <p:txBody>
          <a:bodyPr/>
          <a:lstStyle/>
          <a:p>
            <a:pPr marL="0" indent="0" algn="ctr">
              <a:buNone/>
            </a:pPr>
            <a:r>
              <a:rPr lang="ru-RU" sz="3600" dirty="0" smtClean="0"/>
              <a:t>Дошкольная организация создаёт возможности для:</a:t>
            </a:r>
            <a:endParaRPr lang="ru-RU" sz="3600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539552" y="1556792"/>
            <a:ext cx="8208912" cy="4752528"/>
          </a:xfrm>
        </p:spPr>
        <p:txBody>
          <a:bodyPr>
            <a:noAutofit/>
          </a:bodyPr>
          <a:lstStyle/>
          <a:p>
            <a:pPr algn="l"/>
            <a:r>
              <a:rPr lang="ru-RU" sz="2400" b="1" i="1" dirty="0" smtClean="0">
                <a:solidFill>
                  <a:srgbClr val="00B0F0"/>
                </a:solidFill>
              </a:rPr>
              <a:t>1.Предоставления информации о Программе семье и всем заинтересованным лицам, вовлечённым в образовательную деятельность</a:t>
            </a:r>
          </a:p>
          <a:p>
            <a:pPr algn="l"/>
            <a:r>
              <a:rPr lang="ru-RU" sz="2400" b="1" i="1" dirty="0" smtClean="0">
                <a:solidFill>
                  <a:srgbClr val="00B0F0"/>
                </a:solidFill>
              </a:rPr>
              <a:t>2.Для взрослых по поиску, использованию материалов, обеспечивающих реализацию Программы, в том числе  в информационной среде.</a:t>
            </a:r>
          </a:p>
          <a:p>
            <a:pPr algn="l"/>
            <a:r>
              <a:rPr lang="ru-RU" sz="2400" b="1" i="1" dirty="0" smtClean="0">
                <a:solidFill>
                  <a:srgbClr val="00B0F0"/>
                </a:solidFill>
              </a:rPr>
              <a:t>3.Для обсуждения с родителями (законными представителями) детей вопросов, связанных с реализацией Программы</a:t>
            </a:r>
          </a:p>
          <a:p>
            <a:pPr algn="l"/>
            <a:endParaRPr lang="ru-RU" sz="2400" b="1" i="1" u="sng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70377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188640"/>
            <a:ext cx="8892480" cy="1008112"/>
          </a:xfrm>
        </p:spPr>
        <p:txBody>
          <a:bodyPr/>
          <a:lstStyle/>
          <a:p>
            <a:pPr marL="0" indent="0" algn="ctr">
              <a:buNone/>
            </a:pPr>
            <a:r>
              <a:rPr lang="ru-RU" sz="3600" dirty="0" smtClean="0"/>
              <a:t>Требования к результатам освоения ООП ДО</a:t>
            </a:r>
            <a:endParaRPr lang="ru-RU" sz="3600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539552" y="1556792"/>
            <a:ext cx="8604448" cy="4968552"/>
          </a:xfrm>
        </p:spPr>
        <p:txBody>
          <a:bodyPr>
            <a:noAutofit/>
          </a:bodyPr>
          <a:lstStyle/>
          <a:p>
            <a:pPr algn="l"/>
            <a:r>
              <a:rPr lang="ru-RU" sz="2400" b="1" i="1" u="sng" dirty="0" smtClean="0">
                <a:solidFill>
                  <a:srgbClr val="00B0F0"/>
                </a:solidFill>
              </a:rPr>
              <a:t>Настоящие требования являются ориентирами для</a:t>
            </a:r>
          </a:p>
          <a:p>
            <a:pPr algn="l"/>
            <a:endParaRPr lang="ru-RU" sz="2400" b="1" i="1" u="sng" dirty="0">
              <a:solidFill>
                <a:srgbClr val="00B0F0"/>
              </a:solidFill>
            </a:endParaRPr>
          </a:p>
          <a:p>
            <a:pPr algn="l"/>
            <a:endParaRPr lang="ru-RU" sz="2400" b="1" i="1" u="sng" dirty="0" smtClean="0">
              <a:solidFill>
                <a:srgbClr val="00B0F0"/>
              </a:solidFill>
            </a:endParaRPr>
          </a:p>
        </p:txBody>
      </p:sp>
      <p:cxnSp>
        <p:nvCxnSpPr>
          <p:cNvPr id="3" name="Прямая со стрелкой 2"/>
          <p:cNvCxnSpPr/>
          <p:nvPr/>
        </p:nvCxnSpPr>
        <p:spPr>
          <a:xfrm>
            <a:off x="4287493" y="2132856"/>
            <a:ext cx="1652659" cy="129614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6270246">
            <a:off x="2936340" y="2381762"/>
            <a:ext cx="1542229" cy="7992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Прямоугольник 11"/>
          <p:cNvSpPr/>
          <p:nvPr/>
        </p:nvSpPr>
        <p:spPr>
          <a:xfrm>
            <a:off x="827584" y="3405281"/>
            <a:ext cx="2664296" cy="133684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Взаимодействия с семьями </a:t>
            </a:r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5004048" y="3429000"/>
            <a:ext cx="2698538" cy="13131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Информирования родителей (законных представителей)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8065553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304</TotalTime>
  <Words>491</Words>
  <Application>Microsoft Office PowerPoint</Application>
  <PresentationFormat>Экран (4:3)</PresentationFormat>
  <Paragraphs>86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0" baseType="lpstr">
      <vt:lpstr>Georgia</vt:lpstr>
      <vt:lpstr>Times New Roman</vt:lpstr>
      <vt:lpstr>Trebuchet MS</vt:lpstr>
      <vt:lpstr>Воздушный поток</vt:lpstr>
      <vt:lpstr>Презентация «Организация работы с родителями  в соответствии с требованиями ФГОС»</vt:lpstr>
      <vt:lpstr>Презентация PowerPoint</vt:lpstr>
      <vt:lpstr>Презентация PowerPoint</vt:lpstr>
      <vt:lpstr>Принципы дошкольного образования п.1.4</vt:lpstr>
      <vt:lpstr>Стандарт решает следующие задачи п.1.6</vt:lpstr>
      <vt:lpstr>Требования к структуре ООП ДО</vt:lpstr>
      <vt:lpstr>Требования к условиям реализации ООП ДО</vt:lpstr>
      <vt:lpstr>Дошкольная организация создаёт возможности для:</vt:lpstr>
      <vt:lpstr>Требования к результатам освоения ООП ДО</vt:lpstr>
      <vt:lpstr>Формы взаимодействия ДОУ и семьи</vt:lpstr>
      <vt:lpstr>Формы взаимодействия ДОУ и семьи познавательные формы</vt:lpstr>
      <vt:lpstr>Формы взаимодействия ДОУ и семьи досуговые формы</vt:lpstr>
      <vt:lpstr>Формы взаимодействия ДОУ и семьи письменные формы</vt:lpstr>
      <vt:lpstr>Формы взаимодействия ДОУ и семьи наглядно-информационные формы</vt:lpstr>
      <vt:lpstr>Презентация PowerPoint</vt:lpstr>
      <vt:lpstr>  СПАСИБО ЗА ВНИМАНИЕ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Организация работы с родителями в соответствии с требованиями ФГОС</dc:title>
  <dc:creator>1</dc:creator>
  <cp:lastModifiedBy>1</cp:lastModifiedBy>
  <cp:revision>15</cp:revision>
  <dcterms:modified xsi:type="dcterms:W3CDTF">2021-02-19T20:28:04Z</dcterms:modified>
</cp:coreProperties>
</file>