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3" d="100"/>
          <a:sy n="83" d="100"/>
        </p:scale>
        <p:origin x="-10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79257"/>
            <a:ext cx="7612380" cy="3004073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Психологическая готовность детей к обучению в школе</a:t>
            </a:r>
            <a:endParaRPr lang="ru-RU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3090" y="308610"/>
            <a:ext cx="5052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МБДОУ детский сад №8 «Сказка»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514850" y="3874770"/>
            <a:ext cx="4411980" cy="1451610"/>
          </a:xfrm>
        </p:spPr>
        <p:txBody>
          <a:bodyPr/>
          <a:lstStyle/>
          <a:p>
            <a:pPr algn="r"/>
            <a:endParaRPr lang="ru-RU" dirty="0" smtClean="0">
              <a:solidFill>
                <a:schemeClr val="bg1"/>
              </a:solidFill>
            </a:endParaRP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pPr algn="r"/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Радаева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О.В.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8810" y="800100"/>
            <a:ext cx="4937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Память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" y="1446431"/>
            <a:ext cx="87096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семи годам ребёнок должен</a:t>
            </a:r>
            <a:r>
              <a:rPr lang="ru-RU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Уметь запоминать не менее 9-10 предложенных предметов или названных слов.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Рассказывать по памяти стихи, сказки, рассказы.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Повторять дословно предложения, состоящие из 9-10 слов.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Подробно рассказывать по памяти содержание сюжетной картинки.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Повторять ряды цифр (от 5 до 7), запоминая их на слух или зрительно. /Можно тренироваться, заучивая телефоны родственников/.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Запоминать расположение игрушек (8-10), называть по памяти, что где находилось.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18856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0" y="731519"/>
            <a:ext cx="585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Восприятие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50" y="1485900"/>
            <a:ext cx="87325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семи годам ребёнок должен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Различать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форму предмета, его цвет и оттенки.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силуэту или незначительным деталям определять предмет и различать его по величине, форме, удалённости и пр.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Ориентироваться в пространстве (вниз, направо-налево, под-над, за, около, у, между и др.).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Ориентироваться во времени суток, оценивать разные промежутки времени (неделя, месяц, время года, часы).</a:t>
            </a:r>
          </a:p>
        </p:txBody>
      </p:sp>
    </p:spTree>
    <p:extLst>
      <p:ext uri="{BB962C8B-B14F-4D97-AF65-F5344CB8AC3E}">
        <p14:creationId xmlns:p14="http://schemas.microsoft.com/office/powerpoint/2010/main" val="2917892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5920" y="788670"/>
            <a:ext cx="5063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Мышление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890" y="1517422"/>
            <a:ext cx="84924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семи годам ребёнок должен</a:t>
            </a:r>
            <a:r>
              <a:rPr lang="ru-RU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Объединять предметы в группы по определённым признакам.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Находить закономерность в построении ряда предметов.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Выделять предмет, не подходящий к общим признакам.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Уметь выстроить последовательность событий и составлять связный рассказ по картинкам.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Решать логические задачи. Делать простейшие выводы и обобщения.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Сравнивать предметы друг с другом, находить сходства и различия между ними.</a:t>
            </a:r>
          </a:p>
        </p:txBody>
      </p:sp>
    </p:spTree>
    <p:extLst>
      <p:ext uri="{BB962C8B-B14F-4D97-AF65-F5344CB8AC3E}">
        <p14:creationId xmlns:p14="http://schemas.microsoft.com/office/powerpoint/2010/main" val="1699513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1635" y="146744"/>
            <a:ext cx="582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Речь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" y="1023907"/>
            <a:ext cx="84924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семи годам ребенок должен: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Иметь правильное звукопроизношение. Развитый фонематический слух.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Ребенок должен понимать смысл текста и простых понятий.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Уметь читать стихи выразительно, эмоционально.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Уметь выделить в рассказе главное, передавать рассказ по определенному плану.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Уметь связно и грамотно говорить, последовательно излагать свои мысли.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Обладать широким кругозором и богатым словарным запасом.</a:t>
            </a:r>
          </a:p>
        </p:txBody>
      </p:sp>
    </p:spTree>
    <p:extLst>
      <p:ext uri="{BB962C8B-B14F-4D97-AF65-F5344CB8AC3E}">
        <p14:creationId xmlns:p14="http://schemas.microsoft.com/office/powerpoint/2010/main" val="3389357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4450" y="52685"/>
            <a:ext cx="6332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Вопросы для поступающих детей в школу: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" y="537210"/>
            <a:ext cx="896112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свой домашний адрес и название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города в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котором он живет;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название страны;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имена и отчества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родителей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их профессию или место работы;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времена года, их последовательность и основные признаки;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названия месяцев, дни недели, части суток;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виды деревьев и цветов;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уметь различать диких и домашних животных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>
              <a:buFont typeface="Wingdings" pitchFamily="2" charset="2"/>
              <a:buChar char="ü"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абор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вопросов для учащихся 1-го класса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Твои фамилия, имя и отчество?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Сколько лет твоей маме и твоему папе?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зовут твою бабушку и твоего дедушку?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Название столицы нашей страны?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Название улицы, на которой живут твои родные?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Птицы, которых можно встретить в окрестностях твоего дома?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каком месяце обычно появляется снег и когда он начинает таять?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котором часу ты обычно уходишь в школу и приходишь из школы?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Инструменты, которые есть у вас в доме?</a:t>
            </a:r>
          </a:p>
          <a:p>
            <a:pPr marL="285750" lvl="0" indent="-285750">
              <a:buFont typeface="Wingdings" pitchFamily="2" charset="2"/>
              <a:buChar char="ü"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963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2960" y="194310"/>
            <a:ext cx="7612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Эмоционально-волевая готовность к школе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8650" y="1314450"/>
            <a:ext cx="80238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Способность выдерживать нагрузки. Уметь справляться со своими эмоциями, адекватно переносить разочарования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Умение управлять своим поведением - подчинять собственной воле непосредственные желания. Понимать разницу между «хочу» и «могу», «хочу» и «надо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Умение управлять своей умственной деятельностью - выделить цель, наметить план действий, самостоятельно выполнить задание, довести начатое дело до конца, оценить результат своей деятельности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Умение организовать себя - без подсказки родителей приготовить всё необходимое для прогулки, игры, труда. Выполнить просьбу, поручение, убрать на место вещи, игрушки, соблюдать режим дня и др. Быть ответственным за свои поступки.</a:t>
            </a:r>
          </a:p>
        </p:txBody>
      </p:sp>
    </p:spTree>
    <p:extLst>
      <p:ext uri="{BB962C8B-B14F-4D97-AF65-F5344CB8AC3E}">
        <p14:creationId xmlns:p14="http://schemas.microsoft.com/office/powerpoint/2010/main" val="2129373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2960" y="636240"/>
            <a:ext cx="6995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Социально-личностная готовность к  школе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365587"/>
            <a:ext cx="86296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q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Умение общаться со взрослыми и сверстниками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>
              <a:buFont typeface="Wingdings" pitchFamily="2" charset="2"/>
              <a:buChar char="q"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работать в группе, чувствовать себя членом группы, группового сообщества (класса).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q"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подчинять свое поведение законам детских групп и нормам поведения,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q"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установленным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классе, школе. Быть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дисциплинированным.</a:t>
            </a:r>
          </a:p>
          <a:p>
            <a:pPr marL="285750" lvl="0" indent="-285750">
              <a:buFont typeface="Wingdings" pitchFamily="2" charset="2"/>
              <a:buChar char="q"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конструктивно решать конфликтные ситуации (говорить друг с другом, вместе искать решения конфликтов, привлекать к решению третьих лиц и т.д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marL="285750" lvl="0" indent="-285750">
              <a:buFont typeface="Wingdings" pitchFamily="2" charset="2"/>
              <a:buChar char="q"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Уверенность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себе и своих силах, самостоятельность, инициативность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>
              <a:buFont typeface="Wingdings" pitchFamily="2" charset="2"/>
              <a:buChar char="q"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q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Умение правильно оценивать себя и свое поведение (иметь адекватную самооценку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/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q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Умение быть самостоятельным, активным и инициативным.</a:t>
            </a:r>
          </a:p>
        </p:txBody>
      </p:sp>
    </p:spTree>
    <p:extLst>
      <p:ext uri="{BB962C8B-B14F-4D97-AF65-F5344CB8AC3E}">
        <p14:creationId xmlns:p14="http://schemas.microsoft.com/office/powerpoint/2010/main" val="384109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1615" y="50452"/>
            <a:ext cx="6240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Внутренняя позиция школьника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54380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v"/>
            </a:pPr>
            <a:r>
              <a:rPr lang="ru-RU" dirty="0">
                <a:solidFill>
                  <a:schemeClr val="bg1"/>
                </a:solidFill>
              </a:rPr>
              <a:t>Радостное ожидание и устойчивое желание учиться в школе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285750" lvl="0" indent="-285750">
              <a:buFont typeface="Wingdings" pitchFamily="2" charset="2"/>
              <a:buChar char="v"/>
            </a:pPr>
            <a:endParaRPr lang="ru-RU" dirty="0">
              <a:solidFill>
                <a:schemeClr val="bg1"/>
              </a:solidFill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dirty="0">
                <a:solidFill>
                  <a:schemeClr val="bg1"/>
                </a:solidFill>
              </a:rPr>
              <a:t>Наличие познавательной мотивации («Хочу все знать!»), любознательности. </a:t>
            </a:r>
            <a:r>
              <a:rPr lang="ru-RU" dirty="0" smtClean="0">
                <a:solidFill>
                  <a:schemeClr val="bg1"/>
                </a:solidFill>
              </a:rPr>
              <a:t>Способность </a:t>
            </a:r>
            <a:r>
              <a:rPr lang="ru-RU" dirty="0">
                <a:solidFill>
                  <a:schemeClr val="bg1"/>
                </a:solidFill>
              </a:rPr>
              <a:t>принимать роль ученика, умение слушать и выполнять указания учителя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285750" lvl="0" indent="-285750">
              <a:buFont typeface="Wingdings" pitchFamily="2" charset="2"/>
              <a:buChar char="v"/>
            </a:pPr>
            <a:endParaRPr lang="ru-RU" dirty="0">
              <a:solidFill>
                <a:schemeClr val="bg1"/>
              </a:solidFill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dirty="0">
                <a:solidFill>
                  <a:schemeClr val="bg1"/>
                </a:solidFill>
              </a:rPr>
              <a:t>Стремление стать более взрослым, школьником, получать за свою «работу» отметки или одобрение от окружающих.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dirty="0">
                <a:solidFill>
                  <a:schemeClr val="bg1"/>
                </a:solidFill>
              </a:rPr>
              <a:t>Правильное представление о школьной жизни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285750" lvl="0" indent="-285750">
              <a:buFont typeface="Wingdings" pitchFamily="2" charset="2"/>
              <a:buChar char="v"/>
            </a:pPr>
            <a:endParaRPr lang="ru-RU" dirty="0">
              <a:solidFill>
                <a:schemeClr val="bg1"/>
              </a:solidFill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dirty="0" smtClean="0">
                <a:solidFill>
                  <a:schemeClr val="bg1"/>
                </a:solidFill>
              </a:rPr>
              <a:t>Дайте </a:t>
            </a:r>
            <a:r>
              <a:rPr lang="ru-RU" dirty="0">
                <a:solidFill>
                  <a:schemeClr val="bg1"/>
                </a:solidFill>
              </a:rPr>
              <a:t>понять ребенку, что учеба — это обязанность каждого современного человека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ru-RU" dirty="0">
              <a:solidFill>
                <a:schemeClr val="bg1"/>
              </a:solidFill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dirty="0">
                <a:solidFill>
                  <a:schemeClr val="bg1"/>
                </a:solidFill>
              </a:rPr>
              <a:t>Помните, что представления о школьной жизни у ребят складываются из наших с вами высказываний, бесед о школе. Поэтому оставьте все критические замечания в адрес школы, учителей, программ при себе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285750" lvl="0" indent="-285750">
              <a:buFont typeface="Wingdings" pitchFamily="2" charset="2"/>
              <a:buChar char="v"/>
            </a:pPr>
            <a:endParaRPr lang="ru-RU" dirty="0">
              <a:solidFill>
                <a:schemeClr val="bg1"/>
              </a:solidFill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dirty="0">
                <a:solidFill>
                  <a:schemeClr val="bg1"/>
                </a:solidFill>
              </a:rPr>
              <a:t>Ребенку следует давать ребенку только положительную информацию о школе (беседы, чтение стихов и рассказов, рассматривание иллюстраций, экскурсия в школу). </a:t>
            </a:r>
            <a:endParaRPr lang="ru-RU" dirty="0" smtClean="0">
              <a:solidFill>
                <a:schemeClr val="bg1"/>
              </a:solidFill>
            </a:endParaRPr>
          </a:p>
          <a:p>
            <a:pPr marL="285750" lvl="0" indent="-285750">
              <a:buFont typeface="Wingdings" pitchFamily="2" charset="2"/>
              <a:buChar char="v"/>
            </a:pPr>
            <a:endParaRPr lang="ru-RU" dirty="0" smtClean="0">
              <a:solidFill>
                <a:schemeClr val="bg1"/>
              </a:solidFill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dirty="0" smtClean="0">
                <a:solidFill>
                  <a:schemeClr val="bg1"/>
                </a:solidFill>
              </a:rPr>
              <a:t>Не </a:t>
            </a:r>
            <a:r>
              <a:rPr lang="ru-RU" dirty="0">
                <a:solidFill>
                  <a:schemeClr val="bg1"/>
                </a:solidFill>
              </a:rPr>
              <a:t>запугивайте детей школой и в то же время не обещайте лёгких побед.  </a:t>
            </a:r>
          </a:p>
        </p:txBody>
      </p:sp>
    </p:spTree>
    <p:extLst>
      <p:ext uri="{BB962C8B-B14F-4D97-AF65-F5344CB8AC3E}">
        <p14:creationId xmlns:p14="http://schemas.microsoft.com/office/powerpoint/2010/main" val="721434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510" y="250253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Желаю успехов и удачи! 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новых встреч!</a:t>
            </a:r>
            <a:br>
              <a:rPr lang="ru-RU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52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03682"/>
            <a:ext cx="7886700" cy="795801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Психологическая готовность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1490" y="2137410"/>
            <a:ext cx="84924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–</a:t>
            </a:r>
            <a:r>
              <a:rPr lang="ru-RU" dirty="0" smtClean="0"/>
              <a:t>-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комплексный 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показатель, позволяющий прогнозировать успешность или не успешность обучения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первоклассника.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" y="1202814"/>
            <a:ext cx="8606790" cy="5300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8670" y="571500"/>
            <a:ext cx="76123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диагностики  детей подготовительной «А» группы</a:t>
            </a:r>
          </a:p>
          <a:p>
            <a:pPr algn="ctr"/>
            <a:r>
              <a:rPr lang="ru-RU" sz="14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(сентябрь 2019)</a:t>
            </a:r>
            <a:endParaRPr lang="ru-RU" sz="1400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890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" y="1360170"/>
            <a:ext cx="7951735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874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s05.infourok.ru/uploads/ex/1187/00089d06-644704fa/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30" y="857250"/>
            <a:ext cx="6801165" cy="5040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988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Компоненты школьной зрелости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4380" y="2034540"/>
            <a:ext cx="75895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физиологическая готовность,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интеллектуальная подготовка,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эмоционально-волевая зрелость,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социально-личностная готовность.</a:t>
            </a:r>
          </a:p>
        </p:txBody>
      </p:sp>
    </p:spTree>
    <p:extLst>
      <p:ext uri="{BB962C8B-B14F-4D97-AF65-F5344CB8AC3E}">
        <p14:creationId xmlns:p14="http://schemas.microsoft.com/office/powerpoint/2010/main" val="1305816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2960" y="331470"/>
            <a:ext cx="7120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Физиологическая готовность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1510" y="2023110"/>
            <a:ext cx="81610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состояние здоровья ребенка, </a:t>
            </a: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физическое развитие, </a:t>
            </a: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общей и мелкой моторики.</a:t>
            </a:r>
          </a:p>
        </p:txBody>
      </p:sp>
    </p:spTree>
    <p:extLst>
      <p:ext uri="{BB962C8B-B14F-4D97-AF65-F5344CB8AC3E}">
        <p14:creationId xmlns:p14="http://schemas.microsoft.com/office/powerpoint/2010/main" val="7232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7360" y="422910"/>
            <a:ext cx="5863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МЕЛКАЯ МОТОРИКА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1490" y="1828800"/>
            <a:ext cx="801243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семи годам ребёнок должен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Владеть навыками графической деятельности (уметь рисовать, делать аппликацию, лепить, вырезать).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Изображать в рисунке несколько предметов, объединяя их единым содержанием.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Штриховать или раскрашивать рисунки, не выходя за контуры.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Передавать в рисунке точную форму предмета, пропорции, расположение частей.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Уметь копировать фразы, простейшие рисунки.</a:t>
            </a:r>
          </a:p>
        </p:txBody>
      </p:sp>
    </p:spTree>
    <p:extLst>
      <p:ext uri="{BB962C8B-B14F-4D97-AF65-F5344CB8AC3E}">
        <p14:creationId xmlns:p14="http://schemas.microsoft.com/office/powerpoint/2010/main" val="3435679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5900" y="491490"/>
            <a:ext cx="5314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7170" y="1164134"/>
            <a:ext cx="87553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семи годам ребёнок должен</a:t>
            </a:r>
            <a:r>
              <a:rPr lang="ru-RU" sz="28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Внимательно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слушать говорящего и точно выполнять задания, предлагаемые в устной форме.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Выполнять задания, не отвлекаясь, в течение 15–20 минут.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Уметь находить одинаковые предметы.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Находить 10 отличий между предметами.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Выполнять самостоятельно задания по предложенному образцу (копировать в точности узор или движение) и др.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3072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1000</Words>
  <Application>Microsoft Office PowerPoint</Application>
  <PresentationFormat>Экран (4:3)</PresentationFormat>
  <Paragraphs>130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Психологическая готовность детей к обучению в школе</vt:lpstr>
      <vt:lpstr>Психологическая готовность</vt:lpstr>
      <vt:lpstr>Презентация PowerPoint</vt:lpstr>
      <vt:lpstr>Презентация PowerPoint</vt:lpstr>
      <vt:lpstr>Презентация PowerPoint</vt:lpstr>
      <vt:lpstr>Компоненты школьной зрелости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Желаю успехов и удачи!  До новых встреч!  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1</cp:lastModifiedBy>
  <cp:revision>42</cp:revision>
  <dcterms:created xsi:type="dcterms:W3CDTF">2014-11-21T11:00:06Z</dcterms:created>
  <dcterms:modified xsi:type="dcterms:W3CDTF">2019-11-27T13:09:22Z</dcterms:modified>
</cp:coreProperties>
</file>