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handoutMasterIdLst>
    <p:handoutMasterId r:id="rId25"/>
  </p:handout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5" r:id="rId16"/>
    <p:sldId id="269" r:id="rId17"/>
    <p:sldId id="276" r:id="rId18"/>
    <p:sldId id="272" r:id="rId19"/>
    <p:sldId id="271" r:id="rId20"/>
    <p:sldId id="277" r:id="rId21"/>
    <p:sldId id="274"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3296"/>
    <a:srgbClr val="1C662E"/>
    <a:srgbClr val="A7A79F"/>
    <a:srgbClr val="B3B3AD"/>
    <a:srgbClr val="F76003"/>
    <a:srgbClr val="E57315"/>
    <a:srgbClr val="EBE600"/>
    <a:srgbClr val="FA7676"/>
    <a:srgbClr val="001642"/>
    <a:srgbClr val="0038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5" autoAdjust="0"/>
    <p:restoredTop sz="94624" autoAdjust="0"/>
  </p:normalViewPr>
  <p:slideViewPr>
    <p:cSldViewPr>
      <p:cViewPr>
        <p:scale>
          <a:sx n="71" d="100"/>
          <a:sy n="71" d="100"/>
        </p:scale>
        <p:origin x="-1122" y="-24"/>
      </p:cViewPr>
      <p:guideLst>
        <p:guide orient="horz" pos="2160"/>
        <p:guide pos="2880"/>
      </p:guideLst>
    </p:cSldViewPr>
  </p:slideViewPr>
  <p:outlineViewPr>
    <p:cViewPr>
      <p:scale>
        <a:sx n="33" d="100"/>
        <a:sy n="33" d="100"/>
      </p:scale>
      <p:origin x="48" y="265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A2B71C-A3E7-4D4D-BE2B-DEC48E9A4C32}" type="datetimeFigureOut">
              <a:rPr lang="ru-RU" smtClean="0"/>
              <a:pPr/>
              <a:t>30.01.2012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835143-C419-495B-91B3-771DE600FF4D}"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F5478-88BC-44BB-BC71-4E26F444C5EA}" type="datetimeFigureOut">
              <a:rPr lang="ru-RU" smtClean="0"/>
              <a:pPr/>
              <a:t>30.01.2012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3E099-5D86-454F-9C45-07FE4B655E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0B3E099-5D86-454F-9C45-07FE4B655E59}"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2"/>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7"/>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7"/>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19" name="Нижний колонтитул 18"/>
          <p:cNvSpPr>
            <a:spLocks noGrp="1"/>
          </p:cNvSpPr>
          <p:nvPr>
            <p:ph type="ftr" sz="quarter" idx="11"/>
          </p:nvPr>
        </p:nvSpPr>
        <p:spPr>
          <a:xfrm>
            <a:off x="3581400" y="76201"/>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ADCF881-1E6F-4D4C-A035-229A150D6038}" type="slidenum">
              <a:rPr lang="ru-RU" smtClean="0"/>
              <a:pPr/>
              <a:t>‹#›</a:t>
            </a:fld>
            <a:endParaRPr lang="ru-RU"/>
          </a:p>
        </p:txBody>
      </p:sp>
      <p:sp>
        <p:nvSpPr>
          <p:cNvPr id="8" name="Заголовок 7"/>
          <p:cNvSpPr>
            <a:spLocks noGrp="1"/>
          </p:cNvSpPr>
          <p:nvPr>
            <p:ph type="title"/>
          </p:nvPr>
        </p:nvSpPr>
        <p:spPr>
          <a:xfrm>
            <a:off x="180475" y="2947086"/>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transition spd="med" advClick="0" advTm="3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1"/>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ADCF881-1E6F-4D4C-A035-229A150D6038}" type="slidenum">
              <a:rPr lang="ru-RU" smtClean="0"/>
              <a:pPr/>
              <a:t>‹#›</a:t>
            </a:fld>
            <a:endParaRPr lang="ru-RU"/>
          </a:p>
        </p:txBody>
      </p:sp>
      <p:sp>
        <p:nvSpPr>
          <p:cNvPr id="11" name="Прямая соединительная линия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advClick="0" advTm="3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1"/>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CF881-1E6F-4D4C-A035-229A150D6038}" type="slidenum">
              <a:rPr lang="ru-RU" smtClean="0"/>
              <a:pPr/>
              <a:t>‹#›</a:t>
            </a:fld>
            <a:endParaRPr lang="ru-RU"/>
          </a:p>
        </p:txBody>
      </p:sp>
    </p:spTree>
  </p:cSld>
  <p:clrMapOvr>
    <a:masterClrMapping/>
  </p:clrMapOvr>
  <p:transition spd="med" advClick="0" advTm="3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D9DBE5A-F0D4-40DF-B402-F290443C2286}"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ADCF881-1E6F-4D4C-A035-229A150D603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advClick="0" advTm="3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D9DBE5A-F0D4-40DF-B402-F290443C2286}" type="datetimeFigureOut">
              <a:rPr lang="ru-RU" smtClean="0"/>
              <a:pPr/>
              <a:t>30.01.2012</a:t>
            </a:fld>
            <a:endParaRPr lang="ru-RU"/>
          </a:p>
        </p:txBody>
      </p:sp>
      <p:sp>
        <p:nvSpPr>
          <p:cNvPr id="28" name="Нижний колонтитул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ADCF881-1E6F-4D4C-A035-229A150D603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med" advClick="0" advTm="30000">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Documents%20and%20Settings\1\&#1056;&#1072;&#1073;&#1086;&#1095;&#1080;&#1081;%20&#1089;&#1090;&#1086;&#1083;\1%20&#1089;&#1077;&#1085;&#1090;&#1103;&#1073;&#1088;&#1103;\Sleep%20Away.mp3"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Documents%20and%20Settings\1\&#1056;&#1072;&#1073;&#1086;&#1095;&#1080;&#1081;%20&#1089;&#1090;&#1086;&#1083;\1%20&#1089;&#1077;&#1085;&#1090;&#1103;&#1073;&#1088;&#1103;\Sleep%20Away.mp3"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Documents%20and%20Settings\1\&#1056;&#1072;&#1073;&#1086;&#1095;&#1080;&#1081;%20&#1089;&#1090;&#1086;&#1083;\1%20&#1089;&#1077;&#1085;&#1090;&#1103;&#1073;&#1088;&#1103;\Sleep%20Away.mp3"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file:///C:\Documents%20and%20Settings\1\&#1056;&#1072;&#1073;&#1086;&#1095;&#1080;&#1081;%20&#1089;&#1090;&#1086;&#1083;\1%20&#1089;&#1077;&#1085;&#1090;&#1103;&#1073;&#1088;&#1103;\Sleep%20Away.mp3"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C:\Documents%20and%20Settings\1\&#1056;&#1072;&#1073;&#1086;&#1095;&#1080;&#1081;%20&#1089;&#1090;&#1086;&#1083;\1%20&#1089;&#1077;&#1085;&#1090;&#1103;&#1073;&#1088;&#1103;\Sleep%20Away.mp3"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www.astroguide.ru/psihologiya/vozdeystvie-cveta-n" TargetMode="External"/><Relationship Id="rId2" Type="http://schemas.openxmlformats.org/officeDocument/2006/relationships/hyperlink" Target="http://www.psyinst.ru/seminar.php?id=382&amp;d=822" TargetMode="External"/><Relationship Id="rId1" Type="http://schemas.openxmlformats.org/officeDocument/2006/relationships/slideLayout" Target="../slideLayouts/slideLayout2.xml"/><Relationship Id="rId6" Type="http://schemas.openxmlformats.org/officeDocument/2006/relationships/hyperlink" Target="http://talitasun.livejournal.com/2525.html" TargetMode="External"/><Relationship Id="rId5" Type="http://schemas.openxmlformats.org/officeDocument/2006/relationships/hyperlink" Target="http://www.tattoo-na.ru/index.php/tattoo1.html" TargetMode="External"/><Relationship Id="rId4" Type="http://schemas.openxmlformats.org/officeDocument/2006/relationships/hyperlink" Target="http://med2live.ru/%D0%B2%D0%BB%D0%B8%D1%8F%D0%BD%D0%B8%D0%B5-%D1%86%D0%B2%D0%B5%D1%82%D0%B0.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Documents%20and%20Settings\1\&#1056;&#1072;&#1073;&#1086;&#1095;&#1080;&#1081;%20&#1089;&#1090;&#1086;&#1083;\1%20&#1089;&#1077;&#1085;&#1090;&#1103;&#1073;&#1088;&#1103;\Sleep%20Away.mp3"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eep Away.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
        <p:nvSpPr>
          <p:cNvPr id="15" name="Заголовок 14"/>
          <p:cNvSpPr>
            <a:spLocks noGrp="1"/>
          </p:cNvSpPr>
          <p:nvPr>
            <p:ph type="ctrTitle"/>
          </p:nvPr>
        </p:nvSpPr>
        <p:spPr>
          <a:xfrm>
            <a:off x="214282" y="357166"/>
            <a:ext cx="4714908" cy="4214843"/>
          </a:xfrm>
        </p:spPr>
        <p:txBody>
          <a:bodyPr>
            <a:noAutofit/>
          </a:bodyPr>
          <a:lstStyle/>
          <a:p>
            <a:r>
              <a:rPr lang="ru-RU" sz="4800" b="1" dirty="0" smtClean="0"/>
              <a:t>«Цвет – продукт света, вызывающий эмоции»</a:t>
            </a:r>
            <a:br>
              <a:rPr lang="ru-RU" sz="4800" b="1" dirty="0" smtClean="0"/>
            </a:br>
            <a:r>
              <a:rPr lang="ru-RU" sz="4800" b="1" dirty="0" smtClean="0"/>
              <a:t>	     И. В. Гете.</a:t>
            </a:r>
          </a:p>
        </p:txBody>
      </p:sp>
      <p:sp>
        <p:nvSpPr>
          <p:cNvPr id="7" name="Подзаголовок 6"/>
          <p:cNvSpPr>
            <a:spLocks noGrp="1"/>
          </p:cNvSpPr>
          <p:nvPr>
            <p:ph type="subTitle" idx="1"/>
          </p:nvPr>
        </p:nvSpPr>
        <p:spPr>
          <a:xfrm>
            <a:off x="357158" y="4572008"/>
            <a:ext cx="4643470" cy="1928826"/>
          </a:xfrm>
        </p:spPr>
        <p:txBody>
          <a:bodyPr>
            <a:normAutofit lnSpcReduction="10000"/>
          </a:bodyPr>
          <a:lstStyle/>
          <a:p>
            <a:r>
              <a:rPr lang="ru-RU" dirty="0" smtClean="0"/>
              <a:t>Работу выполнила учитель  биологии </a:t>
            </a:r>
          </a:p>
          <a:p>
            <a:r>
              <a:rPr lang="ru-RU" dirty="0" smtClean="0"/>
              <a:t> Художественно-технологического лицея г.Кирова:</a:t>
            </a:r>
          </a:p>
          <a:p>
            <a:r>
              <a:rPr lang="ru-RU" dirty="0" smtClean="0"/>
              <a:t>Малыгина Татьяна Николаевна</a:t>
            </a:r>
            <a:endParaRPr lang="ru-RU" dirty="0"/>
          </a:p>
        </p:txBody>
      </p:sp>
      <p:pic>
        <p:nvPicPr>
          <p:cNvPr id="1028" name="Picture 4"/>
          <p:cNvPicPr>
            <a:picLocks noChangeAspect="1" noChangeArrowheads="1"/>
          </p:cNvPicPr>
          <p:nvPr/>
        </p:nvPicPr>
        <p:blipFill>
          <a:blip r:embed="rId4"/>
          <a:srcRect/>
          <a:stretch>
            <a:fillRect/>
          </a:stretch>
        </p:blipFill>
        <p:spPr bwMode="auto">
          <a:xfrm>
            <a:off x="4929190" y="357166"/>
            <a:ext cx="4000529" cy="5500726"/>
          </a:xfrm>
          <a:prstGeom prst="rect">
            <a:avLst/>
          </a:prstGeom>
          <a:noFill/>
          <a:ln w="9525">
            <a:noFill/>
            <a:miter lim="800000"/>
            <a:headEnd/>
            <a:tailEnd/>
          </a:ln>
          <a:effectLst/>
        </p:spPr>
      </p:pic>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1"/>
                            </p:stCondLst>
                            <p:childTnLst>
                              <p:par>
                                <p:cTn id="8" presetID="10" presetClass="entr" presetSubtype="0" fill="hold" nodeType="afterEffect">
                                  <p:stCondLst>
                                    <p:cond delay="2000"/>
                                  </p:stCondLst>
                                  <p:iterate type="lt">
                                    <p:tmPct val="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4001"/>
                            </p:stCondLst>
                            <p:childTnLst>
                              <p:par>
                                <p:cTn id="12" presetID="18" presetClass="emph" presetSubtype="0" fill="hold" grpId="2" nodeType="afterEffect">
                                  <p:stCondLst>
                                    <p:cond delay="0"/>
                                  </p:stCondLst>
                                  <p:iterate type="lt">
                                    <p:tmPct val="4000"/>
                                  </p:iterate>
                                  <p:childTnLst>
                                    <p:set>
                                      <p:cBhvr override="childStyle">
                                        <p:cTn id="13" dur="500" fill="hold"/>
                                        <p:tgtEl>
                                          <p:spTgt spid="1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numSld="21" showWhenStopped="0">
                <p:cTn id="14"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21235037">
            <a:off x="3855154" y="1132546"/>
            <a:ext cx="4071966" cy="4214842"/>
          </a:xfrm>
          <a:prstGeom prst="rect">
            <a:avLst/>
          </a:prstGeom>
          <a:solidFill>
            <a:srgbClr val="77D9DB"/>
          </a:solidFill>
          <a:ln>
            <a:solidFill>
              <a:srgbClr val="77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p:cNvPicPr>
            <a:picLocks noChangeAspect="1" noChangeArrowheads="1"/>
          </p:cNvPicPr>
          <p:nvPr/>
        </p:nvPicPr>
        <p:blipFill>
          <a:blip r:embed="rId3">
            <a:lum bright="30000"/>
          </a:blip>
          <a:srcRect/>
          <a:stretch>
            <a:fillRect/>
          </a:stretch>
        </p:blipFill>
        <p:spPr bwMode="auto">
          <a:xfrm rot="389103">
            <a:off x="4051072" y="2480119"/>
            <a:ext cx="4905940" cy="3589119"/>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	</a:t>
            </a:r>
            <a:r>
              <a:rPr lang="ru-RU" b="1" dirty="0" err="1" smtClean="0">
                <a:solidFill>
                  <a:srgbClr val="46CBCE"/>
                </a:solidFill>
              </a:rPr>
              <a:t>голубой</a:t>
            </a:r>
            <a:r>
              <a:rPr lang="ru-RU" b="1" dirty="0" smtClean="0">
                <a:solidFill>
                  <a:srgbClr val="46CBCE"/>
                </a:solidFill>
              </a:rPr>
              <a:t> цвет</a:t>
            </a:r>
            <a:endParaRPr lang="ru-RU" b="1" dirty="0">
              <a:solidFill>
                <a:srgbClr val="46CBCE"/>
              </a:solidFill>
            </a:endParaRPr>
          </a:p>
        </p:txBody>
      </p:sp>
      <p:sp>
        <p:nvSpPr>
          <p:cNvPr id="3" name="Содержимое 2"/>
          <p:cNvSpPr>
            <a:spLocks noGrp="1"/>
          </p:cNvSpPr>
          <p:nvPr>
            <p:ph idx="1"/>
          </p:nvPr>
        </p:nvSpPr>
        <p:spPr>
          <a:xfrm>
            <a:off x="0" y="1285860"/>
            <a:ext cx="8991600" cy="5572140"/>
          </a:xfrm>
        </p:spPr>
        <p:txBody>
          <a:bodyPr>
            <a:normAutofit lnSpcReduction="10000"/>
          </a:bodyPr>
          <a:lstStyle/>
          <a:p>
            <a:pPr>
              <a:buNone/>
            </a:pPr>
            <a:r>
              <a:rPr lang="ru-RU" b="1" dirty="0" smtClean="0"/>
              <a:t>		</a:t>
            </a:r>
            <a:r>
              <a:rPr lang="ru-RU" dirty="0" smtClean="0"/>
              <a:t>Цвет беспечности. Он успокаивает, излучает надежность, но при этом, глядя на него, невозможно сосредоточиться. Он добавляет мягкость, нежность, оптимизм, пассивность, ощущение расслабленности и даже лени. Он не способствует развитию воображения. </a:t>
            </a:r>
            <a:r>
              <a:rPr lang="ru-RU" dirty="0" err="1" smtClean="0"/>
              <a:t>Голубой</a:t>
            </a:r>
            <a:r>
              <a:rPr lang="ru-RU" dirty="0" smtClean="0"/>
              <a:t> цвет снижает напряжение, он комфортен. Это цвет “спокойной эмоциональности”. Он дает возможность быть вне границ общества, расширяет пространство. Но в тоже время замедляет рост и развитие. Это цвет мечтаний и грез, цвет мира и согласия. </a:t>
            </a:r>
          </a:p>
          <a:p>
            <a:endParaRPr lang="ru-RU" dirty="0"/>
          </a:p>
        </p:txBody>
      </p:sp>
      <p:pic>
        <p:nvPicPr>
          <p:cNvPr id="7" name="Sleep Away.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6" presetClass="emph" presetSubtype="0" fill="hold" grpId="1" nodeType="afterEffect">
                                  <p:stCondLst>
                                    <p:cond delay="23000"/>
                                  </p:stCondLst>
                                  <p:childTnLst>
                                    <p:animScale>
                                      <p:cBhvr>
                                        <p:cTn id="13" dur="2000" fill="hold"/>
                                        <p:tgtEl>
                                          <p:spTgt spid="3">
                                            <p:txEl>
                                              <p:pRg st="0" end="0"/>
                                            </p:txEl>
                                          </p:spTgt>
                                        </p:tgtEl>
                                      </p:cBhvr>
                                      <p:by x="50000" y="100000"/>
                                    </p:animScale>
                                  </p:childTnLst>
                                </p:cTn>
                              </p:par>
                            </p:childTnLst>
                          </p:cTn>
                        </p:par>
                        <p:par>
                          <p:cTn id="14" fill="hold">
                            <p:stCondLst>
                              <p:cond delay="27000"/>
                            </p:stCondLst>
                            <p:childTnLst>
                              <p:par>
                                <p:cTn id="15" presetID="35" presetClass="path" presetSubtype="0" accel="50000" decel="50000" fill="hold" grpId="2" nodeType="afterEffect">
                                  <p:stCondLst>
                                    <p:cond delay="0"/>
                                  </p:stCondLst>
                                  <p:childTnLst>
                                    <p:animMotion origin="layout" path="M 0 0  L -0.25 0  E" pathEditMode="relative" ptsTypes="">
                                      <p:cBhvr>
                                        <p:cTn id="16" dur="2000" fill="hold"/>
                                        <p:tgtEl>
                                          <p:spTgt spid="3">
                                            <p:txEl>
                                              <p:pRg st="0" end="0"/>
                                            </p:txEl>
                                          </p:spTgt>
                                        </p:tgtEl>
                                        <p:attrNameLst>
                                          <p:attrName>ppt_x</p:attrName>
                                          <p:attrName>ppt_y</p:attrName>
                                        </p:attrNameLst>
                                      </p:cBhvr>
                                    </p:animMotion>
                                  </p:childTnLst>
                                </p:cTn>
                              </p:par>
                            </p:childTnLst>
                          </p:cTn>
                        </p:par>
                        <p:par>
                          <p:cTn id="17" fill="hold">
                            <p:stCondLst>
                              <p:cond delay="290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9000" numSld="21" showWhenStopped="0">
                <p:cTn id="21"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3" grpId="0" build="p"/>
      <p:bldP spid="3" grpId="1" build="p"/>
      <p:bldP spid="3"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184778">
            <a:off x="282564" y="1386404"/>
            <a:ext cx="1224240" cy="5234307"/>
          </a:xfrm>
          <a:prstGeom prst="rect">
            <a:avLst/>
          </a:prstGeom>
          <a:solidFill>
            <a:srgbClr val="002060"/>
          </a:solidFill>
          <a:ln>
            <a:solidFill>
              <a:srgbClr val="001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3"/>
          <a:srcRect l="7201" r="9647" b="13285"/>
          <a:stretch>
            <a:fillRect/>
          </a:stretch>
        </p:blipFill>
        <p:spPr bwMode="auto">
          <a:xfrm rot="16020747">
            <a:off x="650467" y="2328386"/>
            <a:ext cx="4827255" cy="3595534"/>
          </a:xfrm>
          <a:prstGeom prst="rect">
            <a:avLst/>
          </a:prstGeom>
          <a:noFill/>
          <a:ln w="9525">
            <a:noFill/>
            <a:miter lim="800000"/>
            <a:headEnd/>
            <a:tailEnd/>
          </a:ln>
          <a:effectLst/>
        </p:spPr>
      </p:pic>
      <p:sp>
        <p:nvSpPr>
          <p:cNvPr id="3" name="Содержимое 2"/>
          <p:cNvSpPr>
            <a:spLocks noGrp="1"/>
          </p:cNvSpPr>
          <p:nvPr>
            <p:ph idx="1"/>
          </p:nvPr>
        </p:nvSpPr>
        <p:spPr>
          <a:xfrm>
            <a:off x="1285852" y="1285861"/>
            <a:ext cx="7858148" cy="5572139"/>
          </a:xfrm>
        </p:spPr>
        <p:txBody>
          <a:bodyPr>
            <a:normAutofit fontScale="77500" lnSpcReduction="20000"/>
          </a:bodyPr>
          <a:lstStyle/>
          <a:p>
            <a:pPr>
              <a:buNone/>
            </a:pPr>
            <a:r>
              <a:rPr lang="ru-RU" b="1" dirty="0" smtClean="0"/>
              <a:t>		</a:t>
            </a:r>
            <a:r>
              <a:rPr lang="ru-RU" sz="4100" dirty="0" smtClean="0"/>
              <a:t>Концентрический цвет, затягивает в себя, вгоняет в меланхолию, слабость. Он даёт потерю реальности, мечтание, фанатизм. Люди, предпочитающие этот цвет, стараются все привести в порядок, систематизировать. Они всегда имеют собственную точку зрения; преданы тому, что делают. Люди, испытывающие длительный стресс, напряжение, отвергают синий цвет. Его также, как правило, отвергают и курильщики. Выбирают синий цвет те, кто устал от напряжения, хочет гармонии с окружающими. </a:t>
            </a:r>
          </a:p>
        </p:txBody>
      </p:sp>
      <p:sp>
        <p:nvSpPr>
          <p:cNvPr id="2" name="Заголовок 1"/>
          <p:cNvSpPr>
            <a:spLocks noGrp="1"/>
          </p:cNvSpPr>
          <p:nvPr>
            <p:ph type="title"/>
          </p:nvPr>
        </p:nvSpPr>
        <p:spPr/>
        <p:txBody>
          <a:bodyPr/>
          <a:lstStyle/>
          <a:p>
            <a:r>
              <a:rPr lang="ru-RU" dirty="0" smtClean="0"/>
              <a:t>	</a:t>
            </a:r>
            <a:r>
              <a:rPr lang="ru-RU" b="1" dirty="0" smtClean="0">
                <a:solidFill>
                  <a:srgbClr val="001642"/>
                </a:solidFill>
              </a:rPr>
              <a:t>синий цвет</a:t>
            </a:r>
            <a:endParaRPr lang="ru-RU" dirty="0">
              <a:solidFill>
                <a:srgbClr val="001642"/>
              </a:solidFill>
            </a:endParaRPr>
          </a:p>
        </p:txBody>
      </p:sp>
    </p:spTree>
  </p:cSld>
  <p:clrMapOvr>
    <a:masterClrMapping/>
  </p:clrMapOvr>
  <p:transition spd="med" advClick="0" advTm="3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nodeType="afterEffect">
                                  <p:stCondLst>
                                    <p:cond delay="22000"/>
                                  </p:stCondLst>
                                  <p:childTnLst>
                                    <p:animScale>
                                      <p:cBhvr>
                                        <p:cTn id="10" dur="2000" fill="hold"/>
                                        <p:tgtEl>
                                          <p:spTgt spid="3">
                                            <p:txEl>
                                              <p:pRg st="0" end="0"/>
                                            </p:txEl>
                                          </p:spTgt>
                                        </p:tgtEl>
                                      </p:cBhvr>
                                      <p:by x="50000" y="100000"/>
                                    </p:animScale>
                                  </p:childTnLst>
                                </p:cTn>
                              </p:par>
                            </p:childTnLst>
                          </p:cTn>
                        </p:par>
                        <p:par>
                          <p:cTn id="11" fill="hold">
                            <p:stCondLst>
                              <p:cond delay="26000"/>
                            </p:stCondLst>
                            <p:childTnLst>
                              <p:par>
                                <p:cTn id="12" presetID="63" presetClass="path" presetSubtype="0" accel="50000" decel="50000" fill="hold" nodeType="afterEffect">
                                  <p:stCondLst>
                                    <p:cond delay="0"/>
                                  </p:stCondLst>
                                  <p:childTnLst>
                                    <p:animMotion origin="layout" path="M -0.0743 0.00208 L 0.1757 0.00208 " pathEditMode="relative" rAng="0" ptsTypes="AA">
                                      <p:cBhvr>
                                        <p:cTn id="13" dur="2000" fill="hold"/>
                                        <p:tgtEl>
                                          <p:spTgt spid="3">
                                            <p:txEl>
                                              <p:pRg st="0" end="0"/>
                                            </p:txEl>
                                          </p:spTgt>
                                        </p:tgtEl>
                                        <p:attrNameLst>
                                          <p:attrName>ppt_x</p:attrName>
                                          <p:attrName>ppt_y</p:attrName>
                                        </p:attrNameLst>
                                      </p:cBhvr>
                                      <p:rCtr x="125" y="0"/>
                                    </p:animMotion>
                                  </p:childTnLst>
                                </p:cTn>
                              </p:par>
                            </p:childTnLst>
                          </p:cTn>
                        </p:par>
                        <p:par>
                          <p:cTn id="14" fill="hold">
                            <p:stCondLst>
                              <p:cond delay="28000"/>
                            </p:stCondLst>
                            <p:childTnLst>
                              <p:par>
                                <p:cTn id="15" presetID="9"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solidFill>
                  <a:srgbClr val="3B2F53"/>
                </a:solidFill>
              </a:rPr>
              <a:t>фиолетовый цвет</a:t>
            </a:r>
            <a:endParaRPr lang="ru-RU" dirty="0">
              <a:solidFill>
                <a:srgbClr val="3B2F53"/>
              </a:solidFill>
            </a:endParaRPr>
          </a:p>
        </p:txBody>
      </p:sp>
      <p:sp>
        <p:nvSpPr>
          <p:cNvPr id="4" name="Прямоугольник 3"/>
          <p:cNvSpPr/>
          <p:nvPr/>
        </p:nvSpPr>
        <p:spPr>
          <a:xfrm>
            <a:off x="2000232" y="5643578"/>
            <a:ext cx="6986422" cy="1060451"/>
          </a:xfrm>
          <a:prstGeom prst="rect">
            <a:avLst/>
          </a:prstGeom>
          <a:solidFill>
            <a:srgbClr val="3B2F5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srcRect l="15000" t="21171"/>
          <a:stretch>
            <a:fillRect/>
          </a:stretch>
        </p:blipFill>
        <p:spPr bwMode="auto">
          <a:xfrm rot="21195772">
            <a:off x="3968602" y="2561485"/>
            <a:ext cx="4866165" cy="3389746"/>
          </a:xfrm>
          <a:prstGeom prst="rect">
            <a:avLst/>
          </a:prstGeom>
          <a:noFill/>
          <a:ln w="9525">
            <a:noFill/>
            <a:miter lim="800000"/>
            <a:headEnd/>
            <a:tailEnd/>
          </a:ln>
          <a:effectLst/>
        </p:spPr>
      </p:pic>
      <p:sp>
        <p:nvSpPr>
          <p:cNvPr id="3" name="Содержимое 2"/>
          <p:cNvSpPr>
            <a:spLocks noGrp="1"/>
          </p:cNvSpPr>
          <p:nvPr>
            <p:ph idx="1"/>
          </p:nvPr>
        </p:nvSpPr>
        <p:spPr>
          <a:xfrm>
            <a:off x="0" y="1285860"/>
            <a:ext cx="9144000" cy="4857784"/>
          </a:xfrm>
        </p:spPr>
        <p:txBody>
          <a:bodyPr>
            <a:normAutofit/>
          </a:bodyPr>
          <a:lstStyle/>
          <a:p>
            <a:pPr>
              <a:buNone/>
            </a:pPr>
            <a:r>
              <a:rPr lang="ru-RU" b="1" dirty="0" smtClean="0"/>
              <a:t>		</a:t>
            </a:r>
            <a:r>
              <a:rPr lang="ru-RU" dirty="0" smtClean="0"/>
              <a:t>Образуется красным и синим, которые гасят друг друга. Это цвет царей и гениев. Добавляет </a:t>
            </a:r>
            <a:r>
              <a:rPr lang="ru-RU" dirty="0" err="1" smtClean="0"/>
              <a:t>креативности</a:t>
            </a:r>
            <a:r>
              <a:rPr lang="ru-RU" dirty="0" smtClean="0"/>
              <a:t>, динамики, значимости и величия. Он обозначает чувственность, которая стоит на грани индивидуальности. Фиолетовый  - цвет идеализма, способствует повышению самооценки. Это тяжелый цвет (его надо разбавлять золотом, иначе он может привести к депрессии). </a:t>
            </a:r>
          </a:p>
        </p:txBody>
      </p:sp>
    </p:spTree>
  </p:cSld>
  <p:clrMapOvr>
    <a:masterClrMapping/>
  </p:clrMapOvr>
  <p:transition spd="med" advClick="0"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grpId="1" nodeType="afterEffect">
                                  <p:stCondLst>
                                    <p:cond delay="18000"/>
                                  </p:stCondLst>
                                  <p:childTnLst>
                                    <p:animScale>
                                      <p:cBhvr>
                                        <p:cTn id="10" dur="2000" fill="hold"/>
                                        <p:tgtEl>
                                          <p:spTgt spid="3">
                                            <p:txEl>
                                              <p:pRg st="0" end="0"/>
                                            </p:txEl>
                                          </p:spTgt>
                                        </p:tgtEl>
                                      </p:cBhvr>
                                      <p:by x="50000" y="100000"/>
                                    </p:animScale>
                                  </p:childTnLst>
                                </p:cTn>
                              </p:par>
                            </p:childTnLst>
                          </p:cTn>
                        </p:par>
                        <p:par>
                          <p:cTn id="11" fill="hold">
                            <p:stCondLst>
                              <p:cond delay="22000"/>
                            </p:stCondLst>
                            <p:childTnLst>
                              <p:par>
                                <p:cTn id="12" presetID="35" presetClass="path" presetSubtype="0" accel="50000" decel="50000" fill="hold" grpId="2" nodeType="afterEffect">
                                  <p:stCondLst>
                                    <p:cond delay="0"/>
                                  </p:stCondLst>
                                  <p:childTnLst>
                                    <p:animMotion origin="layout" path="M 0 0  L -0.25 0  E" pathEditMode="relative" ptsTypes="">
                                      <p:cBhvr>
                                        <p:cTn id="13" dur="2000" fill="hold"/>
                                        <p:tgtEl>
                                          <p:spTgt spid="3">
                                            <p:txEl>
                                              <p:pRg st="0" end="0"/>
                                            </p:txEl>
                                          </p:spTgt>
                                        </p:tgtEl>
                                        <p:attrNameLst>
                                          <p:attrName>ppt_x</p:attrName>
                                          <p:attrName>ppt_y</p:attrName>
                                        </p:attrNameLst>
                                      </p:cBhvr>
                                    </p:animMotion>
                                  </p:childTnLst>
                                </p:cTn>
                              </p:par>
                            </p:childTnLst>
                          </p:cTn>
                        </p:par>
                        <p:par>
                          <p:cTn id="14" fill="hold">
                            <p:stCondLst>
                              <p:cond delay="24000"/>
                            </p:stCondLst>
                            <p:childTnLst>
                              <p:par>
                                <p:cTn id="15" presetID="9"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000108"/>
            <a:ext cx="9144000" cy="5857892"/>
          </a:xfrm>
        </p:spPr>
        <p:txBody>
          <a:bodyPr>
            <a:normAutofit fontScale="92500" lnSpcReduction="20000"/>
          </a:bodyPr>
          <a:lstStyle/>
          <a:p>
            <a:pPr>
              <a:buNone/>
            </a:pPr>
            <a:r>
              <a:rPr lang="ru-RU" dirty="0" smtClean="0"/>
              <a:t>		</a:t>
            </a:r>
            <a:r>
              <a:rPr lang="ru-RU" sz="3500" dirty="0" smtClean="0"/>
              <a:t>Известно, что каждый человек имеет свой </a:t>
            </a:r>
            <a:r>
              <a:rPr lang="ru-RU" sz="3500" dirty="0" err="1" smtClean="0"/>
              <a:t>хромотип</a:t>
            </a:r>
            <a:r>
              <a:rPr lang="ru-RU" sz="3500" dirty="0" smtClean="0"/>
              <a:t>. То есть, психофизиология может быть определена каким-либо цветом:</a:t>
            </a:r>
          </a:p>
          <a:p>
            <a:r>
              <a:rPr lang="ru-RU" sz="3500" dirty="0" smtClean="0"/>
              <a:t>холерики — «красные»; </a:t>
            </a:r>
          </a:p>
          <a:p>
            <a:r>
              <a:rPr lang="ru-RU" sz="3500" dirty="0" smtClean="0"/>
              <a:t>меланхолики — «синие»;</a:t>
            </a:r>
          </a:p>
          <a:p>
            <a:r>
              <a:rPr lang="ru-RU" sz="3500" dirty="0" smtClean="0"/>
              <a:t>флегматики — «зеленые»; </a:t>
            </a:r>
          </a:p>
          <a:p>
            <a:r>
              <a:rPr lang="ru-RU" sz="3500" dirty="0" smtClean="0"/>
              <a:t>сангвиники — «желтые». </a:t>
            </a:r>
          </a:p>
          <a:p>
            <a:pPr>
              <a:buNone/>
            </a:pPr>
            <a:r>
              <a:rPr lang="ru-RU" sz="3500" dirty="0" smtClean="0"/>
              <a:t>		Стоит задуматься: если ребенок — представитель меланхоликов, и вы предпринимаете напрасные попытки его «растормошить», то может не надо одевать его во все синее, а лучше надеть что-нибудь красненькое?</a:t>
            </a:r>
          </a:p>
          <a:p>
            <a:pPr>
              <a:buNone/>
            </a:pPr>
            <a:endParaRPr lang="ru-RU" dirty="0"/>
          </a:p>
        </p:txBody>
      </p:sp>
      <p:pic>
        <p:nvPicPr>
          <p:cNvPr id="1027" name="Picture 3"/>
          <p:cNvPicPr>
            <a:picLocks noChangeAspect="1" noChangeArrowheads="1"/>
          </p:cNvPicPr>
          <p:nvPr/>
        </p:nvPicPr>
        <p:blipFill>
          <a:blip r:embed="rId2"/>
          <a:srcRect/>
          <a:stretch>
            <a:fillRect/>
          </a:stretch>
        </p:blipFill>
        <p:spPr bwMode="auto">
          <a:xfrm>
            <a:off x="4929190" y="2214554"/>
            <a:ext cx="4000528" cy="2000264"/>
          </a:xfrm>
          <a:prstGeom prst="rect">
            <a:avLst/>
          </a:prstGeom>
          <a:noFill/>
          <a:ln w="9525">
            <a:noFill/>
            <a:miter lim="800000"/>
            <a:headEnd/>
            <a:tailEnd/>
          </a:ln>
          <a:effectLst/>
        </p:spPr>
      </p:pic>
    </p:spTree>
  </p:cSld>
  <p:clrMapOvr>
    <a:masterClrMapping/>
  </p:clrMapOvr>
  <p:transition spd="med" advClick="0" advTm="4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200"/>
                                        <p:tgtEl>
                                          <p:spTgt spid="3">
                                            <p:txEl>
                                              <p:pRg st="0" end="0"/>
                                            </p:txEl>
                                          </p:spTgt>
                                        </p:tgtEl>
                                        <p:attrNameLst>
                                          <p:attrName>style.color</p:attrName>
                                        </p:attrNameLst>
                                      </p:cBhvr>
                                      <p:tavLst>
                                        <p:tav tm="0">
                                          <p:val>
                                            <p:clrVal>
                                              <a:schemeClr val="accent2"/>
                                            </p:clrVal>
                                          </p:val>
                                        </p:tav>
                                        <p:tav tm="50000">
                                          <p:val>
                                            <p:clrVal>
                                              <a:schemeClr val="tx2"/>
                                            </p:clrVal>
                                          </p:val>
                                        </p:tav>
                                      </p:tavLst>
                                    </p:anim>
                                    <p:anim calcmode="discrete" valueType="clr">
                                      <p:cBhvr>
                                        <p:cTn id="8"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3">
                                            <p:txEl>
                                              <p:pRg st="0" end="0"/>
                                            </p:txEl>
                                          </p:spTgt>
                                        </p:tgtEl>
                                        <p:attrNameLst>
                                          <p:attrName>fill.type</p:attrName>
                                        </p:attrNameLst>
                                      </p:cBhvr>
                                      <p:to>
                                        <p:strVal val="solid"/>
                                      </p:to>
                                    </p:set>
                                  </p:childTnLst>
                                </p:cTn>
                              </p:par>
                            </p:childTnLst>
                          </p:cTn>
                        </p:par>
                        <p:par>
                          <p:cTn id="10" fill="hold">
                            <p:stCondLst>
                              <p:cond delay="10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200"/>
                                        <p:tgtEl>
                                          <p:spTgt spid="3">
                                            <p:txEl>
                                              <p:pRg st="1" end="1"/>
                                            </p:txEl>
                                          </p:spTgt>
                                        </p:tgtEl>
                                        <p:attrNameLst>
                                          <p:attrName>style.color</p:attrName>
                                        </p:attrNameLst>
                                      </p:cBhvr>
                                      <p:tavLst>
                                        <p:tav tm="0">
                                          <p:val>
                                            <p:clrVal>
                                              <a:schemeClr val="accent2"/>
                                            </p:clrVal>
                                          </p:val>
                                        </p:tav>
                                        <p:tav tm="50000">
                                          <p:val>
                                            <p:clrVal>
                                              <a:schemeClr val="tx2"/>
                                            </p:clrVal>
                                          </p:val>
                                        </p:tav>
                                      </p:tavLst>
                                    </p:anim>
                                    <p:anim calcmode="discrete" valueType="clr">
                                      <p:cBhvr>
                                        <p:cTn id="14" dur="2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200"/>
                                        <p:tgtEl>
                                          <p:spTgt spid="3">
                                            <p:txEl>
                                              <p:pRg st="1" end="1"/>
                                            </p:txEl>
                                          </p:spTgt>
                                        </p:tgtEl>
                                        <p:attrNameLst>
                                          <p:attrName>fill.type</p:attrName>
                                        </p:attrNameLst>
                                      </p:cBhvr>
                                      <p:to>
                                        <p:strVal val="solid"/>
                                      </p:to>
                                    </p:set>
                                  </p:childTnLst>
                                </p:cTn>
                              </p:par>
                            </p:childTnLst>
                          </p:cTn>
                        </p:par>
                        <p:par>
                          <p:cTn id="16" fill="hold">
                            <p:stCondLst>
                              <p:cond delay="12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200"/>
                                        <p:tgtEl>
                                          <p:spTgt spid="3">
                                            <p:txEl>
                                              <p:pRg st="2" end="2"/>
                                            </p:txEl>
                                          </p:spTgt>
                                        </p:tgtEl>
                                        <p:attrNameLst>
                                          <p:attrName>style.color</p:attrName>
                                        </p:attrNameLst>
                                      </p:cBhvr>
                                      <p:tavLst>
                                        <p:tav tm="0">
                                          <p:val>
                                            <p:clrVal>
                                              <a:schemeClr val="accent2"/>
                                            </p:clrVal>
                                          </p:val>
                                        </p:tav>
                                        <p:tav tm="50000">
                                          <p:val>
                                            <p:clrVal>
                                              <a:schemeClr val="tx2"/>
                                            </p:clrVal>
                                          </p:val>
                                        </p:tav>
                                      </p:tavLst>
                                    </p:anim>
                                    <p:anim calcmode="discrete" valueType="clr">
                                      <p:cBhvr>
                                        <p:cTn id="20" dur="2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200"/>
                                        <p:tgtEl>
                                          <p:spTgt spid="3">
                                            <p:txEl>
                                              <p:pRg st="2" end="2"/>
                                            </p:txEl>
                                          </p:spTgt>
                                        </p:tgtEl>
                                        <p:attrNameLst>
                                          <p:attrName>fill.type</p:attrName>
                                        </p:attrNameLst>
                                      </p:cBhvr>
                                      <p:to>
                                        <p:strVal val="solid"/>
                                      </p:to>
                                    </p:set>
                                  </p:childTnLst>
                                </p:cTn>
                              </p:par>
                            </p:childTnLst>
                          </p:cTn>
                        </p:par>
                        <p:par>
                          <p:cTn id="22" fill="hold">
                            <p:stCondLst>
                              <p:cond delay="143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200"/>
                                        <p:tgtEl>
                                          <p:spTgt spid="3">
                                            <p:txEl>
                                              <p:pRg st="3" end="3"/>
                                            </p:txEl>
                                          </p:spTgt>
                                        </p:tgtEl>
                                        <p:attrNameLst>
                                          <p:attrName>style.color</p:attrName>
                                        </p:attrNameLst>
                                      </p:cBhvr>
                                      <p:tavLst>
                                        <p:tav tm="0">
                                          <p:val>
                                            <p:clrVal>
                                              <a:schemeClr val="accent2"/>
                                            </p:clrVal>
                                          </p:val>
                                        </p:tav>
                                        <p:tav tm="50000">
                                          <p:val>
                                            <p:clrVal>
                                              <a:schemeClr val="tx2"/>
                                            </p:clrVal>
                                          </p:val>
                                        </p:tav>
                                      </p:tavLst>
                                    </p:anim>
                                    <p:anim calcmode="discrete" valueType="clr">
                                      <p:cBhvr>
                                        <p:cTn id="26" dur="2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200"/>
                                        <p:tgtEl>
                                          <p:spTgt spid="3">
                                            <p:txEl>
                                              <p:pRg st="3" end="3"/>
                                            </p:txEl>
                                          </p:spTgt>
                                        </p:tgtEl>
                                        <p:attrNameLst>
                                          <p:attrName>fill.type</p:attrName>
                                        </p:attrNameLst>
                                      </p:cBhvr>
                                      <p:to>
                                        <p:strVal val="solid"/>
                                      </p:to>
                                    </p:set>
                                  </p:childTnLst>
                                </p:cTn>
                              </p:par>
                            </p:childTnLst>
                          </p:cTn>
                        </p:par>
                        <p:par>
                          <p:cTn id="28" fill="hold">
                            <p:stCondLst>
                              <p:cond delay="165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200"/>
                                        <p:tgtEl>
                                          <p:spTgt spid="3">
                                            <p:txEl>
                                              <p:pRg st="4" end="4"/>
                                            </p:txEl>
                                          </p:spTgt>
                                        </p:tgtEl>
                                        <p:attrNameLst>
                                          <p:attrName>style.color</p:attrName>
                                        </p:attrNameLst>
                                      </p:cBhvr>
                                      <p:tavLst>
                                        <p:tav tm="0">
                                          <p:val>
                                            <p:clrVal>
                                              <a:schemeClr val="accent2"/>
                                            </p:clrVal>
                                          </p:val>
                                        </p:tav>
                                        <p:tav tm="50000">
                                          <p:val>
                                            <p:clrVal>
                                              <a:schemeClr val="tx2"/>
                                            </p:clrVal>
                                          </p:val>
                                        </p:tav>
                                      </p:tavLst>
                                    </p:anim>
                                    <p:anim calcmode="discrete" valueType="clr">
                                      <p:cBhvr>
                                        <p:cTn id="32" dur="2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200"/>
                                        <p:tgtEl>
                                          <p:spTgt spid="3">
                                            <p:txEl>
                                              <p:pRg st="4" end="4"/>
                                            </p:txEl>
                                          </p:spTgt>
                                        </p:tgtEl>
                                        <p:attrNameLst>
                                          <p:attrName>fill.type</p:attrName>
                                        </p:attrNameLst>
                                      </p:cBhvr>
                                      <p:to>
                                        <p:strVal val="solid"/>
                                      </p:to>
                                    </p:set>
                                  </p:childTnLst>
                                </p:cTn>
                              </p:par>
                            </p:childTnLst>
                          </p:cTn>
                        </p:par>
                        <p:par>
                          <p:cTn id="34" fill="hold">
                            <p:stCondLst>
                              <p:cond delay="18600"/>
                            </p:stCondLst>
                            <p:childTnLst>
                              <p:par>
                                <p:cTn id="35" presetID="27" presetClass="entr" presetSubtype="0" fill="hold" nodeType="afterEffect">
                                  <p:stCondLst>
                                    <p:cond delay="2000"/>
                                  </p:stCondLst>
                                  <p:iterate type="lt">
                                    <p:tmPct val="50000"/>
                                  </p:iterate>
                                  <p:childTnLst>
                                    <p:set>
                                      <p:cBhvr>
                                        <p:cTn id="3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7" dur="200"/>
                                        <p:tgtEl>
                                          <p:spTgt spid="3">
                                            <p:txEl>
                                              <p:pRg st="5" end="5"/>
                                            </p:txEl>
                                          </p:spTgt>
                                        </p:tgtEl>
                                        <p:attrNameLst>
                                          <p:attrName>style.color</p:attrName>
                                        </p:attrNameLst>
                                      </p:cBhvr>
                                      <p:tavLst>
                                        <p:tav tm="0">
                                          <p:val>
                                            <p:clrVal>
                                              <a:schemeClr val="accent2"/>
                                            </p:clrVal>
                                          </p:val>
                                        </p:tav>
                                        <p:tav tm="50000">
                                          <p:val>
                                            <p:clrVal>
                                              <a:schemeClr val="tx2"/>
                                            </p:clrVal>
                                          </p:val>
                                        </p:tav>
                                      </p:tavLst>
                                    </p:anim>
                                    <p:anim calcmode="discrete" valueType="clr">
                                      <p:cBhvr>
                                        <p:cTn id="38" dur="20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9" dur="20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9144000" cy="5786454"/>
          </a:xfrm>
        </p:spPr>
        <p:txBody>
          <a:bodyPr>
            <a:noAutofit/>
          </a:bodyPr>
          <a:lstStyle/>
          <a:p>
            <a:pPr>
              <a:lnSpc>
                <a:spcPct val="80000"/>
              </a:lnSpc>
            </a:pPr>
            <a:r>
              <a:rPr lang="ru-RU" sz="2800" dirty="0" smtClean="0"/>
              <a:t>Если выкрасить дом внутри </a:t>
            </a:r>
            <a:r>
              <a:rPr lang="ru-RU" sz="2800" b="1" dirty="0" smtClean="0">
                <a:solidFill>
                  <a:schemeClr val="bg1"/>
                </a:solidFill>
              </a:rPr>
              <a:t>белым</a:t>
            </a:r>
            <a:r>
              <a:rPr lang="ru-RU" sz="2800" dirty="0" smtClean="0"/>
              <a:t> – в нем будет мир, если выкрасить в белый</a:t>
            </a:r>
            <a:r>
              <a:rPr lang="ru-RU" sz="2800" dirty="0" smtClean="0">
                <a:solidFill>
                  <a:schemeClr val="bg1"/>
                </a:solidFill>
              </a:rPr>
              <a:t> </a:t>
            </a:r>
            <a:r>
              <a:rPr lang="ru-RU" sz="2800" dirty="0" smtClean="0"/>
              <a:t>косяки дверей – человек, входя, оставит свое зло снаружи. Но! Не следует выкрашивать в белый цвет детские комнаты и больницы.</a:t>
            </a:r>
          </a:p>
          <a:p>
            <a:pPr>
              <a:lnSpc>
                <a:spcPct val="80000"/>
              </a:lnSpc>
            </a:pPr>
            <a:r>
              <a:rPr lang="ru-RU" sz="2800" b="1" dirty="0" smtClean="0">
                <a:solidFill>
                  <a:srgbClr val="FFFF00"/>
                </a:solidFill>
              </a:rPr>
              <a:t>Желтый</a:t>
            </a:r>
            <a:r>
              <a:rPr lang="ru-RU" sz="2800" dirty="0" smtClean="0">
                <a:solidFill>
                  <a:srgbClr val="FFFF00"/>
                </a:solidFill>
              </a:rPr>
              <a:t> </a:t>
            </a:r>
            <a:r>
              <a:rPr lang="ru-RU" sz="2800" dirty="0" smtClean="0"/>
              <a:t>– предпочтителен в салоне самолета, в кухне (повышает аппетит), в экзаменационных аудиториях (способствует концентрации внимания).</a:t>
            </a:r>
          </a:p>
          <a:p>
            <a:pPr>
              <a:lnSpc>
                <a:spcPct val="80000"/>
              </a:lnSpc>
            </a:pPr>
            <a:r>
              <a:rPr lang="ru-RU" sz="2800" b="1" dirty="0" smtClean="0">
                <a:solidFill>
                  <a:schemeClr val="accent6">
                    <a:lumMod val="75000"/>
                  </a:schemeClr>
                </a:solidFill>
              </a:rPr>
              <a:t>Коричневый</a:t>
            </a:r>
            <a:r>
              <a:rPr lang="ru-RU" sz="2800" b="1" dirty="0" smtClean="0"/>
              <a:t> </a:t>
            </a:r>
            <a:r>
              <a:rPr lang="ru-RU" sz="2800" dirty="0" smtClean="0"/>
              <a:t>– создает уют, но тянет отдыхать – не следует использовать в библиотеке, но хорошо использовать в суде (как цвет незыблемости). </a:t>
            </a:r>
          </a:p>
          <a:p>
            <a:pPr>
              <a:lnSpc>
                <a:spcPct val="80000"/>
              </a:lnSpc>
            </a:pPr>
            <a:r>
              <a:rPr lang="ru-RU" sz="2800" b="1" dirty="0" smtClean="0">
                <a:solidFill>
                  <a:srgbClr val="003296"/>
                </a:solidFill>
              </a:rPr>
              <a:t>Синий</a:t>
            </a:r>
            <a:r>
              <a:rPr lang="ru-RU" sz="2800" dirty="0" smtClean="0"/>
              <a:t> – предпочтителен для залов заседаний – способствует организованности (лучше всего принимаются решения), а также для спален (дает ровный, глубокий сон); негативен для детских комнат – вызывает меланхолию. </a:t>
            </a:r>
          </a:p>
        </p:txBody>
      </p:sp>
      <p:sp>
        <p:nvSpPr>
          <p:cNvPr id="5" name="Заголовок 4"/>
          <p:cNvSpPr>
            <a:spLocks noGrp="1"/>
          </p:cNvSpPr>
          <p:nvPr>
            <p:ph type="title"/>
          </p:nvPr>
        </p:nvSpPr>
        <p:spPr>
          <a:xfrm>
            <a:off x="0" y="0"/>
            <a:ext cx="8991600" cy="1071546"/>
          </a:xfrm>
        </p:spPr>
        <p:txBody>
          <a:bodyPr/>
          <a:lstStyle/>
          <a:p>
            <a:r>
              <a:rPr lang="ru-RU" dirty="0" smtClean="0"/>
              <a:t>	</a:t>
            </a:r>
            <a:r>
              <a:rPr lang="ru-RU" b="1" dirty="0" smtClean="0"/>
              <a:t>цвет в интерьере</a:t>
            </a:r>
            <a:endParaRPr lang="ru-RU" b="1" dirty="0"/>
          </a:p>
        </p:txBody>
      </p:sp>
    </p:spTree>
  </p:cSld>
  <p:clrMapOvr>
    <a:masterClrMapping/>
  </p:clrMapOvr>
  <p:transition spd="med" advClick="0" advTm="4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53"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rot="21434087">
            <a:off x="3652423" y="765647"/>
            <a:ext cx="5171537" cy="3464322"/>
          </a:xfrm>
          <a:prstGeom prst="rect">
            <a:avLst/>
          </a:prstGeom>
          <a:noFill/>
          <a:ln w="9525">
            <a:noFill/>
            <a:miter lim="800000"/>
            <a:headEnd/>
            <a:tailEnd/>
          </a:ln>
          <a:effectLst/>
        </p:spPr>
      </p:pic>
      <p:sp>
        <p:nvSpPr>
          <p:cNvPr id="2" name="Заголовок 1"/>
          <p:cNvSpPr>
            <a:spLocks noGrp="1"/>
          </p:cNvSpPr>
          <p:nvPr>
            <p:ph type="title"/>
          </p:nvPr>
        </p:nvSpPr>
        <p:spPr>
          <a:xfrm>
            <a:off x="0" y="0"/>
            <a:ext cx="9144000" cy="1071546"/>
          </a:xfrm>
        </p:spPr>
        <p:txBody>
          <a:bodyPr/>
          <a:lstStyle/>
          <a:p>
            <a:r>
              <a:rPr lang="ru-RU" dirty="0" smtClean="0"/>
              <a:t>	</a:t>
            </a:r>
            <a:r>
              <a:rPr lang="ru-RU" b="1" dirty="0" smtClean="0"/>
              <a:t> цвет в интерьере</a:t>
            </a:r>
            <a:endParaRPr lang="ru-RU" dirty="0"/>
          </a:p>
        </p:txBody>
      </p:sp>
      <p:pic>
        <p:nvPicPr>
          <p:cNvPr id="5" name="Picture 3"/>
          <p:cNvPicPr>
            <a:picLocks noChangeAspect="1" noChangeArrowheads="1"/>
          </p:cNvPicPr>
          <p:nvPr/>
        </p:nvPicPr>
        <p:blipFill>
          <a:blip r:embed="rId4"/>
          <a:srcRect/>
          <a:stretch>
            <a:fillRect/>
          </a:stretch>
        </p:blipFill>
        <p:spPr bwMode="auto">
          <a:xfrm rot="255458">
            <a:off x="334036" y="3056569"/>
            <a:ext cx="5490365" cy="3430190"/>
          </a:xfrm>
          <a:prstGeom prst="rect">
            <a:avLst/>
          </a:prstGeom>
          <a:noFill/>
          <a:ln w="9525">
            <a:noFill/>
            <a:miter lim="800000"/>
            <a:headEnd/>
            <a:tailEnd/>
          </a:ln>
          <a:effectLst/>
        </p:spPr>
      </p:pic>
      <p:sp>
        <p:nvSpPr>
          <p:cNvPr id="3" name="Содержимое 2"/>
          <p:cNvSpPr>
            <a:spLocks noGrp="1"/>
          </p:cNvSpPr>
          <p:nvPr>
            <p:ph idx="1"/>
          </p:nvPr>
        </p:nvSpPr>
        <p:spPr>
          <a:xfrm>
            <a:off x="0" y="1071546"/>
            <a:ext cx="9144000" cy="5786453"/>
          </a:xfrm>
        </p:spPr>
        <p:txBody>
          <a:bodyPr>
            <a:noAutofit/>
          </a:bodyPr>
          <a:lstStyle/>
          <a:p>
            <a:pPr>
              <a:lnSpc>
                <a:spcPct val="80000"/>
              </a:lnSpc>
            </a:pPr>
            <a:r>
              <a:rPr lang="ru-RU" sz="2800" b="1" dirty="0" smtClean="0">
                <a:solidFill>
                  <a:srgbClr val="FF0000"/>
                </a:solidFill>
              </a:rPr>
              <a:t>Красный</a:t>
            </a:r>
            <a:r>
              <a:rPr lang="ru-RU" sz="2800" dirty="0" smtClean="0"/>
              <a:t> – положителен в кафе (клиенты быстро уходят), помогает людям с пониженным настроением, неуверенным в себе и испытывающим страх.</a:t>
            </a:r>
          </a:p>
          <a:p>
            <a:pPr>
              <a:lnSpc>
                <a:spcPct val="80000"/>
              </a:lnSpc>
            </a:pPr>
            <a:r>
              <a:rPr lang="ru-RU" sz="2800" b="1" dirty="0" err="1" smtClean="0">
                <a:solidFill>
                  <a:srgbClr val="00B0F0"/>
                </a:solidFill>
              </a:rPr>
              <a:t>Голубой</a:t>
            </a:r>
            <a:r>
              <a:rPr lang="ru-RU" sz="2800" dirty="0" smtClean="0"/>
              <a:t> – положителен в ванной комнате, в спальне (дает самые яркие сновидения); тарелки и скатерть </a:t>
            </a:r>
            <a:r>
              <a:rPr lang="ru-RU" sz="2800" dirty="0" err="1" smtClean="0"/>
              <a:t>голубого</a:t>
            </a:r>
            <a:r>
              <a:rPr lang="ru-RU" sz="2800" dirty="0" smtClean="0"/>
              <a:t> цвета помогают умерить чересчур разыгравшийся аппетит.</a:t>
            </a:r>
          </a:p>
          <a:p>
            <a:pPr>
              <a:lnSpc>
                <a:spcPct val="80000"/>
              </a:lnSpc>
            </a:pPr>
            <a:r>
              <a:rPr lang="ru-RU" sz="2800" b="1" dirty="0" smtClean="0">
                <a:solidFill>
                  <a:srgbClr val="1C662E"/>
                </a:solidFill>
              </a:rPr>
              <a:t>Зеленый</a:t>
            </a:r>
            <a:r>
              <a:rPr lang="ru-RU" sz="2800" dirty="0" smtClean="0">
                <a:solidFill>
                  <a:srgbClr val="1C662E"/>
                </a:solidFill>
              </a:rPr>
              <a:t> </a:t>
            </a:r>
            <a:r>
              <a:rPr lang="ru-RU" sz="2800" dirty="0" smtClean="0"/>
              <a:t>– положителен в нежилых комнатах, где проводят много времени (помогает сконцентрироваться), можно использовать в спальне (обладает снотворным действием), зеленые детали интерьера рабочего кабинета снижают утомление глаз.</a:t>
            </a:r>
          </a:p>
          <a:p>
            <a:pPr>
              <a:lnSpc>
                <a:spcPct val="80000"/>
              </a:lnSpc>
            </a:pPr>
            <a:r>
              <a:rPr lang="ru-RU" sz="2800" b="1" dirty="0" smtClean="0">
                <a:solidFill>
                  <a:srgbClr val="E57315"/>
                </a:solidFill>
              </a:rPr>
              <a:t>Оранжевый</a:t>
            </a:r>
            <a:r>
              <a:rPr lang="ru-RU" sz="2800" dirty="0" smtClean="0">
                <a:solidFill>
                  <a:srgbClr val="E57315"/>
                </a:solidFill>
              </a:rPr>
              <a:t> </a:t>
            </a:r>
            <a:r>
              <a:rPr lang="ru-RU" sz="2800" dirty="0" smtClean="0"/>
              <a:t>– не желателен в спальне (активизирует все системы организма), на письменный стол ребенка можно поставить любой оранжевый предмет интерьера (хорошо влияет на развитие).</a:t>
            </a:r>
          </a:p>
        </p:txBody>
      </p:sp>
      <p:pic>
        <p:nvPicPr>
          <p:cNvPr id="6" name="Sleep Away.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spd="med" advClick="0" advTm="5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0" fill="hold"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3">
                                            <p:txEl>
                                              <p:pRg st="0" end="0"/>
                                            </p:txEl>
                                          </p:spTgt>
                                        </p:tgtEl>
                                      </p:cBhvr>
                                    </p:animEffect>
                                  </p:childTnLst>
                                </p:cTn>
                              </p:par>
                            </p:childTnLst>
                          </p:cTn>
                        </p:par>
                        <p:par>
                          <p:cTn id="13" fill="hold">
                            <p:stCondLst>
                              <p:cond delay="2000"/>
                            </p:stCondLst>
                            <p:childTnLst>
                              <p:par>
                                <p:cTn id="14" presetID="53"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1000"/>
                                        <p:tgtEl>
                                          <p:spTgt spid="3">
                                            <p:txEl>
                                              <p:pRg st="1" end="1"/>
                                            </p:txEl>
                                          </p:spTgt>
                                        </p:tgtEl>
                                      </p:cBhvr>
                                    </p:animEffect>
                                  </p:childTnLst>
                                </p:cTn>
                              </p:par>
                            </p:childTnLst>
                          </p:cTn>
                        </p:par>
                        <p:par>
                          <p:cTn id="19" fill="hold">
                            <p:stCondLst>
                              <p:cond delay="3000"/>
                            </p:stCondLst>
                            <p:childTnLst>
                              <p:par>
                                <p:cTn id="20" presetID="53"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1000"/>
                                        <p:tgtEl>
                                          <p:spTgt spid="3">
                                            <p:txEl>
                                              <p:pRg st="2" end="2"/>
                                            </p:txEl>
                                          </p:spTgt>
                                        </p:tgtEl>
                                      </p:cBhvr>
                                    </p:animEffect>
                                  </p:childTnLst>
                                </p:cTn>
                              </p:par>
                            </p:childTnLst>
                          </p:cTn>
                        </p:par>
                        <p:par>
                          <p:cTn id="25" fill="hold">
                            <p:stCondLst>
                              <p:cond delay="4000"/>
                            </p:stCondLst>
                            <p:childTnLst>
                              <p:par>
                                <p:cTn id="26" presetID="53"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par>
                          <p:cTn id="31" fill="hold">
                            <p:stCondLst>
                              <p:cond delay="5000"/>
                            </p:stCondLst>
                            <p:childTnLst>
                              <p:par>
                                <p:cTn id="32" presetID="55" presetClass="exit" presetSubtype="0" fill="hold" nodeType="afterEffect">
                                  <p:stCondLst>
                                    <p:cond delay="45000"/>
                                  </p:stCondLst>
                                  <p:childTnLst>
                                    <p:anim calcmode="lin" valueType="num">
                                      <p:cBhvr>
                                        <p:cTn id="33" dur="3000"/>
                                        <p:tgtEl>
                                          <p:spTgt spid="3">
                                            <p:txEl>
                                              <p:pRg st="0" end="0"/>
                                            </p:txEl>
                                          </p:spTgt>
                                        </p:tgtEl>
                                        <p:attrNameLst>
                                          <p:attrName>ppt_w</p:attrName>
                                        </p:attrNameLst>
                                      </p:cBhvr>
                                      <p:tavLst>
                                        <p:tav tm="0">
                                          <p:val>
                                            <p:strVal val="ppt_w"/>
                                          </p:val>
                                        </p:tav>
                                        <p:tav tm="100000">
                                          <p:val>
                                            <p:strVal val="ppt_w*0.70"/>
                                          </p:val>
                                        </p:tav>
                                      </p:tavLst>
                                    </p:anim>
                                    <p:anim calcmode="lin" valueType="num">
                                      <p:cBhvr>
                                        <p:cTn id="34" dur="3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5" dur="3000"/>
                                        <p:tgtEl>
                                          <p:spTgt spid="3">
                                            <p:txEl>
                                              <p:pRg st="0" end="0"/>
                                            </p:txEl>
                                          </p:spTgt>
                                        </p:tgtEl>
                                      </p:cBhvr>
                                    </p:animEffect>
                                    <p:set>
                                      <p:cBhvr>
                                        <p:cTn id="36" dur="1" fill="hold">
                                          <p:stCondLst>
                                            <p:cond delay="2999"/>
                                          </p:stCondLst>
                                        </p:cTn>
                                        <p:tgtEl>
                                          <p:spTgt spid="3">
                                            <p:txEl>
                                              <p:pRg st="0" end="0"/>
                                            </p:txEl>
                                          </p:spTgt>
                                        </p:tgtEl>
                                        <p:attrNameLst>
                                          <p:attrName>style.visibility</p:attrName>
                                        </p:attrNameLst>
                                      </p:cBhvr>
                                      <p:to>
                                        <p:strVal val="hidden"/>
                                      </p:to>
                                    </p:set>
                                  </p:childTnLst>
                                </p:cTn>
                              </p:par>
                              <p:par>
                                <p:cTn id="37" presetID="55" presetClass="exit" presetSubtype="0" fill="hold" nodeType="withEffect">
                                  <p:stCondLst>
                                    <p:cond delay="45000"/>
                                  </p:stCondLst>
                                  <p:childTnLst>
                                    <p:anim calcmode="lin" valueType="num">
                                      <p:cBhvr>
                                        <p:cTn id="38" dur="3000"/>
                                        <p:tgtEl>
                                          <p:spTgt spid="3">
                                            <p:txEl>
                                              <p:pRg st="1" end="1"/>
                                            </p:txEl>
                                          </p:spTgt>
                                        </p:tgtEl>
                                        <p:attrNameLst>
                                          <p:attrName>ppt_w</p:attrName>
                                        </p:attrNameLst>
                                      </p:cBhvr>
                                      <p:tavLst>
                                        <p:tav tm="0">
                                          <p:val>
                                            <p:strVal val="ppt_w"/>
                                          </p:val>
                                        </p:tav>
                                        <p:tav tm="100000">
                                          <p:val>
                                            <p:strVal val="ppt_w*0.70"/>
                                          </p:val>
                                        </p:tav>
                                      </p:tavLst>
                                    </p:anim>
                                    <p:anim calcmode="lin" valueType="num">
                                      <p:cBhvr>
                                        <p:cTn id="39" dur="3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40" dur="3000"/>
                                        <p:tgtEl>
                                          <p:spTgt spid="3">
                                            <p:txEl>
                                              <p:pRg st="1" end="1"/>
                                            </p:txEl>
                                          </p:spTgt>
                                        </p:tgtEl>
                                      </p:cBhvr>
                                    </p:animEffect>
                                    <p:set>
                                      <p:cBhvr>
                                        <p:cTn id="41" dur="1" fill="hold">
                                          <p:stCondLst>
                                            <p:cond delay="2999"/>
                                          </p:stCondLst>
                                        </p:cTn>
                                        <p:tgtEl>
                                          <p:spTgt spid="3">
                                            <p:txEl>
                                              <p:pRg st="1" end="1"/>
                                            </p:txEl>
                                          </p:spTgt>
                                        </p:tgtEl>
                                        <p:attrNameLst>
                                          <p:attrName>style.visibility</p:attrName>
                                        </p:attrNameLst>
                                      </p:cBhvr>
                                      <p:to>
                                        <p:strVal val="hidden"/>
                                      </p:to>
                                    </p:set>
                                  </p:childTnLst>
                                </p:cTn>
                              </p:par>
                              <p:par>
                                <p:cTn id="42" presetID="55" presetClass="exit" presetSubtype="0" fill="hold" nodeType="withEffect">
                                  <p:stCondLst>
                                    <p:cond delay="45000"/>
                                  </p:stCondLst>
                                  <p:childTnLst>
                                    <p:anim calcmode="lin" valueType="num">
                                      <p:cBhvr>
                                        <p:cTn id="43" dur="3000"/>
                                        <p:tgtEl>
                                          <p:spTgt spid="3">
                                            <p:txEl>
                                              <p:pRg st="2" end="2"/>
                                            </p:txEl>
                                          </p:spTgt>
                                        </p:tgtEl>
                                        <p:attrNameLst>
                                          <p:attrName>ppt_w</p:attrName>
                                        </p:attrNameLst>
                                      </p:cBhvr>
                                      <p:tavLst>
                                        <p:tav tm="0">
                                          <p:val>
                                            <p:strVal val="ppt_w"/>
                                          </p:val>
                                        </p:tav>
                                        <p:tav tm="100000">
                                          <p:val>
                                            <p:strVal val="ppt_w*0.70"/>
                                          </p:val>
                                        </p:tav>
                                      </p:tavLst>
                                    </p:anim>
                                    <p:anim calcmode="lin" valueType="num">
                                      <p:cBhvr>
                                        <p:cTn id="44" dur="3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5" dur="3000"/>
                                        <p:tgtEl>
                                          <p:spTgt spid="3">
                                            <p:txEl>
                                              <p:pRg st="2" end="2"/>
                                            </p:txEl>
                                          </p:spTgt>
                                        </p:tgtEl>
                                      </p:cBhvr>
                                    </p:animEffect>
                                    <p:set>
                                      <p:cBhvr>
                                        <p:cTn id="46" dur="1" fill="hold">
                                          <p:stCondLst>
                                            <p:cond delay="2999"/>
                                          </p:stCondLst>
                                        </p:cTn>
                                        <p:tgtEl>
                                          <p:spTgt spid="3">
                                            <p:txEl>
                                              <p:pRg st="2" end="2"/>
                                            </p:txEl>
                                          </p:spTgt>
                                        </p:tgtEl>
                                        <p:attrNameLst>
                                          <p:attrName>style.visibility</p:attrName>
                                        </p:attrNameLst>
                                      </p:cBhvr>
                                      <p:to>
                                        <p:strVal val="hidden"/>
                                      </p:to>
                                    </p:set>
                                  </p:childTnLst>
                                </p:cTn>
                              </p:par>
                              <p:par>
                                <p:cTn id="47" presetID="55" presetClass="exit" presetSubtype="0" fill="hold" nodeType="withEffect">
                                  <p:stCondLst>
                                    <p:cond delay="45000"/>
                                  </p:stCondLst>
                                  <p:childTnLst>
                                    <p:anim calcmode="lin" valueType="num">
                                      <p:cBhvr>
                                        <p:cTn id="48" dur="3000"/>
                                        <p:tgtEl>
                                          <p:spTgt spid="3">
                                            <p:txEl>
                                              <p:pRg st="3" end="3"/>
                                            </p:txEl>
                                          </p:spTgt>
                                        </p:tgtEl>
                                        <p:attrNameLst>
                                          <p:attrName>ppt_w</p:attrName>
                                        </p:attrNameLst>
                                      </p:cBhvr>
                                      <p:tavLst>
                                        <p:tav tm="0">
                                          <p:val>
                                            <p:strVal val="ppt_w"/>
                                          </p:val>
                                        </p:tav>
                                        <p:tav tm="100000">
                                          <p:val>
                                            <p:strVal val="ppt_w*0.70"/>
                                          </p:val>
                                        </p:tav>
                                      </p:tavLst>
                                    </p:anim>
                                    <p:anim calcmode="lin" valueType="num">
                                      <p:cBhvr>
                                        <p:cTn id="49" dur="3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50" dur="3000"/>
                                        <p:tgtEl>
                                          <p:spTgt spid="3">
                                            <p:txEl>
                                              <p:pRg st="3" end="3"/>
                                            </p:txEl>
                                          </p:spTgt>
                                        </p:tgtEl>
                                      </p:cBhvr>
                                    </p:animEffect>
                                    <p:set>
                                      <p:cBhvr>
                                        <p:cTn id="51" dur="1" fill="hold">
                                          <p:stCondLst>
                                            <p:cond delay="2999"/>
                                          </p:stCondLst>
                                        </p:cTn>
                                        <p:tgtEl>
                                          <p:spTgt spid="3">
                                            <p:txEl>
                                              <p:pRg st="3" end="3"/>
                                            </p:txEl>
                                          </p:spTgt>
                                        </p:tgtEl>
                                        <p:attrNameLst>
                                          <p:attrName>style.visibility</p:attrName>
                                        </p:attrNameLst>
                                      </p:cBhvr>
                                      <p:to>
                                        <p:strVal val="hidden"/>
                                      </p:to>
                                    </p:set>
                                  </p:childTnLst>
                                </p:cTn>
                              </p:par>
                            </p:childTnLst>
                          </p:cTn>
                        </p:par>
                        <p:par>
                          <p:cTn id="52" fill="hold">
                            <p:stCondLst>
                              <p:cond delay="53000"/>
                            </p:stCondLst>
                            <p:childTnLst>
                              <p:par>
                                <p:cTn id="53" presetID="49" presetClass="entr" presetSubtype="0" decel="10000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360"/>
                                          </p:val>
                                        </p:tav>
                                        <p:tav tm="100000">
                                          <p:val>
                                            <p:fltVal val="0"/>
                                          </p:val>
                                        </p:tav>
                                      </p:tavLst>
                                    </p:anim>
                                    <p:animEffect transition="in" filter="fade">
                                      <p:cBhvr>
                                        <p:cTn id="58" dur="1000"/>
                                        <p:tgtEl>
                                          <p:spTgt spid="4"/>
                                        </p:tgtEl>
                                      </p:cBhvr>
                                    </p:animEffect>
                                  </p:childTnLst>
                                </p:cTn>
                              </p:par>
                            </p:childTnLst>
                          </p:cTn>
                        </p:par>
                        <p:par>
                          <p:cTn id="59" fill="hold">
                            <p:stCondLst>
                              <p:cond delay="54000"/>
                            </p:stCondLst>
                            <p:childTnLst>
                              <p:par>
                                <p:cTn id="60" presetID="14" presetClass="entr" presetSubtype="1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9000" numSld="21" showWhenStopped="0">
                <p:cTn id="63"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9144000" cy="5786454"/>
          </a:xfrm>
        </p:spPr>
        <p:txBody>
          <a:bodyPr>
            <a:noAutofit/>
          </a:bodyPr>
          <a:lstStyle/>
          <a:p>
            <a:pPr>
              <a:lnSpc>
                <a:spcPct val="80000"/>
              </a:lnSpc>
            </a:pPr>
            <a:r>
              <a:rPr lang="ru-RU" sz="2800" b="1" dirty="0" smtClean="0">
                <a:solidFill>
                  <a:schemeClr val="bg1"/>
                </a:solidFill>
              </a:rPr>
              <a:t>Белый цвет </a:t>
            </a:r>
            <a:r>
              <a:rPr lang="ru-RU" sz="2800" b="1" dirty="0" smtClean="0"/>
              <a:t> </a:t>
            </a:r>
            <a:r>
              <a:rPr lang="ru-RU" sz="2800" dirty="0" smtClean="0"/>
              <a:t>автоматически помогает сбросить до 10 лет возраста. Многие из девушек в белых блузках подсознательно хотели бы начать жизнь с чистого листа.</a:t>
            </a:r>
          </a:p>
          <a:p>
            <a:pPr>
              <a:lnSpc>
                <a:spcPct val="80000"/>
              </a:lnSpc>
            </a:pPr>
            <a:r>
              <a:rPr lang="ru-RU" sz="2800" dirty="0" smtClean="0"/>
              <a:t>Предпочтение </a:t>
            </a:r>
            <a:r>
              <a:rPr lang="ru-RU" sz="2800" b="1" dirty="0" smtClean="0">
                <a:solidFill>
                  <a:schemeClr val="tx1"/>
                </a:solidFill>
              </a:rPr>
              <a:t>черного</a:t>
            </a:r>
            <a:r>
              <a:rPr lang="ru-RU" sz="2800" dirty="0" smtClean="0">
                <a:solidFill>
                  <a:schemeClr val="tx1"/>
                </a:solidFill>
              </a:rPr>
              <a:t> </a:t>
            </a:r>
            <a:r>
              <a:rPr lang="ru-RU" sz="2800" dirty="0" smtClean="0"/>
              <a:t>в одежде – нехватка или отсутствие в жизни чего-то очень важного. Этот цвет также придает уверенности, силы, строгости.</a:t>
            </a:r>
          </a:p>
          <a:p>
            <a:pPr>
              <a:lnSpc>
                <a:spcPct val="80000"/>
              </a:lnSpc>
            </a:pPr>
            <a:r>
              <a:rPr lang="ru-RU" sz="2800" dirty="0" smtClean="0"/>
              <a:t>Если </a:t>
            </a:r>
            <a:r>
              <a:rPr lang="ru-RU" sz="2800" b="1" dirty="0" smtClean="0">
                <a:solidFill>
                  <a:schemeClr val="tx1">
                    <a:lumMod val="50000"/>
                    <a:lumOff val="50000"/>
                  </a:schemeClr>
                </a:solidFill>
              </a:rPr>
              <a:t>серый цвет</a:t>
            </a:r>
            <a:r>
              <a:rPr lang="ru-RU" sz="2800" dirty="0" smtClean="0">
                <a:solidFill>
                  <a:schemeClr val="tx1">
                    <a:lumMod val="50000"/>
                    <a:lumOff val="50000"/>
                  </a:schemeClr>
                </a:solidFill>
              </a:rPr>
              <a:t> </a:t>
            </a:r>
            <a:r>
              <a:rPr lang="ru-RU" sz="2800" dirty="0" smtClean="0"/>
              <a:t>преобладает в одежде – человеку свойственно стремление найти идеальные чувства, ощущения. Для него важно не привлекать к себе внимания, запастись спокойствием.</a:t>
            </a:r>
          </a:p>
          <a:p>
            <a:pPr>
              <a:lnSpc>
                <a:spcPct val="80000"/>
              </a:lnSpc>
            </a:pPr>
            <a:r>
              <a:rPr lang="ru-RU" sz="2800" dirty="0" smtClean="0"/>
              <a:t>В </a:t>
            </a:r>
            <a:r>
              <a:rPr lang="ru-RU" sz="2800" b="1" dirty="0" smtClean="0">
                <a:solidFill>
                  <a:srgbClr val="FF0000"/>
                </a:solidFill>
              </a:rPr>
              <a:t>красном</a:t>
            </a:r>
            <a:r>
              <a:rPr lang="ru-RU" sz="2800" dirty="0" smtClean="0">
                <a:solidFill>
                  <a:srgbClr val="FF0000"/>
                </a:solidFill>
              </a:rPr>
              <a:t> </a:t>
            </a:r>
            <a:r>
              <a:rPr lang="ru-RU" sz="2800" dirty="0" smtClean="0"/>
              <a:t>хорошо флиртовать, танцевать, выяснять отношения – т.е. оказываться в ситуациях, где нужно стать первым.</a:t>
            </a:r>
          </a:p>
          <a:p>
            <a:pPr>
              <a:lnSpc>
                <a:spcPct val="80000"/>
              </a:lnSpc>
            </a:pPr>
            <a:r>
              <a:rPr lang="ru-RU" sz="2800" dirty="0" smtClean="0"/>
              <a:t>В </a:t>
            </a:r>
            <a:r>
              <a:rPr lang="ru-RU" sz="2800" b="1" dirty="0" smtClean="0">
                <a:solidFill>
                  <a:srgbClr val="E57315"/>
                </a:solidFill>
              </a:rPr>
              <a:t>оранжевом</a:t>
            </a:r>
            <a:r>
              <a:rPr lang="ru-RU" sz="2800" dirty="0" smtClean="0"/>
              <a:t> хорошо учиться, путешествовать, изучать языки и вообще получать новые знания.</a:t>
            </a:r>
          </a:p>
        </p:txBody>
      </p:sp>
      <p:sp>
        <p:nvSpPr>
          <p:cNvPr id="2" name="Заголовок 1"/>
          <p:cNvSpPr>
            <a:spLocks noGrp="1"/>
          </p:cNvSpPr>
          <p:nvPr>
            <p:ph type="title"/>
          </p:nvPr>
        </p:nvSpPr>
        <p:spPr>
          <a:xfrm>
            <a:off x="0" y="0"/>
            <a:ext cx="9144000" cy="1071546"/>
          </a:xfrm>
        </p:spPr>
        <p:txBody>
          <a:bodyPr/>
          <a:lstStyle/>
          <a:p>
            <a:r>
              <a:rPr lang="ru-RU" dirty="0" smtClean="0"/>
              <a:t>	</a:t>
            </a:r>
            <a:r>
              <a:rPr lang="ru-RU" b="1" dirty="0" smtClean="0"/>
              <a:t>цвет в одежде</a:t>
            </a:r>
            <a:endParaRPr lang="ru-RU" b="1" dirty="0"/>
          </a:p>
        </p:txBody>
      </p:sp>
    </p:spTree>
  </p:cSld>
  <p:clrMapOvr>
    <a:masterClrMapping/>
  </p:clrMapOvr>
  <p:transition spd="med" advClick="0" advTm="5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5000"/>
                            </p:stCondLst>
                            <p:childTnLst>
                              <p:par>
                                <p:cTn id="29" presetID="5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lstStyle/>
          <a:p>
            <a:r>
              <a:rPr lang="ru-RU" dirty="0" smtClean="0"/>
              <a:t>	</a:t>
            </a:r>
            <a:r>
              <a:rPr lang="ru-RU" b="1" dirty="0" smtClean="0"/>
              <a:t>цвет в одежде</a:t>
            </a:r>
            <a:endParaRPr lang="ru-RU" dirty="0"/>
          </a:p>
        </p:txBody>
      </p:sp>
      <p:pic>
        <p:nvPicPr>
          <p:cNvPr id="5" name="Picture 4"/>
          <p:cNvPicPr>
            <a:picLocks noChangeAspect="1" noChangeArrowheads="1"/>
          </p:cNvPicPr>
          <p:nvPr/>
        </p:nvPicPr>
        <p:blipFill>
          <a:blip r:embed="rId2"/>
          <a:srcRect/>
          <a:stretch>
            <a:fillRect/>
          </a:stretch>
        </p:blipFill>
        <p:spPr bwMode="auto">
          <a:xfrm rot="165473">
            <a:off x="2777451" y="1003124"/>
            <a:ext cx="6130685" cy="2759564"/>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1959" t="1706" r="2960" b="6464"/>
          <a:stretch>
            <a:fillRect/>
          </a:stretch>
        </p:blipFill>
        <p:spPr bwMode="auto">
          <a:xfrm rot="21430772">
            <a:off x="281623" y="3367479"/>
            <a:ext cx="5292124" cy="3218928"/>
          </a:xfrm>
          <a:prstGeom prst="rect">
            <a:avLst/>
          </a:prstGeom>
          <a:noFill/>
          <a:ln w="9525">
            <a:noFill/>
            <a:miter lim="800000"/>
            <a:headEnd/>
            <a:tailEnd/>
          </a:ln>
          <a:effectLst/>
        </p:spPr>
      </p:pic>
      <p:sp>
        <p:nvSpPr>
          <p:cNvPr id="3" name="Содержимое 2"/>
          <p:cNvSpPr>
            <a:spLocks noGrp="1"/>
          </p:cNvSpPr>
          <p:nvPr>
            <p:ph idx="1"/>
          </p:nvPr>
        </p:nvSpPr>
        <p:spPr>
          <a:xfrm>
            <a:off x="0" y="1071546"/>
            <a:ext cx="9144000" cy="5786453"/>
          </a:xfrm>
        </p:spPr>
        <p:txBody>
          <a:bodyPr>
            <a:noAutofit/>
          </a:bodyPr>
          <a:lstStyle/>
          <a:p>
            <a:pPr>
              <a:lnSpc>
                <a:spcPct val="80000"/>
              </a:lnSpc>
            </a:pPr>
            <a:r>
              <a:rPr lang="ru-RU" sz="2700" b="1" dirty="0" smtClean="0">
                <a:solidFill>
                  <a:srgbClr val="FFFF00"/>
                </a:solidFill>
              </a:rPr>
              <a:t>Желтый цвет </a:t>
            </a:r>
            <a:r>
              <a:rPr lang="ru-RU" sz="2700" dirty="0" smtClean="0"/>
              <a:t>– устанавливает желание на что-то сознательно воздействовать. Он улучшает отношения с окружающими: те начинают испытывать к вам необъяснимую симпатию; в нем хорошо знакомиться с новыми людьми.</a:t>
            </a:r>
          </a:p>
          <a:p>
            <a:pPr>
              <a:lnSpc>
                <a:spcPct val="80000"/>
              </a:lnSpc>
            </a:pPr>
            <a:r>
              <a:rPr lang="ru-RU" sz="2700" dirty="0" smtClean="0"/>
              <a:t>В </a:t>
            </a:r>
            <a:r>
              <a:rPr lang="ru-RU" sz="2700" b="1" dirty="0" smtClean="0">
                <a:solidFill>
                  <a:srgbClr val="1C662E"/>
                </a:solidFill>
              </a:rPr>
              <a:t>зеленом</a:t>
            </a:r>
            <a:r>
              <a:rPr lang="ru-RU" sz="2700" dirty="0" smtClean="0">
                <a:solidFill>
                  <a:srgbClr val="1C662E"/>
                </a:solidFill>
              </a:rPr>
              <a:t> </a:t>
            </a:r>
            <a:r>
              <a:rPr lang="ru-RU" sz="2700" dirty="0" smtClean="0"/>
              <a:t> хорошо встречаться с друзьями; в зеленой пижаме можно увидеть самые сладкие сны.</a:t>
            </a:r>
          </a:p>
          <a:p>
            <a:pPr>
              <a:lnSpc>
                <a:spcPct val="80000"/>
              </a:lnSpc>
            </a:pPr>
            <a:r>
              <a:rPr lang="ru-RU" sz="2700" b="1" dirty="0" err="1" smtClean="0">
                <a:solidFill>
                  <a:srgbClr val="00B0F0"/>
                </a:solidFill>
              </a:rPr>
              <a:t>Голубой</a:t>
            </a:r>
            <a:r>
              <a:rPr lang="ru-RU" sz="2700" dirty="0" smtClean="0">
                <a:solidFill>
                  <a:srgbClr val="00B0F0"/>
                </a:solidFill>
              </a:rPr>
              <a:t> </a:t>
            </a:r>
            <a:r>
              <a:rPr lang="ru-RU" sz="2700" dirty="0" smtClean="0"/>
              <a:t>– великолепный цвет для отдыха или встреч с друзьями, не рекомендуется людям, делающим карьеру: начальство может посчитать вас поверхностным.</a:t>
            </a:r>
          </a:p>
          <a:p>
            <a:pPr>
              <a:lnSpc>
                <a:spcPct val="80000"/>
              </a:lnSpc>
            </a:pPr>
            <a:r>
              <a:rPr lang="ru-RU" sz="2700" b="1" dirty="0" smtClean="0">
                <a:solidFill>
                  <a:srgbClr val="002060"/>
                </a:solidFill>
              </a:rPr>
              <a:t>Синий цвет </a:t>
            </a:r>
            <a:r>
              <a:rPr lang="ru-RU" sz="2700" dirty="0" smtClean="0"/>
              <a:t>в</a:t>
            </a:r>
            <a:r>
              <a:rPr lang="ru-RU" sz="2700" b="1" dirty="0" smtClean="0"/>
              <a:t> </a:t>
            </a:r>
            <a:r>
              <a:rPr lang="ru-RU" sz="2700" dirty="0" smtClean="0"/>
              <a:t>одежде располагает к планированию будущего, походам в кино или театры.</a:t>
            </a:r>
          </a:p>
          <a:p>
            <a:pPr>
              <a:lnSpc>
                <a:spcPct val="80000"/>
              </a:lnSpc>
            </a:pPr>
            <a:r>
              <a:rPr lang="ru-RU" sz="2700" b="1" dirty="0" smtClean="0">
                <a:solidFill>
                  <a:srgbClr val="7030A0"/>
                </a:solidFill>
              </a:rPr>
              <a:t>Фиолетовый </a:t>
            </a:r>
            <a:r>
              <a:rPr lang="ru-RU" sz="2700" dirty="0" smtClean="0"/>
              <a:t>наряд хорошо повышает самооценку. В одежде фиолетовый лучше всего разбавлять золотом, иначе он может привести к депрессии. Не рекомендуется в работе с детьми.</a:t>
            </a:r>
          </a:p>
        </p:txBody>
      </p:sp>
    </p:spTree>
  </p:cSld>
  <p:clrMapOvr>
    <a:masterClrMapping/>
  </p:clrMapOvr>
  <p:transition spd="med" advClick="0" advTm="5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5000"/>
                            </p:stCondLst>
                            <p:childTnLst>
                              <p:par>
                                <p:cTn id="29" presetID="5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6000"/>
                            </p:stCondLst>
                            <p:childTnLst>
                              <p:par>
                                <p:cTn id="35" presetID="55" presetClass="exit" presetSubtype="0" fill="hold" nodeType="afterEffect">
                                  <p:stCondLst>
                                    <p:cond delay="42500"/>
                                  </p:stCondLst>
                                  <p:childTnLst>
                                    <p:anim calcmode="lin" valueType="num">
                                      <p:cBhvr>
                                        <p:cTn id="36" dur="3000"/>
                                        <p:tgtEl>
                                          <p:spTgt spid="3">
                                            <p:txEl>
                                              <p:pRg st="0" end="0"/>
                                            </p:txEl>
                                          </p:spTgt>
                                        </p:tgtEl>
                                        <p:attrNameLst>
                                          <p:attrName>ppt_w</p:attrName>
                                        </p:attrNameLst>
                                      </p:cBhvr>
                                      <p:tavLst>
                                        <p:tav tm="0">
                                          <p:val>
                                            <p:strVal val="ppt_w"/>
                                          </p:val>
                                        </p:tav>
                                        <p:tav tm="100000">
                                          <p:val>
                                            <p:strVal val="ppt_w*0.70"/>
                                          </p:val>
                                        </p:tav>
                                      </p:tavLst>
                                    </p:anim>
                                    <p:anim calcmode="lin" valueType="num">
                                      <p:cBhvr>
                                        <p:cTn id="37" dur="3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8" dur="3000"/>
                                        <p:tgtEl>
                                          <p:spTgt spid="3">
                                            <p:txEl>
                                              <p:pRg st="0" end="0"/>
                                            </p:txEl>
                                          </p:spTgt>
                                        </p:tgtEl>
                                      </p:cBhvr>
                                    </p:animEffect>
                                    <p:set>
                                      <p:cBhvr>
                                        <p:cTn id="39" dur="1" fill="hold">
                                          <p:stCondLst>
                                            <p:cond delay="2999"/>
                                          </p:stCondLst>
                                        </p:cTn>
                                        <p:tgtEl>
                                          <p:spTgt spid="3">
                                            <p:txEl>
                                              <p:pRg st="0" end="0"/>
                                            </p:txEl>
                                          </p:spTgt>
                                        </p:tgtEl>
                                        <p:attrNameLst>
                                          <p:attrName>style.visibility</p:attrName>
                                        </p:attrNameLst>
                                      </p:cBhvr>
                                      <p:to>
                                        <p:strVal val="hidden"/>
                                      </p:to>
                                    </p:set>
                                  </p:childTnLst>
                                </p:cTn>
                              </p:par>
                              <p:par>
                                <p:cTn id="40" presetID="55" presetClass="exit" presetSubtype="0" fill="hold" nodeType="withEffect">
                                  <p:stCondLst>
                                    <p:cond delay="42500"/>
                                  </p:stCondLst>
                                  <p:childTnLst>
                                    <p:anim calcmode="lin" valueType="num">
                                      <p:cBhvr>
                                        <p:cTn id="41" dur="3000"/>
                                        <p:tgtEl>
                                          <p:spTgt spid="3">
                                            <p:txEl>
                                              <p:pRg st="1" end="1"/>
                                            </p:txEl>
                                          </p:spTgt>
                                        </p:tgtEl>
                                        <p:attrNameLst>
                                          <p:attrName>ppt_w</p:attrName>
                                        </p:attrNameLst>
                                      </p:cBhvr>
                                      <p:tavLst>
                                        <p:tav tm="0">
                                          <p:val>
                                            <p:strVal val="ppt_w"/>
                                          </p:val>
                                        </p:tav>
                                        <p:tav tm="100000">
                                          <p:val>
                                            <p:strVal val="ppt_w*0.70"/>
                                          </p:val>
                                        </p:tav>
                                      </p:tavLst>
                                    </p:anim>
                                    <p:anim calcmode="lin" valueType="num">
                                      <p:cBhvr>
                                        <p:cTn id="42" dur="3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43" dur="3000"/>
                                        <p:tgtEl>
                                          <p:spTgt spid="3">
                                            <p:txEl>
                                              <p:pRg st="1" end="1"/>
                                            </p:txEl>
                                          </p:spTgt>
                                        </p:tgtEl>
                                      </p:cBhvr>
                                    </p:animEffect>
                                    <p:set>
                                      <p:cBhvr>
                                        <p:cTn id="44" dur="1" fill="hold">
                                          <p:stCondLst>
                                            <p:cond delay="2999"/>
                                          </p:stCondLst>
                                        </p:cTn>
                                        <p:tgtEl>
                                          <p:spTgt spid="3">
                                            <p:txEl>
                                              <p:pRg st="1" end="1"/>
                                            </p:txEl>
                                          </p:spTgt>
                                        </p:tgtEl>
                                        <p:attrNameLst>
                                          <p:attrName>style.visibility</p:attrName>
                                        </p:attrNameLst>
                                      </p:cBhvr>
                                      <p:to>
                                        <p:strVal val="hidden"/>
                                      </p:to>
                                    </p:set>
                                  </p:childTnLst>
                                </p:cTn>
                              </p:par>
                              <p:par>
                                <p:cTn id="45" presetID="55" presetClass="exit" presetSubtype="0" fill="hold" nodeType="withEffect">
                                  <p:stCondLst>
                                    <p:cond delay="42500"/>
                                  </p:stCondLst>
                                  <p:childTnLst>
                                    <p:anim calcmode="lin" valueType="num">
                                      <p:cBhvr>
                                        <p:cTn id="46" dur="3000"/>
                                        <p:tgtEl>
                                          <p:spTgt spid="3">
                                            <p:txEl>
                                              <p:pRg st="2" end="2"/>
                                            </p:txEl>
                                          </p:spTgt>
                                        </p:tgtEl>
                                        <p:attrNameLst>
                                          <p:attrName>ppt_w</p:attrName>
                                        </p:attrNameLst>
                                      </p:cBhvr>
                                      <p:tavLst>
                                        <p:tav tm="0">
                                          <p:val>
                                            <p:strVal val="ppt_w"/>
                                          </p:val>
                                        </p:tav>
                                        <p:tav tm="100000">
                                          <p:val>
                                            <p:strVal val="ppt_w*0.70"/>
                                          </p:val>
                                        </p:tav>
                                      </p:tavLst>
                                    </p:anim>
                                    <p:anim calcmode="lin" valueType="num">
                                      <p:cBhvr>
                                        <p:cTn id="47" dur="3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8" dur="3000"/>
                                        <p:tgtEl>
                                          <p:spTgt spid="3">
                                            <p:txEl>
                                              <p:pRg st="2" end="2"/>
                                            </p:txEl>
                                          </p:spTgt>
                                        </p:tgtEl>
                                      </p:cBhvr>
                                    </p:animEffect>
                                    <p:set>
                                      <p:cBhvr>
                                        <p:cTn id="49" dur="1" fill="hold">
                                          <p:stCondLst>
                                            <p:cond delay="2999"/>
                                          </p:stCondLst>
                                        </p:cTn>
                                        <p:tgtEl>
                                          <p:spTgt spid="3">
                                            <p:txEl>
                                              <p:pRg st="2" end="2"/>
                                            </p:txEl>
                                          </p:spTgt>
                                        </p:tgtEl>
                                        <p:attrNameLst>
                                          <p:attrName>style.visibility</p:attrName>
                                        </p:attrNameLst>
                                      </p:cBhvr>
                                      <p:to>
                                        <p:strVal val="hidden"/>
                                      </p:to>
                                    </p:set>
                                  </p:childTnLst>
                                </p:cTn>
                              </p:par>
                              <p:par>
                                <p:cTn id="50" presetID="55" presetClass="exit" presetSubtype="0" fill="hold" nodeType="withEffect">
                                  <p:stCondLst>
                                    <p:cond delay="42500"/>
                                  </p:stCondLst>
                                  <p:childTnLst>
                                    <p:anim calcmode="lin" valueType="num">
                                      <p:cBhvr>
                                        <p:cTn id="51" dur="3000"/>
                                        <p:tgtEl>
                                          <p:spTgt spid="3">
                                            <p:txEl>
                                              <p:pRg st="3" end="3"/>
                                            </p:txEl>
                                          </p:spTgt>
                                        </p:tgtEl>
                                        <p:attrNameLst>
                                          <p:attrName>ppt_w</p:attrName>
                                        </p:attrNameLst>
                                      </p:cBhvr>
                                      <p:tavLst>
                                        <p:tav tm="0">
                                          <p:val>
                                            <p:strVal val="ppt_w"/>
                                          </p:val>
                                        </p:tav>
                                        <p:tav tm="100000">
                                          <p:val>
                                            <p:strVal val="ppt_w*0.70"/>
                                          </p:val>
                                        </p:tav>
                                      </p:tavLst>
                                    </p:anim>
                                    <p:anim calcmode="lin" valueType="num">
                                      <p:cBhvr>
                                        <p:cTn id="52" dur="3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53" dur="3000"/>
                                        <p:tgtEl>
                                          <p:spTgt spid="3">
                                            <p:txEl>
                                              <p:pRg st="3" end="3"/>
                                            </p:txEl>
                                          </p:spTgt>
                                        </p:tgtEl>
                                      </p:cBhvr>
                                    </p:animEffect>
                                    <p:set>
                                      <p:cBhvr>
                                        <p:cTn id="54" dur="1" fill="hold">
                                          <p:stCondLst>
                                            <p:cond delay="2999"/>
                                          </p:stCondLst>
                                        </p:cTn>
                                        <p:tgtEl>
                                          <p:spTgt spid="3">
                                            <p:txEl>
                                              <p:pRg st="3" end="3"/>
                                            </p:txEl>
                                          </p:spTgt>
                                        </p:tgtEl>
                                        <p:attrNameLst>
                                          <p:attrName>style.visibility</p:attrName>
                                        </p:attrNameLst>
                                      </p:cBhvr>
                                      <p:to>
                                        <p:strVal val="hidden"/>
                                      </p:to>
                                    </p:set>
                                  </p:childTnLst>
                                </p:cTn>
                              </p:par>
                              <p:par>
                                <p:cTn id="55" presetID="55" presetClass="exit" presetSubtype="0" fill="hold" nodeType="withEffect">
                                  <p:stCondLst>
                                    <p:cond delay="42500"/>
                                  </p:stCondLst>
                                  <p:childTnLst>
                                    <p:anim calcmode="lin" valueType="num">
                                      <p:cBhvr>
                                        <p:cTn id="56" dur="3000"/>
                                        <p:tgtEl>
                                          <p:spTgt spid="3">
                                            <p:txEl>
                                              <p:pRg st="4" end="4"/>
                                            </p:txEl>
                                          </p:spTgt>
                                        </p:tgtEl>
                                        <p:attrNameLst>
                                          <p:attrName>ppt_w</p:attrName>
                                        </p:attrNameLst>
                                      </p:cBhvr>
                                      <p:tavLst>
                                        <p:tav tm="0">
                                          <p:val>
                                            <p:strVal val="ppt_w"/>
                                          </p:val>
                                        </p:tav>
                                        <p:tav tm="100000">
                                          <p:val>
                                            <p:strVal val="ppt_w*0.70"/>
                                          </p:val>
                                        </p:tav>
                                      </p:tavLst>
                                    </p:anim>
                                    <p:anim calcmode="lin" valueType="num">
                                      <p:cBhvr>
                                        <p:cTn id="57" dur="3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58" dur="3000"/>
                                        <p:tgtEl>
                                          <p:spTgt spid="3">
                                            <p:txEl>
                                              <p:pRg st="4" end="4"/>
                                            </p:txEl>
                                          </p:spTgt>
                                        </p:tgtEl>
                                      </p:cBhvr>
                                    </p:animEffect>
                                    <p:set>
                                      <p:cBhvr>
                                        <p:cTn id="59" dur="1" fill="hold">
                                          <p:stCondLst>
                                            <p:cond delay="2999"/>
                                          </p:stCondLst>
                                        </p:cTn>
                                        <p:tgtEl>
                                          <p:spTgt spid="3">
                                            <p:txEl>
                                              <p:pRg st="4" end="4"/>
                                            </p:txEl>
                                          </p:spTgt>
                                        </p:tgtEl>
                                        <p:attrNameLst>
                                          <p:attrName>style.visibility</p:attrName>
                                        </p:attrNameLst>
                                      </p:cBhvr>
                                      <p:to>
                                        <p:strVal val="hidden"/>
                                      </p:to>
                                    </p:set>
                                  </p:childTnLst>
                                </p:cTn>
                              </p:par>
                            </p:childTnLst>
                          </p:cTn>
                        </p:par>
                        <p:par>
                          <p:cTn id="60" fill="hold">
                            <p:stCondLst>
                              <p:cond delay="5150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par>
                          <p:cTn id="67" fill="hold">
                            <p:stCondLst>
                              <p:cond delay="52500"/>
                            </p:stCondLst>
                            <p:childTnLst>
                              <p:par>
                                <p:cTn id="68" presetID="53" presetClass="entr" presetSubtype="0"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1000" fill="hold"/>
                                        <p:tgtEl>
                                          <p:spTgt spid="5"/>
                                        </p:tgtEl>
                                        <p:attrNameLst>
                                          <p:attrName>ppt_w</p:attrName>
                                        </p:attrNameLst>
                                      </p:cBhvr>
                                      <p:tavLst>
                                        <p:tav tm="0">
                                          <p:val>
                                            <p:fltVal val="0"/>
                                          </p:val>
                                        </p:tav>
                                        <p:tav tm="100000">
                                          <p:val>
                                            <p:strVal val="#ppt_w"/>
                                          </p:val>
                                        </p:tav>
                                      </p:tavLst>
                                    </p:anim>
                                    <p:anim calcmode="lin" valueType="num">
                                      <p:cBhvr>
                                        <p:cTn id="71" dur="1000" fill="hold"/>
                                        <p:tgtEl>
                                          <p:spTgt spid="5"/>
                                        </p:tgtEl>
                                        <p:attrNameLst>
                                          <p:attrName>ppt_h</p:attrName>
                                        </p:attrNameLst>
                                      </p:cBhvr>
                                      <p:tavLst>
                                        <p:tav tm="0">
                                          <p:val>
                                            <p:fltVal val="0"/>
                                          </p:val>
                                        </p:tav>
                                        <p:tav tm="100000">
                                          <p:val>
                                            <p:strVal val="#ppt_h"/>
                                          </p:val>
                                        </p:tav>
                                      </p:tavLst>
                                    </p:anim>
                                    <p:animEffect transition="in" filter="fade">
                                      <p:cBhvr>
                                        <p:cTn id="7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428728" y="1428736"/>
            <a:ext cx="6241342" cy="4741754"/>
          </a:xfrm>
          <a:prstGeom prst="rect">
            <a:avLst/>
          </a:prstGeom>
          <a:noFill/>
          <a:ln w="9525">
            <a:noFill/>
            <a:miter lim="800000"/>
            <a:headEnd/>
            <a:tailEnd/>
          </a:ln>
          <a:effectLst/>
        </p:spPr>
      </p:pic>
      <p:sp>
        <p:nvSpPr>
          <p:cNvPr id="3" name="Содержимое 2"/>
          <p:cNvSpPr>
            <a:spLocks noGrp="1"/>
          </p:cNvSpPr>
          <p:nvPr>
            <p:ph idx="1"/>
          </p:nvPr>
        </p:nvSpPr>
        <p:spPr>
          <a:xfrm>
            <a:off x="0" y="1071546"/>
            <a:ext cx="9144000" cy="5786453"/>
          </a:xfrm>
        </p:spPr>
        <p:txBody>
          <a:bodyPr>
            <a:normAutofit fontScale="70000" lnSpcReduction="20000"/>
          </a:bodyPr>
          <a:lstStyle/>
          <a:p>
            <a:pPr>
              <a:buNone/>
            </a:pPr>
            <a:r>
              <a:rPr lang="ru-RU" dirty="0" smtClean="0"/>
              <a:t>		</a:t>
            </a:r>
            <a:r>
              <a:rPr lang="ru-RU" sz="3900" dirty="0" smtClean="0"/>
              <a:t>Современная наука «расшифровала» механизм воздействия цвета на органы человеческого тела. Каждый цвет - это видимые световые волны определенной длины. Клетки здоровых органов излучают электромагнитные волны, это было установлено методом </a:t>
            </a:r>
            <a:r>
              <a:rPr lang="ru-RU" sz="3900" dirty="0" err="1" smtClean="0"/>
              <a:t>биорезонансной</a:t>
            </a:r>
            <a:r>
              <a:rPr lang="ru-RU" sz="3900" dirty="0" smtClean="0"/>
              <a:t> диагностики, и у каждого органа в норме – своя частота. Цветовая волна, направленная к больному органу, попадая в резонанс с вибрациями его клеток помогает им настроиться на «частоту здоровья». Таким образом был выведен новый метод лечения – </a:t>
            </a:r>
            <a:r>
              <a:rPr lang="ru-RU" sz="3900" dirty="0" err="1" smtClean="0"/>
              <a:t>цветотерапия</a:t>
            </a:r>
            <a:r>
              <a:rPr lang="ru-RU" sz="3900" dirty="0" smtClean="0"/>
              <a:t>.</a:t>
            </a:r>
          </a:p>
          <a:p>
            <a:pPr marL="342000">
              <a:lnSpc>
                <a:spcPct val="120000"/>
              </a:lnSpc>
              <a:spcBef>
                <a:spcPts val="0"/>
              </a:spcBef>
              <a:buNone/>
            </a:pPr>
            <a:r>
              <a:rPr lang="ru-RU" sz="3900" dirty="0" smtClean="0"/>
              <a:t>		Существует два основных направления </a:t>
            </a:r>
            <a:r>
              <a:rPr lang="ru-RU" sz="3900" dirty="0" err="1" smtClean="0"/>
              <a:t>цветолечения</a:t>
            </a:r>
            <a:r>
              <a:rPr lang="ru-RU" sz="3900" dirty="0" smtClean="0"/>
              <a:t>:</a:t>
            </a:r>
          </a:p>
          <a:p>
            <a:pPr marL="342000" lvl="0">
              <a:lnSpc>
                <a:spcPct val="120000"/>
              </a:lnSpc>
              <a:spcBef>
                <a:spcPts val="0"/>
              </a:spcBef>
            </a:pPr>
            <a:r>
              <a:rPr lang="ru-RU" sz="3900" dirty="0" smtClean="0"/>
              <a:t>воздействие на психику человека:</a:t>
            </a:r>
          </a:p>
          <a:p>
            <a:pPr marL="342000" lvl="0">
              <a:lnSpc>
                <a:spcPct val="120000"/>
              </a:lnSpc>
              <a:spcBef>
                <a:spcPts val="0"/>
              </a:spcBef>
            </a:pPr>
            <a:r>
              <a:rPr lang="ru-RU" sz="3900" dirty="0" smtClean="0"/>
              <a:t>создание цветовой лечебной среды (питание, интерьер, одежда).</a:t>
            </a:r>
            <a:endParaRPr lang="ru-RU" sz="3900" dirty="0"/>
          </a:p>
        </p:txBody>
      </p:sp>
      <p:sp>
        <p:nvSpPr>
          <p:cNvPr id="2" name="Заголовок 1"/>
          <p:cNvSpPr>
            <a:spLocks noGrp="1"/>
          </p:cNvSpPr>
          <p:nvPr>
            <p:ph type="title"/>
          </p:nvPr>
        </p:nvSpPr>
        <p:spPr>
          <a:xfrm>
            <a:off x="0" y="0"/>
            <a:ext cx="9144000" cy="1071546"/>
          </a:xfrm>
        </p:spPr>
        <p:txBody>
          <a:bodyPr/>
          <a:lstStyle/>
          <a:p>
            <a:r>
              <a:rPr lang="ru-RU" b="1" dirty="0" smtClean="0"/>
              <a:t>	лечение </a:t>
            </a:r>
            <a:r>
              <a:rPr lang="ru-RU" b="1" dirty="0" err="1" smtClean="0"/>
              <a:t>цветоМ</a:t>
            </a:r>
            <a:endParaRPr lang="ru-RU" b="1" dirty="0"/>
          </a:p>
        </p:txBody>
      </p:sp>
      <p:pic>
        <p:nvPicPr>
          <p:cNvPr id="5" name="Sleep Away.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7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7" presetClass="entr" presetSubtype="0" fill="hold" nodeType="afterEffect">
                                  <p:stCondLst>
                                    <p:cond delay="100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2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200"/>
                                        <p:tgtEl>
                                          <p:spTgt spid="3">
                                            <p:txEl>
                                              <p:pRg st="0" end="0"/>
                                            </p:txEl>
                                          </p:spTgt>
                                        </p:tgtEl>
                                        <p:attrNameLst>
                                          <p:attrName>fill.type</p:attrName>
                                        </p:attrNameLst>
                                      </p:cBhvr>
                                      <p:to>
                                        <p:strVal val="solid"/>
                                      </p:to>
                                    </p:set>
                                  </p:childTnLst>
                                </p:cTn>
                              </p:par>
                            </p:childTnLst>
                          </p:cTn>
                        </p:par>
                        <p:par>
                          <p:cTn id="13" fill="hold">
                            <p:stCondLst>
                              <p:cond delay="45100"/>
                            </p:stCondLst>
                            <p:childTnLst>
                              <p:par>
                                <p:cTn id="14" presetID="27" presetClass="entr" presetSubtype="0" fill="hold" nodeType="afterEffect">
                                  <p:stCondLst>
                                    <p:cond delay="200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6" dur="2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2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8" dur="200"/>
                                        <p:tgtEl>
                                          <p:spTgt spid="3">
                                            <p:txEl>
                                              <p:pRg st="1" end="1"/>
                                            </p:txEl>
                                          </p:spTgt>
                                        </p:tgtEl>
                                        <p:attrNameLst>
                                          <p:attrName>fill.type</p:attrName>
                                        </p:attrNameLst>
                                      </p:cBhvr>
                                      <p:to>
                                        <p:strVal val="solid"/>
                                      </p:to>
                                    </p:set>
                                  </p:childTnLst>
                                </p:cTn>
                              </p:par>
                            </p:childTnLst>
                          </p:cTn>
                        </p:par>
                        <p:par>
                          <p:cTn id="19" fill="hold">
                            <p:stCondLst>
                              <p:cond delay="517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2" dur="2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2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4" dur="200"/>
                                        <p:tgtEl>
                                          <p:spTgt spid="3">
                                            <p:txEl>
                                              <p:pRg st="2" end="2"/>
                                            </p:txEl>
                                          </p:spTgt>
                                        </p:tgtEl>
                                        <p:attrNameLst>
                                          <p:attrName>fill.type</p:attrName>
                                        </p:attrNameLst>
                                      </p:cBhvr>
                                      <p:to>
                                        <p:strVal val="solid"/>
                                      </p:to>
                                    </p:set>
                                  </p:childTnLst>
                                </p:cTn>
                              </p:par>
                            </p:childTnLst>
                          </p:cTn>
                        </p:par>
                        <p:par>
                          <p:cTn id="25" fill="hold">
                            <p:stCondLst>
                              <p:cond delay="547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20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2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200"/>
                                        <p:tgtEl>
                                          <p:spTgt spid="3">
                                            <p:txEl>
                                              <p:pRg st="3" end="3"/>
                                            </p:txEl>
                                          </p:spTgt>
                                        </p:tgtEl>
                                        <p:attrNameLst>
                                          <p:attrName>fill.type</p:attrName>
                                        </p:attrNameLst>
                                      </p:cBhvr>
                                      <p:to>
                                        <p:strVal val="solid"/>
                                      </p:to>
                                    </p:set>
                                  </p:childTnLst>
                                </p:cTn>
                              </p:par>
                            </p:childTnLst>
                          </p:cTn>
                        </p:par>
                        <p:par>
                          <p:cTn id="31" fill="hold">
                            <p:stCondLst>
                              <p:cond delay="60300"/>
                            </p:stCondLst>
                            <p:childTnLst>
                              <p:par>
                                <p:cTn id="32" presetID="55" presetClass="exit" presetSubtype="0" fill="hold" nodeType="afterEffect">
                                  <p:stCondLst>
                                    <p:cond delay="3000"/>
                                  </p:stCondLst>
                                  <p:iterate type="lt">
                                    <p:tmPct val="0"/>
                                  </p:iterate>
                                  <p:childTnLst>
                                    <p:anim calcmode="lin" valueType="num">
                                      <p:cBhvr>
                                        <p:cTn id="33" dur="5000"/>
                                        <p:tgtEl>
                                          <p:spTgt spid="3">
                                            <p:txEl>
                                              <p:pRg st="0" end="0"/>
                                            </p:txEl>
                                          </p:spTgt>
                                        </p:tgtEl>
                                        <p:attrNameLst>
                                          <p:attrName>ppt_w</p:attrName>
                                        </p:attrNameLst>
                                      </p:cBhvr>
                                      <p:tavLst>
                                        <p:tav tm="0">
                                          <p:val>
                                            <p:strVal val="ppt_w"/>
                                          </p:val>
                                        </p:tav>
                                        <p:tav tm="100000">
                                          <p:val>
                                            <p:strVal val="ppt_w*0.70"/>
                                          </p:val>
                                        </p:tav>
                                      </p:tavLst>
                                    </p:anim>
                                    <p:anim calcmode="lin" valueType="num">
                                      <p:cBhvr>
                                        <p:cTn id="34" dur="5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5" dur="5000"/>
                                        <p:tgtEl>
                                          <p:spTgt spid="3">
                                            <p:txEl>
                                              <p:pRg st="0" end="0"/>
                                            </p:txEl>
                                          </p:spTgt>
                                        </p:tgtEl>
                                      </p:cBhvr>
                                    </p:animEffect>
                                    <p:set>
                                      <p:cBhvr>
                                        <p:cTn id="36" dur="1" fill="hold">
                                          <p:stCondLst>
                                            <p:cond delay="4999"/>
                                          </p:stCondLst>
                                        </p:cTn>
                                        <p:tgtEl>
                                          <p:spTgt spid="3">
                                            <p:txEl>
                                              <p:pRg st="0" end="0"/>
                                            </p:txEl>
                                          </p:spTgt>
                                        </p:tgtEl>
                                        <p:attrNameLst>
                                          <p:attrName>style.visibility</p:attrName>
                                        </p:attrNameLst>
                                      </p:cBhvr>
                                      <p:to>
                                        <p:strVal val="hidden"/>
                                      </p:to>
                                    </p:set>
                                  </p:childTnLst>
                                </p:cTn>
                              </p:par>
                              <p:par>
                                <p:cTn id="37" presetID="55" presetClass="exit" presetSubtype="0" fill="hold" nodeType="withEffect">
                                  <p:stCondLst>
                                    <p:cond delay="3000"/>
                                  </p:stCondLst>
                                  <p:iterate type="lt">
                                    <p:tmPct val="0"/>
                                  </p:iterate>
                                  <p:childTnLst>
                                    <p:anim calcmode="lin" valueType="num">
                                      <p:cBhvr>
                                        <p:cTn id="38" dur="5000"/>
                                        <p:tgtEl>
                                          <p:spTgt spid="3">
                                            <p:txEl>
                                              <p:pRg st="1" end="1"/>
                                            </p:txEl>
                                          </p:spTgt>
                                        </p:tgtEl>
                                        <p:attrNameLst>
                                          <p:attrName>ppt_w</p:attrName>
                                        </p:attrNameLst>
                                      </p:cBhvr>
                                      <p:tavLst>
                                        <p:tav tm="0">
                                          <p:val>
                                            <p:strVal val="ppt_w"/>
                                          </p:val>
                                        </p:tav>
                                        <p:tav tm="100000">
                                          <p:val>
                                            <p:strVal val="ppt_w*0.70"/>
                                          </p:val>
                                        </p:tav>
                                      </p:tavLst>
                                    </p:anim>
                                    <p:anim calcmode="lin" valueType="num">
                                      <p:cBhvr>
                                        <p:cTn id="39" dur="5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40" dur="5000"/>
                                        <p:tgtEl>
                                          <p:spTgt spid="3">
                                            <p:txEl>
                                              <p:pRg st="1" end="1"/>
                                            </p:txEl>
                                          </p:spTgt>
                                        </p:tgtEl>
                                      </p:cBhvr>
                                    </p:animEffect>
                                    <p:set>
                                      <p:cBhvr>
                                        <p:cTn id="41" dur="1" fill="hold">
                                          <p:stCondLst>
                                            <p:cond delay="4999"/>
                                          </p:stCondLst>
                                        </p:cTn>
                                        <p:tgtEl>
                                          <p:spTgt spid="3">
                                            <p:txEl>
                                              <p:pRg st="1" end="1"/>
                                            </p:txEl>
                                          </p:spTgt>
                                        </p:tgtEl>
                                        <p:attrNameLst>
                                          <p:attrName>style.visibility</p:attrName>
                                        </p:attrNameLst>
                                      </p:cBhvr>
                                      <p:to>
                                        <p:strVal val="hidden"/>
                                      </p:to>
                                    </p:set>
                                  </p:childTnLst>
                                </p:cTn>
                              </p:par>
                              <p:par>
                                <p:cTn id="42" presetID="55" presetClass="exit" presetSubtype="0" fill="hold" nodeType="withEffect">
                                  <p:stCondLst>
                                    <p:cond delay="3000"/>
                                  </p:stCondLst>
                                  <p:iterate type="lt">
                                    <p:tmPct val="0"/>
                                  </p:iterate>
                                  <p:childTnLst>
                                    <p:anim calcmode="lin" valueType="num">
                                      <p:cBhvr>
                                        <p:cTn id="43" dur="5000"/>
                                        <p:tgtEl>
                                          <p:spTgt spid="3">
                                            <p:txEl>
                                              <p:pRg st="2" end="2"/>
                                            </p:txEl>
                                          </p:spTgt>
                                        </p:tgtEl>
                                        <p:attrNameLst>
                                          <p:attrName>ppt_w</p:attrName>
                                        </p:attrNameLst>
                                      </p:cBhvr>
                                      <p:tavLst>
                                        <p:tav tm="0">
                                          <p:val>
                                            <p:strVal val="ppt_w"/>
                                          </p:val>
                                        </p:tav>
                                        <p:tav tm="100000">
                                          <p:val>
                                            <p:strVal val="ppt_w*0.70"/>
                                          </p:val>
                                        </p:tav>
                                      </p:tavLst>
                                    </p:anim>
                                    <p:anim calcmode="lin" valueType="num">
                                      <p:cBhvr>
                                        <p:cTn id="44" dur="5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5" dur="5000"/>
                                        <p:tgtEl>
                                          <p:spTgt spid="3">
                                            <p:txEl>
                                              <p:pRg st="2" end="2"/>
                                            </p:txEl>
                                          </p:spTgt>
                                        </p:tgtEl>
                                      </p:cBhvr>
                                    </p:animEffect>
                                    <p:set>
                                      <p:cBhvr>
                                        <p:cTn id="46" dur="1" fill="hold">
                                          <p:stCondLst>
                                            <p:cond delay="4999"/>
                                          </p:stCondLst>
                                        </p:cTn>
                                        <p:tgtEl>
                                          <p:spTgt spid="3">
                                            <p:txEl>
                                              <p:pRg st="2" end="2"/>
                                            </p:txEl>
                                          </p:spTgt>
                                        </p:tgtEl>
                                        <p:attrNameLst>
                                          <p:attrName>style.visibility</p:attrName>
                                        </p:attrNameLst>
                                      </p:cBhvr>
                                      <p:to>
                                        <p:strVal val="hidden"/>
                                      </p:to>
                                    </p:set>
                                  </p:childTnLst>
                                </p:cTn>
                              </p:par>
                              <p:par>
                                <p:cTn id="47" presetID="55" presetClass="exit" presetSubtype="0" fill="hold" nodeType="withEffect">
                                  <p:stCondLst>
                                    <p:cond delay="3000"/>
                                  </p:stCondLst>
                                  <p:iterate type="lt">
                                    <p:tmPct val="0"/>
                                  </p:iterate>
                                  <p:childTnLst>
                                    <p:anim calcmode="lin" valueType="num">
                                      <p:cBhvr>
                                        <p:cTn id="48" dur="5000"/>
                                        <p:tgtEl>
                                          <p:spTgt spid="3">
                                            <p:txEl>
                                              <p:pRg st="3" end="3"/>
                                            </p:txEl>
                                          </p:spTgt>
                                        </p:tgtEl>
                                        <p:attrNameLst>
                                          <p:attrName>ppt_w</p:attrName>
                                        </p:attrNameLst>
                                      </p:cBhvr>
                                      <p:tavLst>
                                        <p:tav tm="0">
                                          <p:val>
                                            <p:strVal val="ppt_w"/>
                                          </p:val>
                                        </p:tav>
                                        <p:tav tm="100000">
                                          <p:val>
                                            <p:strVal val="ppt_w*0.70"/>
                                          </p:val>
                                        </p:tav>
                                      </p:tavLst>
                                    </p:anim>
                                    <p:anim calcmode="lin" valueType="num">
                                      <p:cBhvr>
                                        <p:cTn id="49" dur="5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50" dur="5000"/>
                                        <p:tgtEl>
                                          <p:spTgt spid="3">
                                            <p:txEl>
                                              <p:pRg st="3" end="3"/>
                                            </p:txEl>
                                          </p:spTgt>
                                        </p:tgtEl>
                                      </p:cBhvr>
                                    </p:animEffect>
                                    <p:set>
                                      <p:cBhvr>
                                        <p:cTn id="51" dur="1" fill="hold">
                                          <p:stCondLst>
                                            <p:cond delay="4999"/>
                                          </p:stCondLst>
                                        </p:cTn>
                                        <p:tgtEl>
                                          <p:spTgt spid="3">
                                            <p:txEl>
                                              <p:pRg st="3" end="3"/>
                                            </p:txEl>
                                          </p:spTgt>
                                        </p:tgtEl>
                                        <p:attrNameLst>
                                          <p:attrName>style.visibility</p:attrName>
                                        </p:attrNameLst>
                                      </p:cBhvr>
                                      <p:to>
                                        <p:strVal val="hidden"/>
                                      </p:to>
                                    </p:set>
                                  </p:childTnLst>
                                </p:cTn>
                              </p:par>
                            </p:childTnLst>
                          </p:cTn>
                        </p:par>
                        <p:par>
                          <p:cTn id="52" fill="hold">
                            <p:stCondLst>
                              <p:cond delay="68300"/>
                            </p:stCondLst>
                            <p:childTnLst>
                              <p:par>
                                <p:cTn id="53" presetID="49" presetClass="entr" presetSubtype="0" decel="100000" fill="hold" nodeType="afterEffect">
                                  <p:stCondLst>
                                    <p:cond delay="0"/>
                                  </p:stCondLst>
                                  <p:childTnLst>
                                    <p:set>
                                      <p:cBhvr>
                                        <p:cTn id="54" dur="1" fill="hold">
                                          <p:stCondLst>
                                            <p:cond delay="0"/>
                                          </p:stCondLst>
                                        </p:cTn>
                                        <p:tgtEl>
                                          <p:spTgt spid="5122"/>
                                        </p:tgtEl>
                                        <p:attrNameLst>
                                          <p:attrName>style.visibility</p:attrName>
                                        </p:attrNameLst>
                                      </p:cBhvr>
                                      <p:to>
                                        <p:strVal val="visible"/>
                                      </p:to>
                                    </p:set>
                                    <p:anim calcmode="lin" valueType="num">
                                      <p:cBhvr>
                                        <p:cTn id="55" dur="3000" fill="hold"/>
                                        <p:tgtEl>
                                          <p:spTgt spid="5122"/>
                                        </p:tgtEl>
                                        <p:attrNameLst>
                                          <p:attrName>ppt_w</p:attrName>
                                        </p:attrNameLst>
                                      </p:cBhvr>
                                      <p:tavLst>
                                        <p:tav tm="0">
                                          <p:val>
                                            <p:fltVal val="0"/>
                                          </p:val>
                                        </p:tav>
                                        <p:tav tm="100000">
                                          <p:val>
                                            <p:strVal val="#ppt_w"/>
                                          </p:val>
                                        </p:tav>
                                      </p:tavLst>
                                    </p:anim>
                                    <p:anim calcmode="lin" valueType="num">
                                      <p:cBhvr>
                                        <p:cTn id="56" dur="3000" fill="hold"/>
                                        <p:tgtEl>
                                          <p:spTgt spid="5122"/>
                                        </p:tgtEl>
                                        <p:attrNameLst>
                                          <p:attrName>ppt_h</p:attrName>
                                        </p:attrNameLst>
                                      </p:cBhvr>
                                      <p:tavLst>
                                        <p:tav tm="0">
                                          <p:val>
                                            <p:fltVal val="0"/>
                                          </p:val>
                                        </p:tav>
                                        <p:tav tm="100000">
                                          <p:val>
                                            <p:strVal val="#ppt_h"/>
                                          </p:val>
                                        </p:tav>
                                      </p:tavLst>
                                    </p:anim>
                                    <p:anim calcmode="lin" valueType="num">
                                      <p:cBhvr>
                                        <p:cTn id="57" dur="3000" fill="hold"/>
                                        <p:tgtEl>
                                          <p:spTgt spid="5122"/>
                                        </p:tgtEl>
                                        <p:attrNameLst>
                                          <p:attrName>style.rotation</p:attrName>
                                        </p:attrNameLst>
                                      </p:cBhvr>
                                      <p:tavLst>
                                        <p:tav tm="0">
                                          <p:val>
                                            <p:fltVal val="360"/>
                                          </p:val>
                                        </p:tav>
                                        <p:tav tm="100000">
                                          <p:val>
                                            <p:fltVal val="0"/>
                                          </p:val>
                                        </p:tav>
                                      </p:tavLst>
                                    </p:anim>
                                    <p:animEffect transition="in" filter="fade">
                                      <p:cBhvr>
                                        <p:cTn id="58" dur="3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9000" numSld="21" showWhenStopped="0">
                <p:cTn id="59" fill="remove"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9144000" cy="5786453"/>
          </a:xfrm>
        </p:spPr>
        <p:txBody>
          <a:bodyPr>
            <a:noAutofit/>
          </a:bodyPr>
          <a:lstStyle/>
          <a:p>
            <a:pPr>
              <a:lnSpc>
                <a:spcPct val="80000"/>
              </a:lnSpc>
            </a:pPr>
            <a:r>
              <a:rPr lang="ru-RU" sz="2800" b="1" dirty="0" smtClean="0">
                <a:solidFill>
                  <a:srgbClr val="FF0000"/>
                </a:solidFill>
              </a:rPr>
              <a:t>Красный цвет</a:t>
            </a:r>
            <a:r>
              <a:rPr lang="ru-RU" sz="2800" dirty="0" smtClean="0">
                <a:solidFill>
                  <a:srgbClr val="FF0000"/>
                </a:solidFill>
              </a:rPr>
              <a:t>:</a:t>
            </a:r>
            <a:r>
              <a:rPr lang="ru-RU" sz="2800" dirty="0" smtClean="0"/>
              <a:t> используется для лечения ветряной оспы, пневмонии, астмы, некоторых кожных заболеваний, печени, повышает давление,  плохо воздействует на гипертоников, нервных людей, не рекомендуется при воспалительных процессах.</a:t>
            </a:r>
          </a:p>
          <a:p>
            <a:pPr>
              <a:lnSpc>
                <a:spcPct val="80000"/>
              </a:lnSpc>
            </a:pPr>
            <a:r>
              <a:rPr lang="ru-RU" sz="2800" b="1" dirty="0" smtClean="0">
                <a:solidFill>
                  <a:srgbClr val="E57315"/>
                </a:solidFill>
              </a:rPr>
              <a:t>Оранжевый цвет</a:t>
            </a:r>
            <a:r>
              <a:rPr lang="ru-RU" sz="2800" dirty="0" smtClean="0">
                <a:solidFill>
                  <a:srgbClr val="FFC000"/>
                </a:solidFill>
              </a:rPr>
              <a:t>:</a:t>
            </a:r>
            <a:r>
              <a:rPr lang="ru-RU" sz="2800" dirty="0" smtClean="0"/>
              <a:t> улучшает пищеварение, омолаживает, раскрепощает, укрепляет легочную ткань, обладает антиспазматическим свойством, улучшает кровообращение и цвет кожи.</a:t>
            </a:r>
          </a:p>
          <a:p>
            <a:pPr>
              <a:lnSpc>
                <a:spcPct val="80000"/>
              </a:lnSpc>
            </a:pPr>
            <a:r>
              <a:rPr lang="ru-RU" sz="2800" b="1" dirty="0" smtClean="0">
                <a:solidFill>
                  <a:srgbClr val="FFFF00"/>
                </a:solidFill>
              </a:rPr>
              <a:t>Желтый цвет</a:t>
            </a:r>
            <a:r>
              <a:rPr lang="ru-RU" sz="2800" dirty="0" smtClean="0">
                <a:solidFill>
                  <a:srgbClr val="FFFF00"/>
                </a:solidFill>
              </a:rPr>
              <a:t>:</a:t>
            </a:r>
            <a:r>
              <a:rPr lang="ru-RU" sz="2800" dirty="0" smtClean="0"/>
              <a:t> стимулирует зрение и нервную деятельность, активизирует двигательные центры, используется для лечения диабета, при нарушении пищеварения, стимулирует интеллектуальные способности, восполняет минеральный недостаток, снижает кислотность в организме.</a:t>
            </a:r>
          </a:p>
        </p:txBody>
      </p:sp>
      <p:sp>
        <p:nvSpPr>
          <p:cNvPr id="5" name="TextBox 4"/>
          <p:cNvSpPr txBox="1"/>
          <p:nvPr/>
        </p:nvSpPr>
        <p:spPr>
          <a:xfrm>
            <a:off x="0" y="214290"/>
            <a:ext cx="9144000" cy="646331"/>
          </a:xfrm>
          <a:prstGeom prst="rect">
            <a:avLst/>
          </a:prstGeom>
          <a:noFill/>
        </p:spPr>
        <p:txBody>
          <a:bodyPr wrap="square" rtlCol="0">
            <a:spAutoFit/>
          </a:bodyPr>
          <a:lstStyle/>
          <a:p>
            <a:r>
              <a:rPr lang="ru-RU" sz="3600" b="1" dirty="0" smtClean="0">
                <a:latin typeface="+mj-lt"/>
              </a:rPr>
              <a:t>	</a:t>
            </a:r>
            <a:r>
              <a:rPr lang="ru-RU" sz="3600" b="1" dirty="0" smtClean="0">
                <a:solidFill>
                  <a:schemeClr val="tx2"/>
                </a:solidFill>
                <a:latin typeface="+mj-lt"/>
              </a:rPr>
              <a:t>ЛЕЧЕНИЕ ЦВЕТОМ</a:t>
            </a:r>
            <a:endParaRPr lang="ru-RU" sz="3600" b="1" dirty="0">
              <a:solidFill>
                <a:schemeClr val="tx2"/>
              </a:solidFill>
              <a:latin typeface="+mj-lt"/>
            </a:endParaRPr>
          </a:p>
        </p:txBody>
      </p:sp>
    </p:spTree>
  </p:cSld>
  <p:clrMapOvr>
    <a:masterClrMapping/>
  </p:clrMapOvr>
  <p:transition spd="med" advClick="0" advTm="3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2000"/>
                            </p:stCondLst>
                            <p:childTnLst>
                              <p:par>
                                <p:cTn id="12" presetID="34"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
                                            <p:txEl>
                                              <p:pRg st="1" end="1"/>
                                            </p:txEl>
                                          </p:spTgt>
                                        </p:tgtEl>
                                        <p:attrNameLst>
                                          <p:attrName>ppt_x</p:attrName>
                                        </p:attrNameLst>
                                      </p:cBhvr>
                                    </p:anim>
                                    <p:anim from="0" to="-1.0" calcmode="lin" valueType="num">
                                      <p:cBhvr>
                                        <p:cTn id="15" dur="200" decel="50000" autoRev="1" fill="hold">
                                          <p:stCondLst>
                                            <p:cond delay="600"/>
                                          </p:stCondLst>
                                        </p:cTn>
                                        <p:tgtEl>
                                          <p:spTgt spid="3">
                                            <p:txEl>
                                              <p:pRg st="1" end="1"/>
                                            </p:txEl>
                                          </p:spTgt>
                                        </p:tgtEl>
                                        <p:attrNameLst>
                                          <p:attrName>xshear</p:attrName>
                                        </p:attrNameLst>
                                      </p:cBhvr>
                                    </p:anim>
                                    <p:animScale>
                                      <p:cBhvr>
                                        <p:cTn id="16" dur="200" decel="100000" autoRev="1" fill="hold">
                                          <p:stCondLst>
                                            <p:cond delay="600"/>
                                          </p:stCondLst>
                                        </p:cTn>
                                        <p:tgtEl>
                                          <p:spTgt spid="3">
                                            <p:txEl>
                                              <p:pRg st="1" end="1"/>
                                            </p:txEl>
                                          </p:spTgt>
                                        </p:tgtEl>
                                      </p:cBhvr>
                                      <p:from x="100000" y="100000"/>
                                      <p:to x="80000" y="100000"/>
                                    </p:animScale>
                                    <p:anim by="(#ppt_h/3+#ppt_w*0.1)" calcmode="lin" valueType="num">
                                      <p:cBhvr additive="sum">
                                        <p:cTn id="17" dur="200" decel="100000" autoRev="1" fill="hold">
                                          <p:stCondLst>
                                            <p:cond delay="600"/>
                                          </p:stCondLst>
                                        </p:cTn>
                                        <p:tgtEl>
                                          <p:spTgt spid="3">
                                            <p:txEl>
                                              <p:pRg st="1" end="1"/>
                                            </p:txEl>
                                          </p:spTgt>
                                        </p:tgtEl>
                                        <p:attrNameLst>
                                          <p:attrName>ppt_x</p:attrName>
                                        </p:attrNameLst>
                                      </p:cBhvr>
                                    </p:anim>
                                  </p:childTnLst>
                                </p:cTn>
                              </p:par>
                            </p:childTnLst>
                          </p:cTn>
                        </p:par>
                        <p:par>
                          <p:cTn id="18" fill="hold">
                            <p:stCondLst>
                              <p:cond delay="3000"/>
                            </p:stCondLst>
                            <p:childTnLst>
                              <p:par>
                                <p:cTn id="19" presetID="34"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
                                            <p:txEl>
                                              <p:pRg st="2" end="2"/>
                                            </p:txEl>
                                          </p:spTgt>
                                        </p:tgtEl>
                                        <p:attrNameLst>
                                          <p:attrName>ppt_x</p:attrName>
                                        </p:attrNameLst>
                                      </p:cBhvr>
                                    </p:anim>
                                    <p:anim from="0" to="-1.0" calcmode="lin" valueType="num">
                                      <p:cBhvr>
                                        <p:cTn id="22" dur="200" decel="50000" autoRev="1" fill="hold">
                                          <p:stCondLst>
                                            <p:cond delay="600"/>
                                          </p:stCondLst>
                                        </p:cTn>
                                        <p:tgtEl>
                                          <p:spTgt spid="3">
                                            <p:txEl>
                                              <p:pRg st="2" end="2"/>
                                            </p:txEl>
                                          </p:spTgt>
                                        </p:tgtEl>
                                        <p:attrNameLst>
                                          <p:attrName>xshear</p:attrName>
                                        </p:attrNameLst>
                                      </p:cBhvr>
                                    </p:anim>
                                    <p:animScale>
                                      <p:cBhvr>
                                        <p:cTn id="23" dur="200" decel="100000" autoRev="1" fill="hold">
                                          <p:stCondLst>
                                            <p:cond delay="600"/>
                                          </p:stCondLst>
                                        </p:cTn>
                                        <p:tgtEl>
                                          <p:spTgt spid="3">
                                            <p:txEl>
                                              <p:pRg st="2" end="2"/>
                                            </p:txEl>
                                          </p:spTgt>
                                        </p:tgtEl>
                                      </p:cBhvr>
                                      <p:from x="100000" y="100000"/>
                                      <p:to x="80000" y="100000"/>
                                    </p:animScale>
                                    <p:anim by="(#ppt_h/3+#ppt_w*0.1)" calcmode="lin" valueType="num">
                                      <p:cBhvr additive="sum">
                                        <p:cTn id="2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2357422" y="1142984"/>
            <a:ext cx="4214842" cy="5514646"/>
          </a:xfrm>
          <a:prstGeom prst="rect">
            <a:avLst/>
          </a:prstGeom>
          <a:noFill/>
          <a:ln w="9525">
            <a:noFill/>
            <a:miter lim="800000"/>
            <a:headEnd/>
            <a:tailEnd/>
          </a:ln>
          <a:effectLst/>
        </p:spPr>
      </p:pic>
      <p:sp>
        <p:nvSpPr>
          <p:cNvPr id="3" name="Содержимое 2"/>
          <p:cNvSpPr>
            <a:spLocks noGrp="1"/>
          </p:cNvSpPr>
          <p:nvPr>
            <p:ph idx="1"/>
          </p:nvPr>
        </p:nvSpPr>
        <p:spPr>
          <a:xfrm>
            <a:off x="0" y="1071546"/>
            <a:ext cx="9144000" cy="5786453"/>
          </a:xfrm>
        </p:spPr>
        <p:txBody>
          <a:bodyPr>
            <a:normAutofit fontScale="77500" lnSpcReduction="20000"/>
          </a:bodyPr>
          <a:lstStyle/>
          <a:p>
            <a:pPr>
              <a:buNone/>
            </a:pPr>
            <a:r>
              <a:rPr lang="ru-RU" dirty="0" smtClean="0"/>
              <a:t>		</a:t>
            </a:r>
            <a:r>
              <a:rPr lang="ru-RU" sz="4100" dirty="0" smtClean="0"/>
              <a:t>Когда мы говорим: «почернел от горя; покраснел от гнева, позеленел от злости, посерел от страха», то не воспринимаем эти выражения буквально, а интуитивно связываем эмоциональные переживания человека со способным выразить их цветом. Эмоциональное отношение не носит случайного произвольного характера, эмоции и цвет «сцеплены» между собой на очень глубокой основе. Цвета не являются знаками эмоций, способными ассоциативно вызывать или выражать то или иное чувство, они предстают перед человеком сами, как объективно воплощенные эмоции. </a:t>
            </a:r>
            <a:endParaRPr lang="ru-RU" sz="4100" dirty="0"/>
          </a:p>
        </p:txBody>
      </p:sp>
    </p:spTree>
  </p:cSld>
  <p:clrMapOvr>
    <a:masterClrMapping/>
  </p:clrMapOvr>
  <p:transition spd="med" advClick="0" advTm="6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2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3">
                                            <p:txEl>
                                              <p:pRg st="0" end="0"/>
                                            </p:txEl>
                                          </p:spTgt>
                                        </p:tgtEl>
                                        <p:attrNameLst>
                                          <p:attrName>fill.type</p:attrName>
                                        </p:attrNameLst>
                                      </p:cBhvr>
                                      <p:to>
                                        <p:strVal val="solid"/>
                                      </p:to>
                                    </p:set>
                                  </p:childTnLst>
                                </p:cTn>
                              </p:par>
                            </p:childTnLst>
                          </p:cTn>
                        </p:par>
                        <p:par>
                          <p:cTn id="10" fill="hold">
                            <p:stCondLst>
                              <p:cond delay="46600"/>
                            </p:stCondLst>
                            <p:childTnLst>
                              <p:par>
                                <p:cTn id="11" presetID="41" presetClass="exit" presetSubtype="0" fill="hold" nodeType="afterEffect">
                                  <p:stCondLst>
                                    <p:cond delay="5000"/>
                                  </p:stCondLst>
                                  <p:iterate type="lt">
                                    <p:tmPct val="10000"/>
                                  </p:iterate>
                                  <p:childTnLst>
                                    <p:anim calcmode="lin" valueType="num">
                                      <p:cBhvr>
                                        <p:cTn id="12" dur="100"/>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00"/>
                                        <p:tgtEl>
                                          <p:spTgt spid="3">
                                            <p:txEl>
                                              <p:pRg st="0" end="0"/>
                                            </p:txEl>
                                          </p:spTgt>
                                        </p:tgtEl>
                                        <p:attrNameLst>
                                          <p:attrName>ppt_y</p:attrName>
                                        </p:attrNameLst>
                                      </p:cBhvr>
                                      <p:tavLst>
                                        <p:tav tm="0">
                                          <p:val>
                                            <p:strVal val="ppt_y"/>
                                          </p:val>
                                        </p:tav>
                                        <p:tav tm="100000">
                                          <p:val>
                                            <p:strVal val="ppt_y"/>
                                          </p:val>
                                        </p:tav>
                                      </p:tavLst>
                                    </p:anim>
                                    <p:anim calcmode="lin" valueType="num">
                                      <p:cBhvr>
                                        <p:cTn id="14" dur="100"/>
                                        <p:tgtEl>
                                          <p:spTgt spid="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5" dur="100"/>
                                        <p:tgtEl>
                                          <p:spTgt spid="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6" dur="100" tmFilter="0,0; .5, 0; 1, 1"/>
                                        <p:tgtEl>
                                          <p:spTgt spid="3">
                                            <p:txEl>
                                              <p:pRg st="0" end="0"/>
                                            </p:txEl>
                                          </p:spTgt>
                                        </p:tgtEl>
                                      </p:cBhvr>
                                    </p:animEffect>
                                    <p:set>
                                      <p:cBhvr>
                                        <p:cTn id="17" dur="1" fill="hold">
                                          <p:stCondLst>
                                            <p:cond delay="99"/>
                                          </p:stCondLst>
                                        </p:cTn>
                                        <p:tgtEl>
                                          <p:spTgt spid="3">
                                            <p:txEl>
                                              <p:pRg st="0" end="0"/>
                                            </p:txEl>
                                          </p:spTgt>
                                        </p:tgtEl>
                                        <p:attrNameLst>
                                          <p:attrName>style.visibility</p:attrName>
                                        </p:attrNameLst>
                                      </p:cBhvr>
                                      <p:to>
                                        <p:strVal val="hidden"/>
                                      </p:to>
                                    </p:set>
                                  </p:childTnLst>
                                </p:cTn>
                              </p:par>
                            </p:childTnLst>
                          </p:cTn>
                        </p:par>
                        <p:par>
                          <p:cTn id="18" fill="hold">
                            <p:stCondLst>
                              <p:cond delay="5634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8675"/>
                                        </p:tgtEl>
                                        <p:attrNameLst>
                                          <p:attrName>style.visibility</p:attrName>
                                        </p:attrNameLst>
                                      </p:cBhvr>
                                      <p:to>
                                        <p:strVal val="visible"/>
                                      </p:to>
                                    </p:set>
                                    <p:anim calcmode="lin" valueType="num">
                                      <p:cBhvr>
                                        <p:cTn id="21" dur="3000" fill="hold"/>
                                        <p:tgtEl>
                                          <p:spTgt spid="28675"/>
                                        </p:tgtEl>
                                        <p:attrNameLst>
                                          <p:attrName>ppt_w</p:attrName>
                                        </p:attrNameLst>
                                      </p:cBhvr>
                                      <p:tavLst>
                                        <p:tav tm="0">
                                          <p:val>
                                            <p:fltVal val="0"/>
                                          </p:val>
                                        </p:tav>
                                        <p:tav tm="100000">
                                          <p:val>
                                            <p:strVal val="#ppt_w"/>
                                          </p:val>
                                        </p:tav>
                                      </p:tavLst>
                                    </p:anim>
                                    <p:anim calcmode="lin" valueType="num">
                                      <p:cBhvr>
                                        <p:cTn id="22" dur="3000" fill="hold"/>
                                        <p:tgtEl>
                                          <p:spTgt spid="28675"/>
                                        </p:tgtEl>
                                        <p:attrNameLst>
                                          <p:attrName>ppt_h</p:attrName>
                                        </p:attrNameLst>
                                      </p:cBhvr>
                                      <p:tavLst>
                                        <p:tav tm="0">
                                          <p:val>
                                            <p:fltVal val="0"/>
                                          </p:val>
                                        </p:tav>
                                        <p:tav tm="100000">
                                          <p:val>
                                            <p:strVal val="#ppt_h"/>
                                          </p:val>
                                        </p:tav>
                                      </p:tavLst>
                                    </p:anim>
                                    <p:anim calcmode="lin" valueType="num">
                                      <p:cBhvr>
                                        <p:cTn id="23" dur="3000" fill="hold"/>
                                        <p:tgtEl>
                                          <p:spTgt spid="28675"/>
                                        </p:tgtEl>
                                        <p:attrNameLst>
                                          <p:attrName>style.rotation</p:attrName>
                                        </p:attrNameLst>
                                      </p:cBhvr>
                                      <p:tavLst>
                                        <p:tav tm="0">
                                          <p:val>
                                            <p:fltVal val="90"/>
                                          </p:val>
                                        </p:tav>
                                        <p:tav tm="100000">
                                          <p:val>
                                            <p:fltVal val="0"/>
                                          </p:val>
                                        </p:tav>
                                      </p:tavLst>
                                    </p:anim>
                                    <p:animEffect transition="in" filter="fade">
                                      <p:cBhvr>
                                        <p:cTn id="24" dur="3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1214422"/>
            <a:ext cx="3000396" cy="185738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5" name="Прямоугольник 4"/>
          <p:cNvSpPr/>
          <p:nvPr/>
        </p:nvSpPr>
        <p:spPr>
          <a:xfrm>
            <a:off x="214282" y="2786058"/>
            <a:ext cx="3143272" cy="228601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643438" y="928670"/>
            <a:ext cx="2500330" cy="221457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929454" y="1285860"/>
            <a:ext cx="2000264" cy="30003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85918" y="4071942"/>
            <a:ext cx="1928826" cy="257176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143372" y="4214818"/>
            <a:ext cx="2786082" cy="2214578"/>
          </a:xfrm>
          <a:prstGeom prst="rect">
            <a:avLst/>
          </a:prstGeom>
          <a:solidFill>
            <a:srgbClr val="1C662E"/>
          </a:solidFill>
          <a:ln>
            <a:solidFill>
              <a:srgbClr val="1C6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15074" y="3000372"/>
            <a:ext cx="2143140" cy="2786082"/>
          </a:xfrm>
          <a:prstGeom prst="rect">
            <a:avLst/>
          </a:prstGeom>
          <a:solidFill>
            <a:srgbClr val="F76003"/>
          </a:solidFill>
          <a:ln>
            <a:solidFill>
              <a:srgbClr val="F7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p:cNvPicPr>
            <a:picLocks noChangeAspect="1" noChangeArrowheads="1"/>
          </p:cNvPicPr>
          <p:nvPr/>
        </p:nvPicPr>
        <p:blipFill>
          <a:blip r:embed="rId2"/>
          <a:srcRect/>
          <a:stretch>
            <a:fillRect/>
          </a:stretch>
        </p:blipFill>
        <p:spPr bwMode="auto">
          <a:xfrm>
            <a:off x="2500298" y="1643050"/>
            <a:ext cx="4071966" cy="3995712"/>
          </a:xfrm>
          <a:prstGeom prst="rect">
            <a:avLst/>
          </a:prstGeom>
          <a:noFill/>
          <a:ln w="9525">
            <a:noFill/>
            <a:miter lim="800000"/>
            <a:headEnd/>
            <a:tailEnd/>
          </a:ln>
          <a:effectLst/>
        </p:spPr>
      </p:pic>
      <p:sp>
        <p:nvSpPr>
          <p:cNvPr id="3" name="Содержимое 2"/>
          <p:cNvSpPr>
            <a:spLocks noGrp="1"/>
          </p:cNvSpPr>
          <p:nvPr>
            <p:ph idx="1"/>
          </p:nvPr>
        </p:nvSpPr>
        <p:spPr>
          <a:xfrm>
            <a:off x="0" y="1142984"/>
            <a:ext cx="9144000" cy="5715015"/>
          </a:xfrm>
        </p:spPr>
        <p:txBody>
          <a:bodyPr>
            <a:normAutofit fontScale="85000" lnSpcReduction="20000"/>
          </a:bodyPr>
          <a:lstStyle/>
          <a:p>
            <a:r>
              <a:rPr lang="ru-RU" b="1" dirty="0" smtClean="0">
                <a:solidFill>
                  <a:srgbClr val="1C662E"/>
                </a:solidFill>
              </a:rPr>
              <a:t>Зеленый цвет</a:t>
            </a:r>
            <a:r>
              <a:rPr lang="ru-RU" dirty="0" smtClean="0">
                <a:solidFill>
                  <a:srgbClr val="1C662E"/>
                </a:solidFill>
              </a:rPr>
              <a:t>:</a:t>
            </a:r>
            <a:r>
              <a:rPr lang="ru-RU" dirty="0" smtClean="0"/>
              <a:t> освежает, проявляет антисептические свойства, рекомендуется при лечении нервной, </a:t>
            </a:r>
            <a:r>
              <a:rPr lang="ru-RU" dirty="0" err="1" smtClean="0"/>
              <a:t>сердечно-сосудистой</a:t>
            </a:r>
            <a:r>
              <a:rPr lang="ru-RU" dirty="0" smtClean="0"/>
              <a:t> системы, астме, бессоннице.</a:t>
            </a:r>
          </a:p>
          <a:p>
            <a:r>
              <a:rPr lang="ru-RU" b="1" dirty="0" err="1" smtClean="0">
                <a:solidFill>
                  <a:srgbClr val="00B0F0"/>
                </a:solidFill>
              </a:rPr>
              <a:t>Голубой</a:t>
            </a:r>
            <a:r>
              <a:rPr lang="ru-RU" b="1" dirty="0" smtClean="0">
                <a:solidFill>
                  <a:srgbClr val="00B0F0"/>
                </a:solidFill>
              </a:rPr>
              <a:t> цвет</a:t>
            </a:r>
            <a:r>
              <a:rPr lang="ru-RU" dirty="0" smtClean="0">
                <a:solidFill>
                  <a:srgbClr val="00B0F0"/>
                </a:solidFill>
              </a:rPr>
              <a:t>:</a:t>
            </a:r>
            <a:r>
              <a:rPr lang="ru-RU" dirty="0" smtClean="0"/>
              <a:t> понижает кровяное давление, успокаивает пульс, замедляет ритм дыхания, понижает температуру тела, освежает, настраивает на терпение, снижает аппетит, успокаивает боль, обладает жаропонижающим антисептическим действием, помогает при бессоннице, нервных расстройствах.</a:t>
            </a:r>
          </a:p>
          <a:p>
            <a:r>
              <a:rPr lang="ru-RU" b="1" dirty="0" smtClean="0">
                <a:solidFill>
                  <a:srgbClr val="002060"/>
                </a:solidFill>
              </a:rPr>
              <a:t>Синий цвет</a:t>
            </a:r>
            <a:r>
              <a:rPr lang="ru-RU" dirty="0" smtClean="0">
                <a:solidFill>
                  <a:srgbClr val="003296"/>
                </a:solidFill>
              </a:rPr>
              <a:t>:</a:t>
            </a:r>
            <a:r>
              <a:rPr lang="ru-RU" dirty="0" smtClean="0"/>
              <a:t> обладает антисептическими и бактерицидными свойствами, содействует росту, лечит отеки, ожоги, облысение, ревматизм, головную боль, воспаление глаз, рекомендуется для эмоциональных и нервных людей. </a:t>
            </a:r>
          </a:p>
          <a:p>
            <a:r>
              <a:rPr lang="ru-RU" b="1" dirty="0" smtClean="0">
                <a:solidFill>
                  <a:srgbClr val="7030A0"/>
                </a:solidFill>
              </a:rPr>
              <a:t>Фиолетовый цвет</a:t>
            </a:r>
            <a:r>
              <a:rPr lang="ru-RU" dirty="0" smtClean="0">
                <a:solidFill>
                  <a:srgbClr val="7030A0"/>
                </a:solidFill>
              </a:rPr>
              <a:t>:</a:t>
            </a:r>
            <a:r>
              <a:rPr lang="ru-RU" dirty="0" smtClean="0"/>
              <a:t> производит угнетающее воздействие на нервную систему.</a:t>
            </a:r>
          </a:p>
          <a:p>
            <a:endParaRPr lang="ru-RU" dirty="0"/>
          </a:p>
        </p:txBody>
      </p:sp>
      <p:sp>
        <p:nvSpPr>
          <p:cNvPr id="12" name="TextBox 11"/>
          <p:cNvSpPr txBox="1"/>
          <p:nvPr/>
        </p:nvSpPr>
        <p:spPr>
          <a:xfrm>
            <a:off x="0" y="214290"/>
            <a:ext cx="9144000" cy="646331"/>
          </a:xfrm>
          <a:prstGeom prst="rect">
            <a:avLst/>
          </a:prstGeom>
          <a:noFill/>
        </p:spPr>
        <p:txBody>
          <a:bodyPr wrap="square" rtlCol="0">
            <a:spAutoFit/>
          </a:bodyPr>
          <a:lstStyle/>
          <a:p>
            <a:r>
              <a:rPr lang="ru-RU" sz="3600" dirty="0" smtClean="0">
                <a:latin typeface="+mj-lt"/>
              </a:rPr>
              <a:t>	</a:t>
            </a:r>
            <a:r>
              <a:rPr lang="ru-RU" sz="3600" b="1" dirty="0" smtClean="0">
                <a:solidFill>
                  <a:schemeClr val="tx2"/>
                </a:solidFill>
                <a:latin typeface="+mj-lt"/>
              </a:rPr>
              <a:t>ЛЕЧЕНИЕ ЦВЕТОМ</a:t>
            </a:r>
            <a:endParaRPr lang="ru-RU" sz="3600" b="1" dirty="0">
              <a:latin typeface="+mj-lt"/>
            </a:endParaRPr>
          </a:p>
        </p:txBody>
      </p:sp>
    </p:spTree>
  </p:cSld>
  <p:clrMapOvr>
    <a:masterClrMapping/>
  </p:clrMapOvr>
  <p:transition spd="med" advClick="0" advTm="5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2000"/>
                            </p:stCondLst>
                            <p:childTnLst>
                              <p:par>
                                <p:cTn id="12" presetID="34"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
                                            <p:txEl>
                                              <p:pRg st="1" end="1"/>
                                            </p:txEl>
                                          </p:spTgt>
                                        </p:tgtEl>
                                        <p:attrNameLst>
                                          <p:attrName>ppt_x</p:attrName>
                                        </p:attrNameLst>
                                      </p:cBhvr>
                                    </p:anim>
                                    <p:anim from="0" to="-1.0" calcmode="lin" valueType="num">
                                      <p:cBhvr>
                                        <p:cTn id="15" dur="200" decel="50000" autoRev="1" fill="hold">
                                          <p:stCondLst>
                                            <p:cond delay="600"/>
                                          </p:stCondLst>
                                        </p:cTn>
                                        <p:tgtEl>
                                          <p:spTgt spid="3">
                                            <p:txEl>
                                              <p:pRg st="1" end="1"/>
                                            </p:txEl>
                                          </p:spTgt>
                                        </p:tgtEl>
                                        <p:attrNameLst>
                                          <p:attrName>xshear</p:attrName>
                                        </p:attrNameLst>
                                      </p:cBhvr>
                                    </p:anim>
                                    <p:animScale>
                                      <p:cBhvr>
                                        <p:cTn id="16" dur="200" decel="100000" autoRev="1" fill="hold">
                                          <p:stCondLst>
                                            <p:cond delay="600"/>
                                          </p:stCondLst>
                                        </p:cTn>
                                        <p:tgtEl>
                                          <p:spTgt spid="3">
                                            <p:txEl>
                                              <p:pRg st="1" end="1"/>
                                            </p:txEl>
                                          </p:spTgt>
                                        </p:tgtEl>
                                      </p:cBhvr>
                                      <p:from x="100000" y="100000"/>
                                      <p:to x="80000" y="100000"/>
                                    </p:animScale>
                                    <p:anim by="(#ppt_h/3+#ppt_w*0.1)" calcmode="lin" valueType="num">
                                      <p:cBhvr additive="sum">
                                        <p:cTn id="17" dur="200" decel="100000" autoRev="1" fill="hold">
                                          <p:stCondLst>
                                            <p:cond delay="600"/>
                                          </p:stCondLst>
                                        </p:cTn>
                                        <p:tgtEl>
                                          <p:spTgt spid="3">
                                            <p:txEl>
                                              <p:pRg st="1" end="1"/>
                                            </p:txEl>
                                          </p:spTgt>
                                        </p:tgtEl>
                                        <p:attrNameLst>
                                          <p:attrName>ppt_x</p:attrName>
                                        </p:attrNameLst>
                                      </p:cBhvr>
                                    </p:anim>
                                  </p:childTnLst>
                                </p:cTn>
                              </p:par>
                            </p:childTnLst>
                          </p:cTn>
                        </p:par>
                        <p:par>
                          <p:cTn id="18" fill="hold">
                            <p:stCondLst>
                              <p:cond delay="3000"/>
                            </p:stCondLst>
                            <p:childTnLst>
                              <p:par>
                                <p:cTn id="19" presetID="34"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
                                            <p:txEl>
                                              <p:pRg st="2" end="2"/>
                                            </p:txEl>
                                          </p:spTgt>
                                        </p:tgtEl>
                                        <p:attrNameLst>
                                          <p:attrName>ppt_x</p:attrName>
                                        </p:attrNameLst>
                                      </p:cBhvr>
                                    </p:anim>
                                    <p:anim from="0" to="-1.0" calcmode="lin" valueType="num">
                                      <p:cBhvr>
                                        <p:cTn id="22" dur="200" decel="50000" autoRev="1" fill="hold">
                                          <p:stCondLst>
                                            <p:cond delay="600"/>
                                          </p:stCondLst>
                                        </p:cTn>
                                        <p:tgtEl>
                                          <p:spTgt spid="3">
                                            <p:txEl>
                                              <p:pRg st="2" end="2"/>
                                            </p:txEl>
                                          </p:spTgt>
                                        </p:tgtEl>
                                        <p:attrNameLst>
                                          <p:attrName>xshear</p:attrName>
                                        </p:attrNameLst>
                                      </p:cBhvr>
                                    </p:anim>
                                    <p:animScale>
                                      <p:cBhvr>
                                        <p:cTn id="23" dur="200" decel="100000" autoRev="1" fill="hold">
                                          <p:stCondLst>
                                            <p:cond delay="600"/>
                                          </p:stCondLst>
                                        </p:cTn>
                                        <p:tgtEl>
                                          <p:spTgt spid="3">
                                            <p:txEl>
                                              <p:pRg st="2" end="2"/>
                                            </p:txEl>
                                          </p:spTgt>
                                        </p:tgtEl>
                                      </p:cBhvr>
                                      <p:from x="100000" y="100000"/>
                                      <p:to x="80000" y="100000"/>
                                    </p:animScale>
                                    <p:anim by="(#ppt_h/3+#ppt_w*0.1)" calcmode="lin" valueType="num">
                                      <p:cBhvr additive="sum">
                                        <p:cTn id="24" dur="200" decel="100000" autoRev="1" fill="hold">
                                          <p:stCondLst>
                                            <p:cond delay="600"/>
                                          </p:stCondLst>
                                        </p:cTn>
                                        <p:tgtEl>
                                          <p:spTgt spid="3">
                                            <p:txEl>
                                              <p:pRg st="2" end="2"/>
                                            </p:txEl>
                                          </p:spTgt>
                                        </p:tgtEl>
                                        <p:attrNameLst>
                                          <p:attrName>ppt_x</p:attrName>
                                        </p:attrNameLst>
                                      </p:cBhvr>
                                    </p:anim>
                                  </p:childTnLst>
                                </p:cTn>
                              </p:par>
                            </p:childTnLst>
                          </p:cTn>
                        </p:par>
                        <p:par>
                          <p:cTn id="25" fill="hold">
                            <p:stCondLst>
                              <p:cond delay="4000"/>
                            </p:stCondLst>
                            <p:childTnLst>
                              <p:par>
                                <p:cTn id="26" presetID="34"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3">
                                            <p:txEl>
                                              <p:pRg st="3" end="3"/>
                                            </p:txEl>
                                          </p:spTgt>
                                        </p:tgtEl>
                                        <p:attrNameLst>
                                          <p:attrName>ppt_x</p:attrName>
                                        </p:attrNameLst>
                                      </p:cBhvr>
                                    </p:anim>
                                    <p:anim from="0" to="-1.0" calcmode="lin" valueType="num">
                                      <p:cBhvr>
                                        <p:cTn id="29" dur="200" decel="50000" autoRev="1" fill="hold">
                                          <p:stCondLst>
                                            <p:cond delay="600"/>
                                          </p:stCondLst>
                                        </p:cTn>
                                        <p:tgtEl>
                                          <p:spTgt spid="3">
                                            <p:txEl>
                                              <p:pRg st="3" end="3"/>
                                            </p:txEl>
                                          </p:spTgt>
                                        </p:tgtEl>
                                        <p:attrNameLst>
                                          <p:attrName>xshear</p:attrName>
                                        </p:attrNameLst>
                                      </p:cBhvr>
                                    </p:anim>
                                    <p:animScale>
                                      <p:cBhvr>
                                        <p:cTn id="30" dur="200" decel="100000" autoRev="1" fill="hold">
                                          <p:stCondLst>
                                            <p:cond delay="600"/>
                                          </p:stCondLst>
                                        </p:cTn>
                                        <p:tgtEl>
                                          <p:spTgt spid="3">
                                            <p:txEl>
                                              <p:pRg st="3" end="3"/>
                                            </p:txEl>
                                          </p:spTgt>
                                        </p:tgtEl>
                                      </p:cBhvr>
                                      <p:from x="100000" y="100000"/>
                                      <p:to x="80000" y="100000"/>
                                    </p:animScale>
                                    <p:anim by="(#ppt_h/3+#ppt_w*0.1)" calcmode="lin" valueType="num">
                                      <p:cBhvr additive="sum">
                                        <p:cTn id="31" dur="200" decel="100000" autoRev="1" fill="hold">
                                          <p:stCondLst>
                                            <p:cond delay="600"/>
                                          </p:stCondLst>
                                        </p:cTn>
                                        <p:tgtEl>
                                          <p:spTgt spid="3">
                                            <p:txEl>
                                              <p:pRg st="3" end="3"/>
                                            </p:txEl>
                                          </p:spTgt>
                                        </p:tgtEl>
                                        <p:attrNameLst>
                                          <p:attrName>ppt_x</p:attrName>
                                        </p:attrNameLst>
                                      </p:cBhvr>
                                    </p:anim>
                                  </p:childTnLst>
                                </p:cTn>
                              </p:par>
                            </p:childTnLst>
                          </p:cTn>
                        </p:par>
                        <p:par>
                          <p:cTn id="32" fill="hold">
                            <p:stCondLst>
                              <p:cond delay="5000"/>
                            </p:stCondLst>
                            <p:childTnLst>
                              <p:par>
                                <p:cTn id="33" presetID="14" presetClass="exit" presetSubtype="10" fill="hold" nodeType="afterEffect">
                                  <p:stCondLst>
                                    <p:cond delay="35000"/>
                                  </p:stCondLst>
                                  <p:childTnLst>
                                    <p:animEffect transition="out" filter="randombar(horizontal)">
                                      <p:cBhvr>
                                        <p:cTn id="34" dur="2000"/>
                                        <p:tgtEl>
                                          <p:spTgt spid="3">
                                            <p:txEl>
                                              <p:pRg st="0" end="0"/>
                                            </p:txEl>
                                          </p:spTgt>
                                        </p:tgtEl>
                                      </p:cBhvr>
                                    </p:animEffect>
                                    <p:set>
                                      <p:cBhvr>
                                        <p:cTn id="35" dur="1" fill="hold">
                                          <p:stCondLst>
                                            <p:cond delay="1999"/>
                                          </p:stCondLst>
                                        </p:cTn>
                                        <p:tgtEl>
                                          <p:spTgt spid="3">
                                            <p:txEl>
                                              <p:pRg st="0" end="0"/>
                                            </p:txEl>
                                          </p:spTgt>
                                        </p:tgtEl>
                                        <p:attrNameLst>
                                          <p:attrName>style.visibility</p:attrName>
                                        </p:attrNameLst>
                                      </p:cBhvr>
                                      <p:to>
                                        <p:strVal val="hidden"/>
                                      </p:to>
                                    </p:set>
                                  </p:childTnLst>
                                </p:cTn>
                              </p:par>
                              <p:par>
                                <p:cTn id="36" presetID="14" presetClass="exit" presetSubtype="10" fill="hold" nodeType="withEffect">
                                  <p:stCondLst>
                                    <p:cond delay="35000"/>
                                  </p:stCondLst>
                                  <p:childTnLst>
                                    <p:animEffect transition="out" filter="randombar(horizontal)">
                                      <p:cBhvr>
                                        <p:cTn id="37" dur="2000"/>
                                        <p:tgtEl>
                                          <p:spTgt spid="3">
                                            <p:txEl>
                                              <p:pRg st="1" end="1"/>
                                            </p:txEl>
                                          </p:spTgt>
                                        </p:tgtEl>
                                      </p:cBhvr>
                                    </p:animEffect>
                                    <p:set>
                                      <p:cBhvr>
                                        <p:cTn id="38" dur="1" fill="hold">
                                          <p:stCondLst>
                                            <p:cond delay="1999"/>
                                          </p:stCondLst>
                                        </p:cTn>
                                        <p:tgtEl>
                                          <p:spTgt spid="3">
                                            <p:txEl>
                                              <p:pRg st="1" end="1"/>
                                            </p:txEl>
                                          </p:spTgt>
                                        </p:tgtEl>
                                        <p:attrNameLst>
                                          <p:attrName>style.visibility</p:attrName>
                                        </p:attrNameLst>
                                      </p:cBhvr>
                                      <p:to>
                                        <p:strVal val="hidden"/>
                                      </p:to>
                                    </p:set>
                                  </p:childTnLst>
                                </p:cTn>
                              </p:par>
                              <p:par>
                                <p:cTn id="39" presetID="14" presetClass="exit" presetSubtype="10" fill="hold" nodeType="withEffect">
                                  <p:stCondLst>
                                    <p:cond delay="35000"/>
                                  </p:stCondLst>
                                  <p:childTnLst>
                                    <p:animEffect transition="out" filter="randombar(horizontal)">
                                      <p:cBhvr>
                                        <p:cTn id="40" dur="2000"/>
                                        <p:tgtEl>
                                          <p:spTgt spid="3">
                                            <p:txEl>
                                              <p:pRg st="2" end="2"/>
                                            </p:txEl>
                                          </p:spTgt>
                                        </p:tgtEl>
                                      </p:cBhvr>
                                    </p:animEffect>
                                    <p:set>
                                      <p:cBhvr>
                                        <p:cTn id="41" dur="1" fill="hold">
                                          <p:stCondLst>
                                            <p:cond delay="1999"/>
                                          </p:stCondLst>
                                        </p:cTn>
                                        <p:tgtEl>
                                          <p:spTgt spid="3">
                                            <p:txEl>
                                              <p:pRg st="2" end="2"/>
                                            </p:txEl>
                                          </p:spTgt>
                                        </p:tgtEl>
                                        <p:attrNameLst>
                                          <p:attrName>style.visibility</p:attrName>
                                        </p:attrNameLst>
                                      </p:cBhvr>
                                      <p:to>
                                        <p:strVal val="hidden"/>
                                      </p:to>
                                    </p:set>
                                  </p:childTnLst>
                                </p:cTn>
                              </p:par>
                              <p:par>
                                <p:cTn id="42" presetID="14" presetClass="exit" presetSubtype="10" fill="hold" nodeType="withEffect">
                                  <p:stCondLst>
                                    <p:cond delay="35000"/>
                                  </p:stCondLst>
                                  <p:childTnLst>
                                    <p:animEffect transition="out" filter="randombar(horizontal)">
                                      <p:cBhvr>
                                        <p:cTn id="43" dur="2000"/>
                                        <p:tgtEl>
                                          <p:spTgt spid="3">
                                            <p:txEl>
                                              <p:pRg st="3" end="3"/>
                                            </p:txEl>
                                          </p:spTgt>
                                        </p:tgtEl>
                                      </p:cBhvr>
                                    </p:animEffect>
                                    <p:set>
                                      <p:cBhvr>
                                        <p:cTn id="44" dur="1" fill="hold">
                                          <p:stCondLst>
                                            <p:cond delay="1999"/>
                                          </p:stCondLst>
                                        </p:cTn>
                                        <p:tgtEl>
                                          <p:spTgt spid="3">
                                            <p:txEl>
                                              <p:pRg st="3" end="3"/>
                                            </p:txEl>
                                          </p:spTgt>
                                        </p:tgtEl>
                                        <p:attrNameLst>
                                          <p:attrName>style.visibility</p:attrName>
                                        </p:attrNameLst>
                                      </p:cBhvr>
                                      <p:to>
                                        <p:strVal val="hidden"/>
                                      </p:to>
                                    </p:set>
                                  </p:childTnLst>
                                </p:cTn>
                              </p:par>
                            </p:childTnLst>
                          </p:cTn>
                        </p:par>
                        <p:par>
                          <p:cTn id="45" fill="hold">
                            <p:stCondLst>
                              <p:cond delay="42000"/>
                            </p:stCondLst>
                            <p:childTnLst>
                              <p:par>
                                <p:cTn id="46" presetID="10" presetClass="entr"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childTnLst>
                                </p:cTn>
                              </p:par>
                            </p:childTnLst>
                          </p:cTn>
                        </p:par>
                        <p:par>
                          <p:cTn id="67" fill="hold">
                            <p:stCondLst>
                              <p:cond delay="43000"/>
                            </p:stCondLst>
                            <p:childTnLst>
                              <p:par>
                                <p:cTn id="68" presetID="9"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428728" y="1285860"/>
            <a:ext cx="6213487" cy="4970789"/>
          </a:xfrm>
          <a:prstGeom prst="rect">
            <a:avLst/>
          </a:prstGeom>
          <a:noFill/>
          <a:ln w="9525">
            <a:noFill/>
            <a:miter lim="800000"/>
            <a:headEnd/>
            <a:tailEnd/>
          </a:ln>
          <a:effectLst/>
        </p:spPr>
      </p:pic>
      <p:sp>
        <p:nvSpPr>
          <p:cNvPr id="3" name="Содержимое 2"/>
          <p:cNvSpPr>
            <a:spLocks noGrp="1"/>
          </p:cNvSpPr>
          <p:nvPr>
            <p:ph idx="1"/>
          </p:nvPr>
        </p:nvSpPr>
        <p:spPr>
          <a:xfrm>
            <a:off x="0" y="1071546"/>
            <a:ext cx="9144000" cy="5786453"/>
          </a:xfrm>
        </p:spPr>
        <p:txBody>
          <a:bodyPr>
            <a:normAutofit fontScale="92500"/>
          </a:bodyPr>
          <a:lstStyle/>
          <a:p>
            <a:pPr>
              <a:buNone/>
            </a:pPr>
            <a:r>
              <a:rPr lang="ru-RU" b="1" dirty="0" smtClean="0"/>
              <a:t>		</a:t>
            </a:r>
            <a:r>
              <a:rPr lang="ru-RU" sz="3400" dirty="0" smtClean="0"/>
              <a:t>Цвет очень важен в нашей жизни. Особенно он важен для женщин, у которых гораздо сильнее развиты цветовые рецепторы (научно доказанный факт). Поэтому желание поменять цвет обоев в спальне или сменить цветовую гамму гардероба - это не прихоть и не каприз, как это может воспринять муж или даже подруга, а внутренняя потребность создать вокруг себя комфортное цветовое пространство, которое подлечит, успокоит и вдохновит на великие и яркие дела.</a:t>
            </a:r>
            <a:br>
              <a:rPr lang="ru-RU" sz="3400" dirty="0" smtClean="0"/>
            </a:br>
            <a:r>
              <a:rPr lang="ru-RU" sz="3400" dirty="0" smtClean="0"/>
              <a:t>	</a:t>
            </a:r>
          </a:p>
          <a:p>
            <a:endParaRPr lang="ru-RU" dirty="0"/>
          </a:p>
        </p:txBody>
      </p:sp>
      <p:sp>
        <p:nvSpPr>
          <p:cNvPr id="11" name="Заголовок 10"/>
          <p:cNvSpPr>
            <a:spLocks noGrp="1"/>
          </p:cNvSpPr>
          <p:nvPr>
            <p:ph type="title"/>
          </p:nvPr>
        </p:nvSpPr>
        <p:spPr>
          <a:xfrm>
            <a:off x="0" y="0"/>
            <a:ext cx="9144000" cy="1142984"/>
          </a:xfrm>
        </p:spPr>
        <p:txBody>
          <a:bodyPr>
            <a:noAutofit/>
          </a:bodyPr>
          <a:lstStyle/>
          <a:p>
            <a:pPr algn="ctr"/>
            <a:r>
              <a:rPr lang="ru-RU" sz="4000" b="1" dirty="0" smtClean="0"/>
              <a:t>Счастья Вам в этом ярком цветном мире!</a:t>
            </a:r>
            <a:endParaRPr lang="ru-RU" sz="4000" b="1" dirty="0"/>
          </a:p>
        </p:txBody>
      </p:sp>
      <p:pic>
        <p:nvPicPr>
          <p:cNvPr id="5" name="Sleep Away.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77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7" presetClass="entr" presetSubtype="0" fill="hold" nodeType="afterEffect">
                                  <p:stCondLst>
                                    <p:cond delay="100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2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200"/>
                                        <p:tgtEl>
                                          <p:spTgt spid="3">
                                            <p:txEl>
                                              <p:pRg st="0" end="0"/>
                                            </p:txEl>
                                          </p:spTgt>
                                        </p:tgtEl>
                                        <p:attrNameLst>
                                          <p:attrName>fill.type</p:attrName>
                                        </p:attrNameLst>
                                      </p:cBhvr>
                                      <p:to>
                                        <p:strVal val="solid"/>
                                      </p:to>
                                    </p:set>
                                  </p:childTnLst>
                                </p:cTn>
                              </p:par>
                            </p:childTnLst>
                          </p:cTn>
                        </p:par>
                        <p:par>
                          <p:cTn id="13" fill="hold">
                            <p:stCondLst>
                              <p:cond delay="38800"/>
                            </p:stCondLst>
                            <p:childTnLst>
                              <p:par>
                                <p:cTn id="14" presetID="55" presetClass="exit" presetSubtype="0" fill="hold" nodeType="afterEffect">
                                  <p:stCondLst>
                                    <p:cond delay="5000"/>
                                  </p:stCondLst>
                                  <p:iterate type="lt">
                                    <p:tmPct val="0"/>
                                  </p:iterate>
                                  <p:childTnLst>
                                    <p:anim calcmode="lin" valueType="num">
                                      <p:cBhvr>
                                        <p:cTn id="15" dur="3000"/>
                                        <p:tgtEl>
                                          <p:spTgt spid="3">
                                            <p:txEl>
                                              <p:pRg st="0" end="0"/>
                                            </p:txEl>
                                          </p:spTgt>
                                        </p:tgtEl>
                                        <p:attrNameLst>
                                          <p:attrName>ppt_w</p:attrName>
                                        </p:attrNameLst>
                                      </p:cBhvr>
                                      <p:tavLst>
                                        <p:tav tm="0">
                                          <p:val>
                                            <p:strVal val="ppt_w"/>
                                          </p:val>
                                        </p:tav>
                                        <p:tav tm="100000">
                                          <p:val>
                                            <p:strVal val="ppt_w*0.70"/>
                                          </p:val>
                                        </p:tav>
                                      </p:tavLst>
                                    </p:anim>
                                    <p:anim calcmode="lin" valueType="num">
                                      <p:cBhvr>
                                        <p:cTn id="16" dur="3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17" dur="3000"/>
                                        <p:tgtEl>
                                          <p:spTgt spid="3">
                                            <p:txEl>
                                              <p:pRg st="0" end="0"/>
                                            </p:txEl>
                                          </p:spTgt>
                                        </p:tgtEl>
                                      </p:cBhvr>
                                    </p:animEffect>
                                    <p:set>
                                      <p:cBhvr>
                                        <p:cTn id="18" dur="1" fill="hold">
                                          <p:stCondLst>
                                            <p:cond delay="2999"/>
                                          </p:stCondLst>
                                        </p:cTn>
                                        <p:tgtEl>
                                          <p:spTgt spid="3">
                                            <p:txEl>
                                              <p:pRg st="0" end="0"/>
                                            </p:txEl>
                                          </p:spTgt>
                                        </p:tgtEl>
                                        <p:attrNameLst>
                                          <p:attrName>style.visibility</p:attrName>
                                        </p:attrNameLst>
                                      </p:cBhvr>
                                      <p:to>
                                        <p:strVal val="hidden"/>
                                      </p:to>
                                    </p:set>
                                  </p:childTnLst>
                                </p:cTn>
                              </p:par>
                            </p:childTnLst>
                          </p:cTn>
                        </p:par>
                        <p:par>
                          <p:cTn id="19" fill="hold">
                            <p:stCondLst>
                              <p:cond delay="46800"/>
                            </p:stCondLst>
                            <p:childTnLst>
                              <p:par>
                                <p:cTn id="20" presetID="31" presetClass="entr" presetSubtype="0" fill="hold" nodeType="afterEffect">
                                  <p:stCondLst>
                                    <p:cond delay="1500"/>
                                  </p:stCondLst>
                                  <p:iterate type="lt">
                                    <p:tmPct val="5000"/>
                                  </p:iterate>
                                  <p:childTnLst>
                                    <p:set>
                                      <p:cBhvr>
                                        <p:cTn id="21" dur="1" fill="hold">
                                          <p:stCondLst>
                                            <p:cond delay="0"/>
                                          </p:stCondLst>
                                        </p:cTn>
                                        <p:tgtEl>
                                          <p:spTgt spid="1028"/>
                                        </p:tgtEl>
                                        <p:attrNameLst>
                                          <p:attrName>style.visibility</p:attrName>
                                        </p:attrNameLst>
                                      </p:cBhvr>
                                      <p:to>
                                        <p:strVal val="visible"/>
                                      </p:to>
                                    </p:set>
                                    <p:anim calcmode="lin" valueType="num">
                                      <p:cBhvr>
                                        <p:cTn id="22" dur="2000" fill="hold"/>
                                        <p:tgtEl>
                                          <p:spTgt spid="1028"/>
                                        </p:tgtEl>
                                        <p:attrNameLst>
                                          <p:attrName>ppt_w</p:attrName>
                                        </p:attrNameLst>
                                      </p:cBhvr>
                                      <p:tavLst>
                                        <p:tav tm="0">
                                          <p:val>
                                            <p:fltVal val="0"/>
                                          </p:val>
                                        </p:tav>
                                        <p:tav tm="100000">
                                          <p:val>
                                            <p:strVal val="#ppt_w"/>
                                          </p:val>
                                        </p:tav>
                                      </p:tavLst>
                                    </p:anim>
                                    <p:anim calcmode="lin" valueType="num">
                                      <p:cBhvr>
                                        <p:cTn id="23" dur="2000" fill="hold"/>
                                        <p:tgtEl>
                                          <p:spTgt spid="1028"/>
                                        </p:tgtEl>
                                        <p:attrNameLst>
                                          <p:attrName>ppt_h</p:attrName>
                                        </p:attrNameLst>
                                      </p:cBhvr>
                                      <p:tavLst>
                                        <p:tav tm="0">
                                          <p:val>
                                            <p:fltVal val="0"/>
                                          </p:val>
                                        </p:tav>
                                        <p:tav tm="100000">
                                          <p:val>
                                            <p:strVal val="#ppt_h"/>
                                          </p:val>
                                        </p:tav>
                                      </p:tavLst>
                                    </p:anim>
                                    <p:anim calcmode="lin" valueType="num">
                                      <p:cBhvr>
                                        <p:cTn id="24" dur="2000" fill="hold"/>
                                        <p:tgtEl>
                                          <p:spTgt spid="1028"/>
                                        </p:tgtEl>
                                        <p:attrNameLst>
                                          <p:attrName>style.rotation</p:attrName>
                                        </p:attrNameLst>
                                      </p:cBhvr>
                                      <p:tavLst>
                                        <p:tav tm="0">
                                          <p:val>
                                            <p:fltVal val="90"/>
                                          </p:val>
                                        </p:tav>
                                        <p:tav tm="100000">
                                          <p:val>
                                            <p:fltVal val="0"/>
                                          </p:val>
                                        </p:tav>
                                      </p:tavLst>
                                    </p:anim>
                                    <p:animEffect transition="in" filter="fade">
                                      <p:cBhvr>
                                        <p:cTn id="25" dur="2000"/>
                                        <p:tgtEl>
                                          <p:spTgt spid="1028"/>
                                        </p:tgtEl>
                                      </p:cBhvr>
                                    </p:animEffect>
                                  </p:childTnLst>
                                </p:cTn>
                              </p:par>
                            </p:childTnLst>
                          </p:cTn>
                        </p:par>
                        <p:par>
                          <p:cTn id="26" fill="hold">
                            <p:stCondLst>
                              <p:cond delay="50300"/>
                            </p:stCondLst>
                            <p:childTnLst>
                              <p:par>
                                <p:cTn id="27" presetID="45" presetClass="entr" presetSubtype="0" fill="hold" grpId="0" nodeType="afterEffect">
                                  <p:stCondLst>
                                    <p:cond delay="2000"/>
                                  </p:stCondLst>
                                  <p:iterate type="lt">
                                    <p:tmPct val="10000"/>
                                  </p:iterate>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ppt_w</p:attrName>
                                        </p:attrNameLst>
                                      </p:cBhvr>
                                      <p:tavLst>
                                        <p:tav tm="0" fmla="#ppt_w*sin(2.5*pi*$)">
                                          <p:val>
                                            <p:fltVal val="0"/>
                                          </p:val>
                                        </p:tav>
                                        <p:tav tm="100000">
                                          <p:val>
                                            <p:fltVal val="1"/>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000" numSld="21" showWhenStopped="0">
                <p:cTn id="3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Литература </a:t>
            </a:r>
            <a:endParaRPr lang="ru-RU" dirty="0"/>
          </a:p>
        </p:txBody>
      </p:sp>
      <p:sp>
        <p:nvSpPr>
          <p:cNvPr id="3" name="Содержимое 2"/>
          <p:cNvSpPr>
            <a:spLocks noGrp="1"/>
          </p:cNvSpPr>
          <p:nvPr>
            <p:ph idx="1"/>
          </p:nvPr>
        </p:nvSpPr>
        <p:spPr>
          <a:xfrm>
            <a:off x="304800" y="1554163"/>
            <a:ext cx="8267728" cy="4525963"/>
          </a:xfrm>
        </p:spPr>
        <p:txBody>
          <a:bodyPr>
            <a:normAutofit fontScale="92500" lnSpcReduction="20000"/>
          </a:bodyPr>
          <a:lstStyle/>
          <a:p>
            <a:r>
              <a:rPr lang="ru-RU" dirty="0" err="1" smtClean="0"/>
              <a:t>Цветотерапия</a:t>
            </a:r>
            <a:r>
              <a:rPr lang="ru-RU" dirty="0" smtClean="0"/>
              <a:t> </a:t>
            </a:r>
            <a:r>
              <a:rPr lang="en-US" dirty="0" smtClean="0">
                <a:hlinkClick r:id="rId2"/>
              </a:rPr>
              <a:t>www.psyinst.ru/seminar.php?id=382&amp;d=822</a:t>
            </a:r>
            <a:endParaRPr lang="ru-RU" dirty="0" smtClean="0"/>
          </a:p>
          <a:p>
            <a:r>
              <a:rPr lang="ru-RU" dirty="0" smtClean="0"/>
              <a:t>Воздействие цвета на эмоции человека </a:t>
            </a:r>
            <a:r>
              <a:rPr lang="en-US" dirty="0" smtClean="0">
                <a:hlinkClick r:id="rId3"/>
              </a:rPr>
              <a:t>www.AstroGuide.ru/psihologiya/vozdeystvie-</a:t>
            </a:r>
            <a:r>
              <a:rPr lang="en-US" b="1" dirty="0" smtClean="0">
                <a:hlinkClick r:id="rId3"/>
              </a:rPr>
              <a:t>cveta</a:t>
            </a:r>
            <a:r>
              <a:rPr lang="en-US" dirty="0" smtClean="0">
                <a:hlinkClick r:id="rId3"/>
              </a:rPr>
              <a:t>-n</a:t>
            </a:r>
            <a:endParaRPr lang="ru-RU" dirty="0" smtClean="0"/>
          </a:p>
          <a:p>
            <a:r>
              <a:rPr lang="ru-RU" dirty="0" smtClean="0"/>
              <a:t>Как цвета влияют на нашу жизнь </a:t>
            </a:r>
            <a:r>
              <a:rPr lang="en-US" dirty="0" smtClean="0">
                <a:hlinkClick r:id="rId4"/>
              </a:rPr>
              <a:t>med2live.ru/</a:t>
            </a:r>
            <a:r>
              <a:rPr lang="ru-RU" dirty="0" err="1" smtClean="0">
                <a:hlinkClick r:id="rId4"/>
              </a:rPr>
              <a:t>влияние-цвета</a:t>
            </a:r>
            <a:r>
              <a:rPr lang="ru-RU" dirty="0" smtClean="0">
                <a:hlinkClick r:id="rId4"/>
              </a:rPr>
              <a:t>.</a:t>
            </a:r>
            <a:r>
              <a:rPr lang="en-US" dirty="0" smtClean="0">
                <a:hlinkClick r:id="rId4"/>
              </a:rPr>
              <a:t>html</a:t>
            </a:r>
            <a:endParaRPr lang="ru-RU" dirty="0" smtClean="0"/>
          </a:p>
          <a:p>
            <a:r>
              <a:rPr lang="ru-RU" dirty="0" smtClean="0"/>
              <a:t>Выбор цвета </a:t>
            </a:r>
            <a:r>
              <a:rPr lang="en-US" dirty="0" smtClean="0">
                <a:hlinkClick r:id="rId5"/>
              </a:rPr>
              <a:t>www.tattoo-na.ru/index.php/tattoo1.html</a:t>
            </a:r>
            <a:endParaRPr lang="ru-RU" dirty="0" smtClean="0"/>
          </a:p>
          <a:p>
            <a:r>
              <a:rPr lang="ru-RU" dirty="0" smtClean="0"/>
              <a:t>Цвет – продукт света, вызывающий эмоции </a:t>
            </a:r>
            <a:r>
              <a:rPr lang="en-US" dirty="0" smtClean="0">
                <a:hlinkClick r:id="rId6"/>
              </a:rPr>
              <a:t>talitasun.livejournal.com/2525.html</a:t>
            </a:r>
            <a:endParaRPr lang="ru-RU" dirty="0" smtClean="0"/>
          </a:p>
          <a:p>
            <a:endParaRPr lang="ru-RU" b="1" dirty="0" smtClean="0"/>
          </a:p>
          <a:p>
            <a:endParaRPr lang="ru-RU" b="1" dirty="0" smtClean="0"/>
          </a:p>
          <a:p>
            <a:endParaRPr lang="ru-RU" dirty="0"/>
          </a:p>
        </p:txBody>
      </p:sp>
    </p:spTree>
  </p:cSld>
  <p:clrMapOvr>
    <a:masterClrMapping/>
  </p:clrMapOvr>
  <p:transition spd="med" advClick="0" advTm="3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024821">
            <a:off x="3643306" y="928670"/>
            <a:ext cx="4643470" cy="4071966"/>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a:lum bright="10000" contrast="20000"/>
          </a:blip>
          <a:srcRect l="7865" b="7491"/>
          <a:stretch>
            <a:fillRect/>
          </a:stretch>
        </p:blipFill>
        <p:spPr bwMode="auto">
          <a:xfrm rot="21425773">
            <a:off x="4432272" y="3396371"/>
            <a:ext cx="4430009" cy="3056945"/>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	</a:t>
            </a:r>
            <a:r>
              <a:rPr lang="ru-RU" b="1" dirty="0" smtClean="0">
                <a:solidFill>
                  <a:schemeClr val="bg1"/>
                </a:solidFill>
              </a:rPr>
              <a:t>Белый Цвет</a:t>
            </a:r>
            <a:endParaRPr lang="ru-RU" b="1" dirty="0">
              <a:solidFill>
                <a:schemeClr val="bg1"/>
              </a:solidFill>
            </a:endParaRPr>
          </a:p>
        </p:txBody>
      </p:sp>
      <p:sp>
        <p:nvSpPr>
          <p:cNvPr id="3" name="Содержимое 2"/>
          <p:cNvSpPr>
            <a:spLocks noGrp="1"/>
          </p:cNvSpPr>
          <p:nvPr>
            <p:ph idx="1"/>
          </p:nvPr>
        </p:nvSpPr>
        <p:spPr>
          <a:xfrm rot="21600000">
            <a:off x="0" y="1285860"/>
            <a:ext cx="9286908" cy="5572139"/>
          </a:xfrm>
          <a:noFill/>
        </p:spPr>
        <p:txBody>
          <a:bodyPr>
            <a:normAutofit/>
          </a:bodyPr>
          <a:lstStyle/>
          <a:p>
            <a:pPr>
              <a:buNone/>
            </a:pPr>
            <a:r>
              <a:rPr lang="ru-RU" b="1" dirty="0" smtClean="0"/>
              <a:t>		</a:t>
            </a:r>
            <a:r>
              <a:rPr lang="ru-RU" dirty="0" smtClean="0"/>
              <a:t>Вызывает собой положительные ассоциации. Он характеризуется совершенством и завершенностью, демонстрирует абсолютное и окончательное решение, полная свобода для возможностей и снятие препятствий. Его фундаментальное качество – равенство, т.к. заключает в себе все цвета, они в нем равны. Он всегда вдохновляет, помогает, внушает определенную веру (дает свободу). Это	 цвет молодости, свежести, чистоты. Он автоматически помогает добрать ярких эмоций.</a:t>
            </a:r>
            <a:endParaRPr lang="ru-RU" dirty="0"/>
          </a:p>
        </p:txBody>
      </p:sp>
    </p:spTree>
  </p:cSld>
  <p:clrMapOvr>
    <a:masterClrMapping/>
  </p:clrMapOvr>
  <p:transition spd="med"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nodeType="afterEffect">
                                  <p:stCondLst>
                                    <p:cond delay="20000"/>
                                  </p:stCondLst>
                                  <p:childTnLst>
                                    <p:animScale>
                                      <p:cBhvr>
                                        <p:cTn id="10" dur="2000" fill="hold"/>
                                        <p:tgtEl>
                                          <p:spTgt spid="3">
                                            <p:txEl>
                                              <p:pRg st="0" end="0"/>
                                            </p:txEl>
                                          </p:spTgt>
                                        </p:tgtEl>
                                      </p:cBhvr>
                                      <p:by x="50000" y="100000"/>
                                    </p:animScale>
                                  </p:childTnLst>
                                </p:cTn>
                              </p:par>
                            </p:childTnLst>
                          </p:cTn>
                        </p:par>
                        <p:par>
                          <p:cTn id="11" fill="hold">
                            <p:stCondLst>
                              <p:cond delay="24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3">
                                            <p:txEl>
                                              <p:pRg st="0" end="0"/>
                                            </p:txEl>
                                          </p:spTgt>
                                        </p:tgtEl>
                                        <p:attrNameLst>
                                          <p:attrName>ppt_x</p:attrName>
                                          <p:attrName>ppt_y</p:attrName>
                                        </p:attrNameLst>
                                      </p:cBhvr>
                                    </p:animMotion>
                                  </p:childTnLst>
                                </p:cTn>
                              </p:par>
                            </p:childTnLst>
                          </p:cTn>
                        </p:par>
                        <p:par>
                          <p:cTn id="14" fill="hold">
                            <p:stCondLst>
                              <p:cond delay="26000"/>
                            </p:stCondLst>
                            <p:childTnLst>
                              <p:par>
                                <p:cTn id="15" presetID="9"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ssolv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5400000">
            <a:off x="5107785" y="2893215"/>
            <a:ext cx="6429420" cy="12144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p:txBody>
          <a:bodyPr>
            <a:noAutofit/>
          </a:bodyPr>
          <a:lstStyle/>
          <a:p>
            <a:r>
              <a:rPr lang="ru-RU" dirty="0" smtClean="0"/>
              <a:t>	</a:t>
            </a:r>
            <a:r>
              <a:rPr lang="ru-RU" b="1" dirty="0" smtClean="0">
                <a:solidFill>
                  <a:schemeClr val="tx1"/>
                </a:solidFill>
              </a:rPr>
              <a:t>чёрный цвет</a:t>
            </a:r>
            <a:endParaRPr lang="ru-RU" b="1" dirty="0">
              <a:solidFill>
                <a:schemeClr val="tx1"/>
              </a:solidFill>
            </a:endParaRPr>
          </a:p>
        </p:txBody>
      </p:sp>
      <p:pic>
        <p:nvPicPr>
          <p:cNvPr id="2051" name="Picture 3"/>
          <p:cNvPicPr>
            <a:picLocks noChangeAspect="1" noChangeArrowheads="1"/>
          </p:cNvPicPr>
          <p:nvPr/>
        </p:nvPicPr>
        <p:blipFill>
          <a:blip r:embed="rId2">
            <a:lum contrast="20000"/>
          </a:blip>
          <a:srcRect/>
          <a:stretch>
            <a:fillRect/>
          </a:stretch>
        </p:blipFill>
        <p:spPr bwMode="auto">
          <a:xfrm rot="183894">
            <a:off x="4571146" y="1639205"/>
            <a:ext cx="3860227" cy="4572032"/>
          </a:xfrm>
          <a:prstGeom prst="rect">
            <a:avLst/>
          </a:prstGeom>
          <a:noFill/>
          <a:ln w="9525">
            <a:noFill/>
            <a:miter lim="800000"/>
            <a:headEnd/>
            <a:tailEnd/>
          </a:ln>
          <a:effectLst/>
        </p:spPr>
      </p:pic>
      <p:sp>
        <p:nvSpPr>
          <p:cNvPr id="3" name="Содержимое 2"/>
          <p:cNvSpPr>
            <a:spLocks noGrp="1"/>
          </p:cNvSpPr>
          <p:nvPr>
            <p:ph idx="1"/>
          </p:nvPr>
        </p:nvSpPr>
        <p:spPr>
          <a:xfrm>
            <a:off x="0" y="1285860"/>
            <a:ext cx="7715272" cy="5572140"/>
          </a:xfrm>
        </p:spPr>
        <p:txBody>
          <a:bodyPr>
            <a:normAutofit fontScale="85000" lnSpcReduction="10000"/>
          </a:bodyPr>
          <a:lstStyle/>
          <a:p>
            <a:pPr>
              <a:buNone/>
            </a:pPr>
            <a:r>
              <a:rPr lang="ru-RU" b="1" dirty="0" smtClean="0"/>
              <a:t>		</a:t>
            </a:r>
            <a:r>
              <a:rPr lang="ru-RU" sz="3800" dirty="0" smtClean="0"/>
              <a:t>Поглощает все цвета вокруг и никогда их не выпускает. Черный всегда “загадочен”. Он связан с любопытством, притягивает к себе. Черный дает шанс отдохнуть, содержит в себе надежду, но при этом затягивает. Когда наступает депрессия, остаются только негативные характеристики черного цвета. Кто  воспринимает черный цвет как несимпатичный, тот не хочет от многого  отказываться. Отказ для него означает лишение и пугающие нехватки. </a:t>
            </a:r>
            <a:endParaRPr lang="ru-RU" sz="3800" dirty="0"/>
          </a:p>
        </p:txBody>
      </p:sp>
    </p:spTree>
  </p:cSld>
  <p:clrMapOvr>
    <a:masterClrMapping/>
  </p:clrMapOvr>
  <p:transition spd="med"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nodeType="afterEffect">
                                  <p:stCondLst>
                                    <p:cond delay="20000"/>
                                  </p:stCondLst>
                                  <p:childTnLst>
                                    <p:animScale>
                                      <p:cBhvr>
                                        <p:cTn id="10" dur="2000" fill="hold"/>
                                        <p:tgtEl>
                                          <p:spTgt spid="3">
                                            <p:txEl>
                                              <p:pRg st="0" end="0"/>
                                            </p:txEl>
                                          </p:spTgt>
                                        </p:tgtEl>
                                      </p:cBhvr>
                                      <p:by x="50000" y="100000"/>
                                    </p:animScale>
                                  </p:childTnLst>
                                </p:cTn>
                              </p:par>
                            </p:childTnLst>
                          </p:cTn>
                        </p:par>
                        <p:par>
                          <p:cTn id="11" fill="hold">
                            <p:stCondLst>
                              <p:cond delay="24000"/>
                            </p:stCondLst>
                            <p:childTnLst>
                              <p:par>
                                <p:cTn id="12" presetID="0" presetClass="path" presetSubtype="0" accel="50000" decel="50000" fill="hold" nodeType="afterEffect">
                                  <p:stCondLst>
                                    <p:cond delay="0"/>
                                  </p:stCondLst>
                                  <p:childTnLst>
                                    <p:animMotion origin="layout" path="M 8.33333E-7 -1.11111E-6 L -0.21545 0.00463 " pathEditMode="relative" rAng="0" ptsTypes="AA">
                                      <p:cBhvr>
                                        <p:cTn id="13" dur="2000" fill="hold"/>
                                        <p:tgtEl>
                                          <p:spTgt spid="3">
                                            <p:txEl>
                                              <p:pRg st="0" end="0"/>
                                            </p:txEl>
                                          </p:spTgt>
                                        </p:tgtEl>
                                        <p:attrNameLst>
                                          <p:attrName>ppt_x</p:attrName>
                                          <p:attrName>ppt_y</p:attrName>
                                        </p:attrNameLst>
                                      </p:cBhvr>
                                      <p:rCtr x="-108" y="2"/>
                                    </p:animMotion>
                                  </p:childTnLst>
                                </p:cTn>
                              </p:par>
                            </p:childTnLst>
                          </p:cTn>
                        </p:par>
                        <p:par>
                          <p:cTn id="14" fill="hold">
                            <p:stCondLst>
                              <p:cond delay="26000"/>
                            </p:stCondLst>
                            <p:childTnLst>
                              <p:par>
                                <p:cTn id="15" presetID="9"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dissolv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15688857" flipV="1">
            <a:off x="1796669" y="2063252"/>
            <a:ext cx="4948819" cy="3482722"/>
          </a:xfrm>
          <a:prstGeom prst="rect">
            <a:avLst/>
          </a:prstGeom>
          <a:solidFill>
            <a:srgbClr val="B3B3AD"/>
          </a:solidFill>
          <a:ln>
            <a:solidFill>
              <a:srgbClr val="B3B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a:srcRect l="13621" r="13749"/>
          <a:stretch>
            <a:fillRect/>
          </a:stretch>
        </p:blipFill>
        <p:spPr bwMode="auto">
          <a:xfrm rot="754171" flipH="1">
            <a:off x="712839" y="1732103"/>
            <a:ext cx="3259822" cy="4284298"/>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	</a:t>
            </a:r>
            <a:r>
              <a:rPr lang="ru-RU" b="1" dirty="0" smtClean="0">
                <a:solidFill>
                  <a:srgbClr val="A7A79F"/>
                </a:solidFill>
              </a:rPr>
              <a:t>Серый цвет</a:t>
            </a:r>
            <a:endParaRPr lang="ru-RU" b="1" dirty="0">
              <a:solidFill>
                <a:srgbClr val="A7A79F"/>
              </a:solidFill>
            </a:endParaRPr>
          </a:p>
        </p:txBody>
      </p:sp>
      <p:sp>
        <p:nvSpPr>
          <p:cNvPr id="3" name="Содержимое 2"/>
          <p:cNvSpPr>
            <a:spLocks noGrp="1"/>
          </p:cNvSpPr>
          <p:nvPr>
            <p:ph idx="1"/>
          </p:nvPr>
        </p:nvSpPr>
        <p:spPr>
          <a:xfrm>
            <a:off x="0" y="1285860"/>
            <a:ext cx="9144000" cy="5572140"/>
          </a:xfrm>
        </p:spPr>
        <p:txBody>
          <a:bodyPr>
            <a:normAutofit fontScale="92500" lnSpcReduction="20000"/>
          </a:bodyPr>
          <a:lstStyle/>
          <a:p>
            <a:pPr>
              <a:buNone/>
            </a:pPr>
            <a:r>
              <a:rPr lang="ru-RU" b="1" dirty="0" smtClean="0"/>
              <a:t>		</a:t>
            </a:r>
            <a:r>
              <a:rPr lang="ru-RU" sz="3500" dirty="0" smtClean="0"/>
              <a:t>Он стабильный и гармоничный, но считается одиноким. Всегда выглядит раздвоенным. В негативном значении цвета для него никогда нет будущего – он стар, болен, никому не нужен, ему всегда чего-то не хватает. В своем положительном значении серый цвет уверен что лучшее – впереди, но ничего для этого не делает. Люди, предпочитающие серый цвет, в данный момент жизни хотят быть «как все», как можно меньше выделяться из толпы; считают, что эмоции можно проявлять только в определенных обстоятельствах. Этот цвет дает силу тому, кто слаб и уязвим.</a:t>
            </a:r>
          </a:p>
        </p:txBody>
      </p:sp>
    </p:spTree>
  </p:cSld>
  <p:clrMapOvr>
    <a:masterClrMapping/>
  </p:clrMapOvr>
  <p:transition spd="med" advClick="0" advTm="3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grpId="3" nodeType="afterEffect">
                                  <p:stCondLst>
                                    <p:cond delay="25000"/>
                                  </p:stCondLst>
                                  <p:childTnLst>
                                    <p:animScale>
                                      <p:cBhvr>
                                        <p:cTn id="10" dur="2000" fill="hold"/>
                                        <p:tgtEl>
                                          <p:spTgt spid="3">
                                            <p:txEl>
                                              <p:pRg st="0" end="0"/>
                                            </p:txEl>
                                          </p:spTgt>
                                        </p:tgtEl>
                                      </p:cBhvr>
                                      <p:by x="50000" y="100000"/>
                                    </p:animScale>
                                  </p:childTnLst>
                                </p:cTn>
                              </p:par>
                            </p:childTnLst>
                          </p:cTn>
                        </p:par>
                        <p:par>
                          <p:cTn id="11" fill="hold">
                            <p:stCondLst>
                              <p:cond delay="29000"/>
                            </p:stCondLst>
                            <p:childTnLst>
                              <p:par>
                                <p:cTn id="12" presetID="63" presetClass="path" presetSubtype="0" accel="50000" decel="50000" fill="hold" grpId="4" nodeType="afterEffect">
                                  <p:stCondLst>
                                    <p:cond delay="0"/>
                                  </p:stCondLst>
                                  <p:childTnLst>
                                    <p:animMotion origin="layout" path="M -2.5E-6 1.11111E-6 L 0.21893 -0.00093 " pathEditMode="relative" rAng="0" ptsTypes="AA">
                                      <p:cBhvr>
                                        <p:cTn id="13" dur="2000" fill="hold"/>
                                        <p:tgtEl>
                                          <p:spTgt spid="3">
                                            <p:txEl>
                                              <p:pRg st="0" end="0"/>
                                            </p:txEl>
                                          </p:spTgt>
                                        </p:tgtEl>
                                        <p:attrNameLst>
                                          <p:attrName>ppt_x</p:attrName>
                                          <p:attrName>ppt_y</p:attrName>
                                        </p:attrNameLst>
                                      </p:cBhvr>
                                      <p:rCtr x="109" y="0"/>
                                    </p:animMotion>
                                  </p:childTnLst>
                                </p:cTn>
                              </p:par>
                            </p:childTnLst>
                          </p:cTn>
                        </p:par>
                        <p:par>
                          <p:cTn id="14" fill="hold">
                            <p:stCondLst>
                              <p:cond delay="31000"/>
                            </p:stCondLst>
                            <p:childTnLst>
                              <p:par>
                                <p:cTn id="15" presetID="9"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3" build="p"/>
      <p:bldP spid="3" grpId="4"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477262">
            <a:off x="2808497" y="2429422"/>
            <a:ext cx="5434464" cy="3799637"/>
          </a:xfrm>
          <a:prstGeom prst="rect">
            <a:avLst/>
          </a:prstGeom>
          <a:solidFill>
            <a:srgbClr val="FF3737"/>
          </a:solidFill>
          <a:ln>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p:cNvPicPr>
            <a:picLocks noChangeAspect="1" noChangeArrowheads="1"/>
          </p:cNvPicPr>
          <p:nvPr/>
        </p:nvPicPr>
        <p:blipFill>
          <a:blip r:embed="rId3"/>
          <a:srcRect/>
          <a:stretch>
            <a:fillRect/>
          </a:stretch>
        </p:blipFill>
        <p:spPr bwMode="auto">
          <a:xfrm rot="20718188">
            <a:off x="4397977" y="1340152"/>
            <a:ext cx="4315950" cy="3946924"/>
          </a:xfrm>
          <a:prstGeom prst="rect">
            <a:avLst/>
          </a:prstGeom>
          <a:noFill/>
          <a:ln w="9525">
            <a:noFill/>
            <a:miter lim="800000"/>
            <a:headEnd/>
            <a:tailEnd/>
          </a:ln>
          <a:effectLst/>
        </p:spPr>
      </p:pic>
      <p:sp>
        <p:nvSpPr>
          <p:cNvPr id="3" name="Содержимое 2"/>
          <p:cNvSpPr>
            <a:spLocks noGrp="1"/>
          </p:cNvSpPr>
          <p:nvPr>
            <p:ph idx="1"/>
          </p:nvPr>
        </p:nvSpPr>
        <p:spPr>
          <a:xfrm>
            <a:off x="0" y="1285860"/>
            <a:ext cx="9144000" cy="5572139"/>
          </a:xfrm>
        </p:spPr>
        <p:txBody>
          <a:bodyPr>
            <a:normAutofit fontScale="85000" lnSpcReduction="20000"/>
          </a:bodyPr>
          <a:lstStyle/>
          <a:p>
            <a:pPr>
              <a:buNone/>
            </a:pPr>
            <a:r>
              <a:rPr lang="ru-RU" b="1" dirty="0" smtClean="0"/>
              <a:t>		</a:t>
            </a:r>
            <a:r>
              <a:rPr lang="ru-RU" sz="3800" dirty="0" smtClean="0"/>
              <a:t>Олицетворяет могущество, прорыв, волю к победе, он всегда добивается того, чего хочет. Он всегда в движении, всегда источник энергии. Красный цвет заставляет насторожиться при опасности, символизирует страсть. Он всегда практичен. Этот цвет заставляет быть активным во всем, воодушевляет и дает силы для продолжения начатого; олицетворяет победу, способность верно нанести удар. Этот цвет всегда привлекает внимание, он демонстративен. Отвержение красного интерпретируется как перевозбуждение, психическая и физическая истощенность. </a:t>
            </a:r>
          </a:p>
        </p:txBody>
      </p:sp>
      <p:sp>
        <p:nvSpPr>
          <p:cNvPr id="2" name="Заголовок 1"/>
          <p:cNvSpPr>
            <a:spLocks noGrp="1"/>
          </p:cNvSpPr>
          <p:nvPr>
            <p:ph type="title"/>
          </p:nvPr>
        </p:nvSpPr>
        <p:spPr/>
        <p:txBody>
          <a:bodyPr/>
          <a:lstStyle/>
          <a:p>
            <a:r>
              <a:rPr lang="ru-RU" dirty="0" smtClean="0"/>
              <a:t>	</a:t>
            </a:r>
            <a:r>
              <a:rPr lang="ru-RU" b="1" dirty="0" smtClean="0">
                <a:solidFill>
                  <a:srgbClr val="FF3737"/>
                </a:solidFill>
              </a:rPr>
              <a:t>красный цвет</a:t>
            </a:r>
            <a:endParaRPr lang="ru-RU" b="1" dirty="0">
              <a:solidFill>
                <a:srgbClr val="FF3737"/>
              </a:solidFill>
            </a:endParaRPr>
          </a:p>
        </p:txBody>
      </p:sp>
      <p:pic>
        <p:nvPicPr>
          <p:cNvPr id="6" name="Sleep Away.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3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6" presetClass="emph" presetSubtype="0" fill="hold" grpId="1" nodeType="afterEffect">
                                  <p:stCondLst>
                                    <p:cond delay="26000"/>
                                  </p:stCondLst>
                                  <p:childTnLst>
                                    <p:animScale>
                                      <p:cBhvr>
                                        <p:cTn id="13" dur="2000" fill="hold"/>
                                        <p:tgtEl>
                                          <p:spTgt spid="3">
                                            <p:txEl>
                                              <p:pRg st="0" end="0"/>
                                            </p:txEl>
                                          </p:spTgt>
                                        </p:tgtEl>
                                      </p:cBhvr>
                                      <p:by x="50000" y="100000"/>
                                    </p:animScale>
                                  </p:childTnLst>
                                </p:cTn>
                              </p:par>
                            </p:childTnLst>
                          </p:cTn>
                        </p:par>
                        <p:par>
                          <p:cTn id="14" fill="hold">
                            <p:stCondLst>
                              <p:cond delay="30000"/>
                            </p:stCondLst>
                            <p:childTnLst>
                              <p:par>
                                <p:cTn id="15" presetID="35" presetClass="path" presetSubtype="0" accel="50000" decel="50000" fill="hold" grpId="2" nodeType="afterEffect">
                                  <p:stCondLst>
                                    <p:cond delay="0"/>
                                  </p:stCondLst>
                                  <p:childTnLst>
                                    <p:animMotion origin="layout" path="M 0 0  L -0.25 0  E" pathEditMode="relative" ptsTypes="">
                                      <p:cBhvr>
                                        <p:cTn id="16" dur="2000" fill="hold"/>
                                        <p:tgtEl>
                                          <p:spTgt spid="3">
                                            <p:txEl>
                                              <p:pRg st="0" end="0"/>
                                            </p:txEl>
                                          </p:spTgt>
                                        </p:tgtEl>
                                        <p:attrNameLst>
                                          <p:attrName>ppt_x</p:attrName>
                                          <p:attrName>ppt_y</p:attrName>
                                        </p:attrNameLst>
                                      </p:cBhvr>
                                    </p:animMotion>
                                  </p:childTnLst>
                                </p:cTn>
                              </p:par>
                            </p:childTnLst>
                          </p:cTn>
                        </p:par>
                        <p:par>
                          <p:cTn id="17" fill="hold">
                            <p:stCondLst>
                              <p:cond delay="32000"/>
                            </p:stCondLst>
                            <p:childTnLst>
                              <p:par>
                                <p:cTn id="18" presetID="9"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dissolv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21" showWhenStopped="0">
                <p:cTn id="2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1827365">
            <a:off x="1075288" y="2109239"/>
            <a:ext cx="4259052" cy="3711067"/>
          </a:xfrm>
          <a:prstGeom prst="rect">
            <a:avLst/>
          </a:prstGeom>
          <a:solidFill>
            <a:srgbClr val="FC8610"/>
          </a:solidFill>
          <a:ln>
            <a:solidFill>
              <a:srgbClr val="FC861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ChangeAspect="1" noChangeArrowheads="1"/>
          </p:cNvPicPr>
          <p:nvPr/>
        </p:nvPicPr>
        <p:blipFill>
          <a:blip r:embed="rId2"/>
          <a:srcRect l="21519"/>
          <a:stretch>
            <a:fillRect/>
          </a:stretch>
        </p:blipFill>
        <p:spPr bwMode="auto">
          <a:xfrm rot="21320759">
            <a:off x="238279" y="1393221"/>
            <a:ext cx="4552509" cy="3574568"/>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	</a:t>
            </a:r>
            <a:r>
              <a:rPr lang="ru-RU" b="1" dirty="0" smtClean="0">
                <a:solidFill>
                  <a:srgbClr val="FA7304"/>
                </a:solidFill>
              </a:rPr>
              <a:t>оранжевый цвет</a:t>
            </a:r>
            <a:endParaRPr lang="ru-RU" dirty="0">
              <a:solidFill>
                <a:srgbClr val="FA7304"/>
              </a:solidFill>
            </a:endParaRPr>
          </a:p>
        </p:txBody>
      </p:sp>
      <p:sp>
        <p:nvSpPr>
          <p:cNvPr id="3" name="Содержимое 2"/>
          <p:cNvSpPr>
            <a:spLocks noGrp="1"/>
          </p:cNvSpPr>
          <p:nvPr>
            <p:ph idx="1"/>
          </p:nvPr>
        </p:nvSpPr>
        <p:spPr>
          <a:xfrm>
            <a:off x="0" y="1285861"/>
            <a:ext cx="9144000" cy="5572140"/>
          </a:xfrm>
        </p:spPr>
        <p:txBody>
          <a:bodyPr>
            <a:normAutofit fontScale="92500" lnSpcReduction="10000"/>
          </a:bodyPr>
          <a:lstStyle/>
          <a:p>
            <a:pPr>
              <a:buNone/>
            </a:pPr>
            <a:r>
              <a:rPr lang="ru-RU" b="1" dirty="0" smtClean="0"/>
              <a:t>		</a:t>
            </a:r>
            <a:r>
              <a:rPr lang="ru-RU" dirty="0" smtClean="0"/>
              <a:t>Обладает всеми возможностями красного, но без агрессии. Его воздействие является теплым, радостным и возбуждающим. Добавляет мудрости, внутреннего спокойствия, памяти. Оранжевый – цвет теплоты, блаженства, накала, но в тоже время – мягкого блеска заходящего солнца. Он всегда радует глаз и способствует хорошему настроению. Практически всегда имеет благотворное влияние, т.к. показывает радостные стороны жизни. Он оказывает поддержку в случае тяжелой утраты или горя. В первый момент при утрате человек отвергает этот цвет, считая это несправедливым. Оранжевый дает способность что-то делать. </a:t>
            </a:r>
            <a:endParaRPr lang="ru-RU" dirty="0"/>
          </a:p>
        </p:txBody>
      </p:sp>
    </p:spTree>
  </p:cSld>
  <p:clrMapOvr>
    <a:masterClrMapping/>
  </p:clrMapOvr>
  <p:transition spd="med" advClick="0" advTm="3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grpId="1" nodeType="afterEffect">
                                  <p:stCondLst>
                                    <p:cond delay="27500"/>
                                  </p:stCondLst>
                                  <p:childTnLst>
                                    <p:animScale>
                                      <p:cBhvr>
                                        <p:cTn id="10" dur="2000" fill="hold"/>
                                        <p:tgtEl>
                                          <p:spTgt spid="3">
                                            <p:txEl>
                                              <p:pRg st="0" end="0"/>
                                            </p:txEl>
                                          </p:spTgt>
                                        </p:tgtEl>
                                      </p:cBhvr>
                                      <p:by x="50000" y="100000"/>
                                    </p:animScale>
                                  </p:childTnLst>
                                </p:cTn>
                              </p:par>
                            </p:childTnLst>
                          </p:cTn>
                        </p:par>
                        <p:par>
                          <p:cTn id="11" fill="hold">
                            <p:stCondLst>
                              <p:cond delay="31500"/>
                            </p:stCondLst>
                            <p:childTnLst>
                              <p:par>
                                <p:cTn id="12" presetID="63" presetClass="path" presetSubtype="0" accel="50000" decel="50000" fill="hold" grpId="2" nodeType="afterEffect">
                                  <p:stCondLst>
                                    <p:cond delay="0"/>
                                  </p:stCondLst>
                                  <p:childTnLst>
                                    <p:animMotion origin="layout" path="M 0 0  L 0.25 0  E" pathEditMode="relative" ptsTypes="">
                                      <p:cBhvr>
                                        <p:cTn id="13" dur="2000" fill="hold"/>
                                        <p:tgtEl>
                                          <p:spTgt spid="3">
                                            <p:txEl>
                                              <p:pRg st="0" end="0"/>
                                            </p:txEl>
                                          </p:spTgt>
                                        </p:tgtEl>
                                        <p:attrNameLst>
                                          <p:attrName>ppt_x</p:attrName>
                                          <p:attrName>ppt_y</p:attrName>
                                        </p:attrNameLst>
                                      </p:cBhvr>
                                    </p:animMotion>
                                  </p:childTnLst>
                                </p:cTn>
                              </p:par>
                            </p:childTnLst>
                          </p:cTn>
                        </p:par>
                        <p:par>
                          <p:cTn id="14" fill="hold">
                            <p:stCondLst>
                              <p:cond delay="33500"/>
                            </p:stCondLst>
                            <p:childTnLst>
                              <p:par>
                                <p:cTn id="15" presetID="9"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ssolv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1223351">
            <a:off x="3430938" y="2777137"/>
            <a:ext cx="5357850" cy="3627007"/>
          </a:xfrm>
          <a:prstGeom prst="rect">
            <a:avLst/>
          </a:prstGeom>
          <a:solidFill>
            <a:srgbClr val="FFFF37"/>
          </a:solidFill>
          <a:ln>
            <a:solidFill>
              <a:srgbClr val="FFF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3" name="Picture 5"/>
          <p:cNvPicPr>
            <a:picLocks noChangeAspect="1" noChangeArrowheads="1"/>
          </p:cNvPicPr>
          <p:nvPr/>
        </p:nvPicPr>
        <p:blipFill>
          <a:blip r:embed="rId2"/>
          <a:srcRect/>
          <a:stretch>
            <a:fillRect/>
          </a:stretch>
        </p:blipFill>
        <p:spPr bwMode="auto">
          <a:xfrm rot="801275">
            <a:off x="3943204" y="1573839"/>
            <a:ext cx="4810684" cy="3941122"/>
          </a:xfrm>
          <a:prstGeom prst="rect">
            <a:avLst/>
          </a:prstGeom>
          <a:noFill/>
          <a:ln w="9525">
            <a:noFill/>
            <a:miter lim="800000"/>
            <a:headEnd/>
            <a:tailEnd/>
          </a:ln>
          <a:effectLst/>
        </p:spPr>
      </p:pic>
      <p:sp>
        <p:nvSpPr>
          <p:cNvPr id="3" name="Содержимое 2"/>
          <p:cNvSpPr>
            <a:spLocks noGrp="1"/>
          </p:cNvSpPr>
          <p:nvPr>
            <p:ph idx="1"/>
          </p:nvPr>
        </p:nvSpPr>
        <p:spPr>
          <a:xfrm>
            <a:off x="0" y="1285860"/>
            <a:ext cx="9144000" cy="5572139"/>
          </a:xfrm>
        </p:spPr>
        <p:txBody>
          <a:bodyPr>
            <a:normAutofit fontScale="92500" lnSpcReduction="20000"/>
          </a:bodyPr>
          <a:lstStyle/>
          <a:p>
            <a:pPr>
              <a:buNone/>
            </a:pPr>
            <a:r>
              <a:rPr lang="ru-RU" b="1" dirty="0" smtClean="0"/>
              <a:t>		</a:t>
            </a:r>
            <a:r>
              <a:rPr lang="ru-RU" dirty="0" smtClean="0"/>
              <a:t> Наименее утомляющий, тонизирующий цвет. Помогает преодолеть трудности, способствует концентрации внимания. Под воздействием желтого быстро принимаются и мгновенно выполняются решения. Люди, предпочитающие этот цвет, не любят глупцов, любят, чтобы ими восхищались, не любят быть загнанными в угол. Им свойственны высокая самооценка, уверенность в себе, деятельность. Желтый символизирует интуицию и сообразительность, добавляет в жизнь радости и оптимизма, заменяет </a:t>
            </a:r>
            <a:r>
              <a:rPr lang="ru-RU" dirty="0" err="1" smtClean="0"/>
              <a:t>эндорфины</a:t>
            </a:r>
            <a:r>
              <a:rPr lang="ru-RU" dirty="0" smtClean="0"/>
              <a:t> – </a:t>
            </a:r>
            <a:r>
              <a:rPr lang="ru-RU" dirty="0" err="1" smtClean="0"/>
              <a:t>грмоны</a:t>
            </a:r>
            <a:r>
              <a:rPr lang="ru-RU" dirty="0" smtClean="0"/>
              <a:t> счастья. Рекомендуется людям с пессимистическим настроем и низкой самооценкой. </a:t>
            </a:r>
          </a:p>
        </p:txBody>
      </p:sp>
      <p:sp>
        <p:nvSpPr>
          <p:cNvPr id="2" name="Заголовок 1"/>
          <p:cNvSpPr>
            <a:spLocks noGrp="1"/>
          </p:cNvSpPr>
          <p:nvPr>
            <p:ph type="title"/>
          </p:nvPr>
        </p:nvSpPr>
        <p:spPr/>
        <p:txBody>
          <a:bodyPr/>
          <a:lstStyle/>
          <a:p>
            <a:r>
              <a:rPr lang="ru-RU" b="1" dirty="0" smtClean="0"/>
              <a:t>	</a:t>
            </a:r>
            <a:r>
              <a:rPr lang="ru-RU" b="1" dirty="0" smtClean="0">
                <a:solidFill>
                  <a:srgbClr val="FFFF00"/>
                </a:solidFill>
              </a:rPr>
              <a:t>Жёлтый цвет</a:t>
            </a:r>
            <a:endParaRPr lang="ru-RU" b="1" dirty="0">
              <a:solidFill>
                <a:srgbClr val="FFFF00"/>
              </a:solidFill>
            </a:endParaRPr>
          </a:p>
        </p:txBody>
      </p:sp>
    </p:spTree>
  </p:cSld>
  <p:clrMapOvr>
    <a:masterClrMapping/>
  </p:clrMapOvr>
  <p:transition spd="med" advClick="0" advTm="3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nodeType="afterEffect">
                                  <p:stCondLst>
                                    <p:cond delay="29000"/>
                                  </p:stCondLst>
                                  <p:childTnLst>
                                    <p:animScale>
                                      <p:cBhvr>
                                        <p:cTn id="10" dur="2000" fill="hold"/>
                                        <p:tgtEl>
                                          <p:spTgt spid="3">
                                            <p:txEl>
                                              <p:pRg st="0" end="0"/>
                                            </p:txEl>
                                          </p:spTgt>
                                        </p:tgtEl>
                                      </p:cBhvr>
                                      <p:by x="50000" y="100000"/>
                                    </p:animScale>
                                  </p:childTnLst>
                                </p:cTn>
                              </p:par>
                            </p:childTnLst>
                          </p:cTn>
                        </p:par>
                        <p:par>
                          <p:cTn id="11" fill="hold">
                            <p:stCondLst>
                              <p:cond delay="33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3">
                                            <p:txEl>
                                              <p:pRg st="0" end="0"/>
                                            </p:txEl>
                                          </p:spTgt>
                                        </p:tgtEl>
                                        <p:attrNameLst>
                                          <p:attrName>ppt_x</p:attrName>
                                          <p:attrName>ppt_y</p:attrName>
                                        </p:attrNameLst>
                                      </p:cBhvr>
                                    </p:animMotion>
                                  </p:childTnLst>
                                </p:cTn>
                              </p:par>
                            </p:childTnLst>
                          </p:cTn>
                        </p:par>
                        <p:par>
                          <p:cTn id="14" fill="hold">
                            <p:stCondLst>
                              <p:cond delay="35000"/>
                            </p:stCondLst>
                            <p:childTnLst>
                              <p:par>
                                <p:cTn id="15" presetID="9" presetClass="entr" presetSubtype="0"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dissolve">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21091804">
            <a:off x="393556" y="1476849"/>
            <a:ext cx="5715040" cy="2857496"/>
          </a:xfrm>
          <a:prstGeom prst="rect">
            <a:avLst/>
          </a:prstGeom>
          <a:solidFill>
            <a:srgbClr val="70A93D"/>
          </a:solidFill>
          <a:ln>
            <a:solidFill>
              <a:srgbClr val="70A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t>	</a:t>
            </a:r>
            <a:r>
              <a:rPr lang="ru-RU" b="1" dirty="0" smtClean="0">
                <a:solidFill>
                  <a:srgbClr val="679A38"/>
                </a:solidFill>
              </a:rPr>
              <a:t>зелёный цвет</a:t>
            </a:r>
            <a:endParaRPr lang="ru-RU" dirty="0">
              <a:solidFill>
                <a:srgbClr val="679A38"/>
              </a:solidFill>
            </a:endParaRPr>
          </a:p>
        </p:txBody>
      </p:sp>
      <p:pic>
        <p:nvPicPr>
          <p:cNvPr id="5123" name="Picture 3"/>
          <p:cNvPicPr>
            <a:picLocks noChangeAspect="1" noChangeArrowheads="1"/>
          </p:cNvPicPr>
          <p:nvPr/>
        </p:nvPicPr>
        <p:blipFill>
          <a:blip r:embed="rId2"/>
          <a:srcRect r="12726"/>
          <a:stretch>
            <a:fillRect/>
          </a:stretch>
        </p:blipFill>
        <p:spPr bwMode="auto">
          <a:xfrm rot="419754">
            <a:off x="503477" y="2184895"/>
            <a:ext cx="4373117" cy="3801856"/>
          </a:xfrm>
          <a:prstGeom prst="rect">
            <a:avLst/>
          </a:prstGeom>
          <a:noFill/>
          <a:ln w="9525">
            <a:noFill/>
            <a:miter lim="800000"/>
            <a:headEnd/>
            <a:tailEnd/>
          </a:ln>
          <a:effectLst/>
        </p:spPr>
      </p:pic>
      <p:sp>
        <p:nvSpPr>
          <p:cNvPr id="3" name="Содержимое 2"/>
          <p:cNvSpPr>
            <a:spLocks noGrp="1"/>
          </p:cNvSpPr>
          <p:nvPr>
            <p:ph idx="1"/>
          </p:nvPr>
        </p:nvSpPr>
        <p:spPr>
          <a:xfrm>
            <a:off x="0" y="1214423"/>
            <a:ext cx="9144000" cy="5857916"/>
          </a:xfrm>
        </p:spPr>
        <p:txBody>
          <a:bodyPr>
            <a:normAutofit fontScale="70000" lnSpcReduction="20000"/>
          </a:bodyPr>
          <a:lstStyle/>
          <a:p>
            <a:pPr>
              <a:lnSpc>
                <a:spcPct val="110000"/>
              </a:lnSpc>
              <a:buNone/>
            </a:pPr>
            <a:r>
              <a:rPr lang="ru-RU" b="1" dirty="0" smtClean="0"/>
              <a:t>		</a:t>
            </a:r>
            <a:r>
              <a:rPr lang="ru-RU" sz="4200" dirty="0" smtClean="0"/>
              <a:t>Дарит сердечность, спокойствие, позитивный настрой. Символизирует процветание и новые начинания. В негативном аспекте это цвет безнадежности. Это цвет, на который нельзя долго смотреть – он вызывает скуку. Зеленый нейтрализует действие остальных цветов; помогает рассеивать негативные эмоции, сконцентрироваться и принять решение. Люди, предпочитающие этот цвет, как правило, умеют взвешивать и оценивать шансы и отличаются высокой работоспособностью. Они склонны помогать другим людям, даже в ущерб себе. Они приветливы, но очень скрытны, у них есть свой собственный мир, который они никому не раскрывают. </a:t>
            </a:r>
          </a:p>
          <a:p>
            <a:endParaRPr lang="ru-RU" dirty="0"/>
          </a:p>
        </p:txBody>
      </p:sp>
    </p:spTree>
  </p:cSld>
  <p:clrMapOvr>
    <a:masterClrMapping/>
  </p:clrMapOvr>
  <p:transition spd="med" advClick="0" advTm="4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6" presetClass="emph" presetSubtype="0" fill="hold" grpId="1" nodeType="afterEffect">
                                  <p:stCondLst>
                                    <p:cond delay="29500"/>
                                  </p:stCondLst>
                                  <p:childTnLst>
                                    <p:animScale>
                                      <p:cBhvr>
                                        <p:cTn id="10" dur="2000" fill="hold"/>
                                        <p:tgtEl>
                                          <p:spTgt spid="3">
                                            <p:txEl>
                                              <p:pRg st="0" end="0"/>
                                            </p:txEl>
                                          </p:spTgt>
                                        </p:tgtEl>
                                      </p:cBhvr>
                                      <p:by x="50000" y="100000"/>
                                    </p:animScale>
                                  </p:childTnLst>
                                </p:cTn>
                              </p:par>
                            </p:childTnLst>
                          </p:cTn>
                        </p:par>
                        <p:par>
                          <p:cTn id="11" fill="hold">
                            <p:stCondLst>
                              <p:cond delay="33500"/>
                            </p:stCondLst>
                            <p:childTnLst>
                              <p:par>
                                <p:cTn id="12" presetID="63" presetClass="path" presetSubtype="0" accel="50000" decel="50000" fill="hold" grpId="2" nodeType="afterEffect">
                                  <p:stCondLst>
                                    <p:cond delay="0"/>
                                  </p:stCondLst>
                                  <p:childTnLst>
                                    <p:animMotion origin="layout" path="M 0 0  L 0.25 0  E" pathEditMode="relative" ptsTypes="">
                                      <p:cBhvr>
                                        <p:cTn id="13" dur="2000" fill="hold"/>
                                        <p:tgtEl>
                                          <p:spTgt spid="3">
                                            <p:txEl>
                                              <p:pRg st="0" end="0"/>
                                            </p:txEl>
                                          </p:spTgt>
                                        </p:tgtEl>
                                        <p:attrNameLst>
                                          <p:attrName>ppt_x</p:attrName>
                                          <p:attrName>ppt_y</p:attrName>
                                        </p:attrNameLst>
                                      </p:cBhvr>
                                    </p:animMotion>
                                  </p:childTnLst>
                                </p:cTn>
                              </p:par>
                            </p:childTnLst>
                          </p:cTn>
                        </p:par>
                        <p:par>
                          <p:cTn id="14" fill="hold">
                            <p:stCondLst>
                              <p:cond delay="35500"/>
                            </p:stCondLst>
                            <p:childTnLst>
                              <p:par>
                                <p:cTn id="15" presetID="9" presetClass="entr" presetSubtype="0"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dissolve">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1377</TotalTime>
  <Words>654</Words>
  <Application>Microsoft Office PowerPoint</Application>
  <PresentationFormat>Экран (4:3)</PresentationFormat>
  <Paragraphs>77</Paragraphs>
  <Slides>22</Slides>
  <Notes>1</Notes>
  <HiddenSlides>0</HiddenSlides>
  <MMClips>6</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«Цвет – продукт света, вызывающий эмоции»       И. В. Гете.</vt:lpstr>
      <vt:lpstr>Слайд 2</vt:lpstr>
      <vt:lpstr> Белый Цвет</vt:lpstr>
      <vt:lpstr> чёрный цвет</vt:lpstr>
      <vt:lpstr> Серый цвет</vt:lpstr>
      <vt:lpstr> красный цвет</vt:lpstr>
      <vt:lpstr> оранжевый цвет</vt:lpstr>
      <vt:lpstr> Жёлтый цвет</vt:lpstr>
      <vt:lpstr> зелёный цвет</vt:lpstr>
      <vt:lpstr> голубой цвет</vt:lpstr>
      <vt:lpstr> синий цвет</vt:lpstr>
      <vt:lpstr> фиолетовый цвет</vt:lpstr>
      <vt:lpstr>Слайд 13</vt:lpstr>
      <vt:lpstr> цвет в интерьере</vt:lpstr>
      <vt:lpstr>  цвет в интерьере</vt:lpstr>
      <vt:lpstr> цвет в одежде</vt:lpstr>
      <vt:lpstr> цвет в одежде</vt:lpstr>
      <vt:lpstr> лечение цветоМ</vt:lpstr>
      <vt:lpstr>Слайд 19</vt:lpstr>
      <vt:lpstr>Слайд 20</vt:lpstr>
      <vt:lpstr>Счастья Вам в этом ярком цветном мире!</vt:lpstr>
      <vt:lpstr>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 Валерьевна</dc:creator>
  <cp:lastModifiedBy>Valued Acer Customer</cp:lastModifiedBy>
  <cp:revision>147</cp:revision>
  <dcterms:created xsi:type="dcterms:W3CDTF">2011-10-13T15:15:24Z</dcterms:created>
  <dcterms:modified xsi:type="dcterms:W3CDTF">2012-01-30T17:07:13Z</dcterms:modified>
</cp:coreProperties>
</file>