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notesMasterIdLst>
    <p:notesMasterId r:id="rId29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74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B4B65-5386-44CC-80C6-44C3C4DC9352}" type="doc">
      <dgm:prSet loTypeId="urn:microsoft.com/office/officeart/2008/layout/PictureStrips" loCatId="picture" qsTypeId="urn:microsoft.com/office/officeart/2005/8/quickstyle/3d5" qsCatId="3D" csTypeId="urn:microsoft.com/office/officeart/2005/8/colors/accent1_2" csCatId="accent1" phldr="1"/>
      <dgm:spPr/>
    </dgm:pt>
    <dgm:pt modelId="{C44846E4-0225-4502-AD83-6D0C181B8F0B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Анализ практического и теоретического опыта в области информационного моделирования на различных стадиях строительного производства;</a:t>
          </a:r>
          <a:endParaRPr lang="ru-RU" sz="2400" dirty="0">
            <a:solidFill>
              <a:srgbClr val="C00000"/>
            </a:solidFill>
          </a:endParaRPr>
        </a:p>
      </dgm:t>
    </dgm:pt>
    <dgm:pt modelId="{DB2FECC6-A9A2-460F-BA2D-4EF9A6F1FCCA}" type="parTrans" cxnId="{548A0DA8-3A36-4BCD-A615-D144BBDA0798}">
      <dgm:prSet/>
      <dgm:spPr/>
      <dgm:t>
        <a:bodyPr/>
        <a:lstStyle/>
        <a:p>
          <a:endParaRPr lang="ru-RU"/>
        </a:p>
      </dgm:t>
    </dgm:pt>
    <dgm:pt modelId="{B5BFADF6-ADD1-42FE-9E7E-D046D1EA728F}" type="sibTrans" cxnId="{548A0DA8-3A36-4BCD-A615-D144BBDA0798}">
      <dgm:prSet/>
      <dgm:spPr/>
      <dgm:t>
        <a:bodyPr/>
        <a:lstStyle/>
        <a:p>
          <a:endParaRPr lang="ru-RU"/>
        </a:p>
      </dgm:t>
    </dgm:pt>
    <dgm:pt modelId="{7E53F20D-D173-46C5-A846-6368DF8094B0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Разработка модели жилого многоквартирного дома;</a:t>
          </a:r>
        </a:p>
      </dgm:t>
    </dgm:pt>
    <dgm:pt modelId="{9F3F452B-402F-4E58-8CDB-63804D32D600}" type="parTrans" cxnId="{D95AF054-B5A0-43B8-A2D2-23A6358F5845}">
      <dgm:prSet/>
      <dgm:spPr/>
      <dgm:t>
        <a:bodyPr/>
        <a:lstStyle/>
        <a:p>
          <a:endParaRPr lang="ru-RU"/>
        </a:p>
      </dgm:t>
    </dgm:pt>
    <dgm:pt modelId="{4D7BF5DC-01F3-4423-8CA1-78ABD8FC134D}" type="sibTrans" cxnId="{D95AF054-B5A0-43B8-A2D2-23A6358F5845}">
      <dgm:prSet/>
      <dgm:spPr/>
      <dgm:t>
        <a:bodyPr/>
        <a:lstStyle/>
        <a:p>
          <a:endParaRPr lang="ru-RU"/>
        </a:p>
      </dgm:t>
    </dgm:pt>
    <dgm:pt modelId="{206D10BB-B6AF-4D77-957B-B3F626296468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Осуществление планировки и благоустройства участка;</a:t>
          </a:r>
        </a:p>
      </dgm:t>
    </dgm:pt>
    <dgm:pt modelId="{BC427FAF-DC5C-4E9D-91A2-44A26EA021CC}" type="parTrans" cxnId="{1E827630-9E0E-476B-AF46-1EF9D21E417D}">
      <dgm:prSet/>
      <dgm:spPr/>
      <dgm:t>
        <a:bodyPr/>
        <a:lstStyle/>
        <a:p>
          <a:endParaRPr lang="ru-RU"/>
        </a:p>
      </dgm:t>
    </dgm:pt>
    <dgm:pt modelId="{E24CB7EC-96BF-4BF8-82FC-0CCA8EC87AD2}" type="sibTrans" cxnId="{1E827630-9E0E-476B-AF46-1EF9D21E417D}">
      <dgm:prSet/>
      <dgm:spPr/>
      <dgm:t>
        <a:bodyPr/>
        <a:lstStyle/>
        <a:p>
          <a:endParaRPr lang="ru-RU"/>
        </a:p>
      </dgm:t>
    </dgm:pt>
    <dgm:pt modelId="{730FE7C1-3093-4856-97A7-CA26214F414A}">
      <dgm:prSet custT="1"/>
      <dgm:spPr/>
      <dgm:t>
        <a:bodyPr/>
        <a:lstStyle/>
        <a:p>
          <a:r>
            <a:rPr lang="ru-RU" sz="24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Выполнение презентации проекта.</a:t>
          </a:r>
        </a:p>
      </dgm:t>
    </dgm:pt>
    <dgm:pt modelId="{A9B934E2-89B5-4F99-933F-22C031A8ACE8}" type="parTrans" cxnId="{9CED5B9E-16B9-4C12-90EA-566CF9CD56E9}">
      <dgm:prSet/>
      <dgm:spPr/>
      <dgm:t>
        <a:bodyPr/>
        <a:lstStyle/>
        <a:p>
          <a:endParaRPr lang="ru-RU"/>
        </a:p>
      </dgm:t>
    </dgm:pt>
    <dgm:pt modelId="{CE764BFE-07EC-4BA0-A6A3-BC5782725F2F}" type="sibTrans" cxnId="{9CED5B9E-16B9-4C12-90EA-566CF9CD56E9}">
      <dgm:prSet/>
      <dgm:spPr/>
      <dgm:t>
        <a:bodyPr/>
        <a:lstStyle/>
        <a:p>
          <a:endParaRPr lang="ru-RU"/>
        </a:p>
      </dgm:t>
    </dgm:pt>
    <dgm:pt modelId="{8BD7AC65-A885-47D0-96D3-CDB0D4780489}" type="pres">
      <dgm:prSet presAssocID="{6AAB4B65-5386-44CC-80C6-44C3C4DC9352}" presName="Name0" presStyleCnt="0">
        <dgm:presLayoutVars>
          <dgm:dir/>
          <dgm:resizeHandles val="exact"/>
        </dgm:presLayoutVars>
      </dgm:prSet>
      <dgm:spPr/>
    </dgm:pt>
    <dgm:pt modelId="{2EABA4CD-4231-465F-ABF5-1AD30AFBA5F2}" type="pres">
      <dgm:prSet presAssocID="{C44846E4-0225-4502-AD83-6D0C181B8F0B}" presName="composite" presStyleCnt="0"/>
      <dgm:spPr/>
    </dgm:pt>
    <dgm:pt modelId="{DB17D376-625A-4225-BF7E-2A563C32BFDC}" type="pres">
      <dgm:prSet presAssocID="{C44846E4-0225-4502-AD83-6D0C181B8F0B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C534-532D-4993-8879-6303C186CADD}" type="pres">
      <dgm:prSet presAssocID="{C44846E4-0225-4502-AD83-6D0C181B8F0B}" presName="rect2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34000" b="-34000"/>
          </a:stretch>
        </a:blipFill>
      </dgm:spPr>
    </dgm:pt>
    <dgm:pt modelId="{34E3D351-1F83-4258-9D71-F06873AC7784}" type="pres">
      <dgm:prSet presAssocID="{B5BFADF6-ADD1-42FE-9E7E-D046D1EA728F}" presName="sibTrans" presStyleCnt="0"/>
      <dgm:spPr/>
    </dgm:pt>
    <dgm:pt modelId="{E330F7C3-AB84-46F2-8386-566B7BEA3E99}" type="pres">
      <dgm:prSet presAssocID="{7E53F20D-D173-46C5-A846-6368DF8094B0}" presName="composite" presStyleCnt="0"/>
      <dgm:spPr/>
    </dgm:pt>
    <dgm:pt modelId="{E4B5AFB7-5A23-4060-80EF-CB21D5F43B68}" type="pres">
      <dgm:prSet presAssocID="{7E53F20D-D173-46C5-A846-6368DF8094B0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C18B13-3284-43B4-A78A-82F149FE7F48}" type="pres">
      <dgm:prSet presAssocID="{7E53F20D-D173-46C5-A846-6368DF8094B0}" presName="rect2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86595D0A-9278-4AD3-8E7E-F92C408B1DFB}" type="pres">
      <dgm:prSet presAssocID="{4D7BF5DC-01F3-4423-8CA1-78ABD8FC134D}" presName="sibTrans" presStyleCnt="0"/>
      <dgm:spPr/>
    </dgm:pt>
    <dgm:pt modelId="{80D786C6-A3AE-4B31-A9BD-6EEC2BBE63ED}" type="pres">
      <dgm:prSet presAssocID="{206D10BB-B6AF-4D77-957B-B3F626296468}" presName="composite" presStyleCnt="0"/>
      <dgm:spPr/>
    </dgm:pt>
    <dgm:pt modelId="{C8C3DD43-6CA4-48C4-A704-6A9B554BEE61}" type="pres">
      <dgm:prSet presAssocID="{206D10BB-B6AF-4D77-957B-B3F626296468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C4A6A-26E3-40E4-9597-93AA96572F17}" type="pres">
      <dgm:prSet presAssocID="{206D10BB-B6AF-4D77-957B-B3F626296468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B5CD6DE2-38D4-49F3-85CD-D81C6DF14E36}" type="pres">
      <dgm:prSet presAssocID="{E24CB7EC-96BF-4BF8-82FC-0CCA8EC87AD2}" presName="sibTrans" presStyleCnt="0"/>
      <dgm:spPr/>
    </dgm:pt>
    <dgm:pt modelId="{6FC990AC-9A51-4304-B49C-7BDC5ABB65AE}" type="pres">
      <dgm:prSet presAssocID="{730FE7C1-3093-4856-97A7-CA26214F414A}" presName="composite" presStyleCnt="0"/>
      <dgm:spPr/>
    </dgm:pt>
    <dgm:pt modelId="{0CF539AF-A909-4474-85F4-F75C4890CA79}" type="pres">
      <dgm:prSet presAssocID="{730FE7C1-3093-4856-97A7-CA26214F414A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DE5AA-AA56-4821-8E03-03B0558DB95F}" type="pres">
      <dgm:prSet presAssocID="{730FE7C1-3093-4856-97A7-CA26214F414A}" presName="rect2" presStyleLbl="fgImgPlace1" presStyleIdx="3" presStyleCnt="4" custScaleX="12758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9CED5B9E-16B9-4C12-90EA-566CF9CD56E9}" srcId="{6AAB4B65-5386-44CC-80C6-44C3C4DC9352}" destId="{730FE7C1-3093-4856-97A7-CA26214F414A}" srcOrd="3" destOrd="0" parTransId="{A9B934E2-89B5-4F99-933F-22C031A8ACE8}" sibTransId="{CE764BFE-07EC-4BA0-A6A3-BC5782725F2F}"/>
    <dgm:cxn modelId="{FFF75FDB-2CA9-4732-BD75-200ABEF76BA5}" type="presOf" srcId="{7E53F20D-D173-46C5-A846-6368DF8094B0}" destId="{E4B5AFB7-5A23-4060-80EF-CB21D5F43B68}" srcOrd="0" destOrd="0" presId="urn:microsoft.com/office/officeart/2008/layout/PictureStrips"/>
    <dgm:cxn modelId="{72FB14D1-96F3-4ECD-ACC1-AFF7F249EA83}" type="presOf" srcId="{730FE7C1-3093-4856-97A7-CA26214F414A}" destId="{0CF539AF-A909-4474-85F4-F75C4890CA79}" srcOrd="0" destOrd="0" presId="urn:microsoft.com/office/officeart/2008/layout/PictureStrips"/>
    <dgm:cxn modelId="{9D8FF632-28D9-43BE-B050-4EABEAA7D57A}" type="presOf" srcId="{6AAB4B65-5386-44CC-80C6-44C3C4DC9352}" destId="{8BD7AC65-A885-47D0-96D3-CDB0D4780489}" srcOrd="0" destOrd="0" presId="urn:microsoft.com/office/officeart/2008/layout/PictureStrips"/>
    <dgm:cxn modelId="{2A4BC743-609A-4CFD-9EC2-327446D009AB}" type="presOf" srcId="{C44846E4-0225-4502-AD83-6D0C181B8F0B}" destId="{DB17D376-625A-4225-BF7E-2A563C32BFDC}" srcOrd="0" destOrd="0" presId="urn:microsoft.com/office/officeart/2008/layout/PictureStrips"/>
    <dgm:cxn modelId="{548A0DA8-3A36-4BCD-A615-D144BBDA0798}" srcId="{6AAB4B65-5386-44CC-80C6-44C3C4DC9352}" destId="{C44846E4-0225-4502-AD83-6D0C181B8F0B}" srcOrd="0" destOrd="0" parTransId="{DB2FECC6-A9A2-460F-BA2D-4EF9A6F1FCCA}" sibTransId="{B5BFADF6-ADD1-42FE-9E7E-D046D1EA728F}"/>
    <dgm:cxn modelId="{E35012F6-0E9E-4F43-8948-A2E2CDEF7ECB}" type="presOf" srcId="{206D10BB-B6AF-4D77-957B-B3F626296468}" destId="{C8C3DD43-6CA4-48C4-A704-6A9B554BEE61}" srcOrd="0" destOrd="0" presId="urn:microsoft.com/office/officeart/2008/layout/PictureStrips"/>
    <dgm:cxn modelId="{D95AF054-B5A0-43B8-A2D2-23A6358F5845}" srcId="{6AAB4B65-5386-44CC-80C6-44C3C4DC9352}" destId="{7E53F20D-D173-46C5-A846-6368DF8094B0}" srcOrd="1" destOrd="0" parTransId="{9F3F452B-402F-4E58-8CDB-63804D32D600}" sibTransId="{4D7BF5DC-01F3-4423-8CA1-78ABD8FC134D}"/>
    <dgm:cxn modelId="{1E827630-9E0E-476B-AF46-1EF9D21E417D}" srcId="{6AAB4B65-5386-44CC-80C6-44C3C4DC9352}" destId="{206D10BB-B6AF-4D77-957B-B3F626296468}" srcOrd="2" destOrd="0" parTransId="{BC427FAF-DC5C-4E9D-91A2-44A26EA021CC}" sibTransId="{E24CB7EC-96BF-4BF8-82FC-0CCA8EC87AD2}"/>
    <dgm:cxn modelId="{7B94CAAF-050C-4505-BEFC-A7FA7DF185C5}" type="presParOf" srcId="{8BD7AC65-A885-47D0-96D3-CDB0D4780489}" destId="{2EABA4CD-4231-465F-ABF5-1AD30AFBA5F2}" srcOrd="0" destOrd="0" presId="urn:microsoft.com/office/officeart/2008/layout/PictureStrips"/>
    <dgm:cxn modelId="{672A6B56-69A3-48B9-AB7E-4B5988C32D18}" type="presParOf" srcId="{2EABA4CD-4231-465F-ABF5-1AD30AFBA5F2}" destId="{DB17D376-625A-4225-BF7E-2A563C32BFDC}" srcOrd="0" destOrd="0" presId="urn:microsoft.com/office/officeart/2008/layout/PictureStrips"/>
    <dgm:cxn modelId="{7E0551A8-3C0F-48B0-A6CE-5EC49DC4F0A7}" type="presParOf" srcId="{2EABA4CD-4231-465F-ABF5-1AD30AFBA5F2}" destId="{A0B7C534-532D-4993-8879-6303C186CADD}" srcOrd="1" destOrd="0" presId="urn:microsoft.com/office/officeart/2008/layout/PictureStrips"/>
    <dgm:cxn modelId="{784E3A8D-33F0-4242-A588-3BBEC2B63E00}" type="presParOf" srcId="{8BD7AC65-A885-47D0-96D3-CDB0D4780489}" destId="{34E3D351-1F83-4258-9D71-F06873AC7784}" srcOrd="1" destOrd="0" presId="urn:microsoft.com/office/officeart/2008/layout/PictureStrips"/>
    <dgm:cxn modelId="{48548376-6502-447A-AA93-264E9F753FFE}" type="presParOf" srcId="{8BD7AC65-A885-47D0-96D3-CDB0D4780489}" destId="{E330F7C3-AB84-46F2-8386-566B7BEA3E99}" srcOrd="2" destOrd="0" presId="urn:microsoft.com/office/officeart/2008/layout/PictureStrips"/>
    <dgm:cxn modelId="{0244487B-9AB0-495F-9D67-1D9F01265EE3}" type="presParOf" srcId="{E330F7C3-AB84-46F2-8386-566B7BEA3E99}" destId="{E4B5AFB7-5A23-4060-80EF-CB21D5F43B68}" srcOrd="0" destOrd="0" presId="urn:microsoft.com/office/officeart/2008/layout/PictureStrips"/>
    <dgm:cxn modelId="{47A53072-E3CC-4B4D-8FB5-989AA8D578C0}" type="presParOf" srcId="{E330F7C3-AB84-46F2-8386-566B7BEA3E99}" destId="{ABC18B13-3284-43B4-A78A-82F149FE7F48}" srcOrd="1" destOrd="0" presId="urn:microsoft.com/office/officeart/2008/layout/PictureStrips"/>
    <dgm:cxn modelId="{2E196B88-1EEB-4A87-85DC-67D5DCEBB350}" type="presParOf" srcId="{8BD7AC65-A885-47D0-96D3-CDB0D4780489}" destId="{86595D0A-9278-4AD3-8E7E-F92C408B1DFB}" srcOrd="3" destOrd="0" presId="urn:microsoft.com/office/officeart/2008/layout/PictureStrips"/>
    <dgm:cxn modelId="{A1841983-77C1-4842-A3BD-4627DFC9453B}" type="presParOf" srcId="{8BD7AC65-A885-47D0-96D3-CDB0D4780489}" destId="{80D786C6-A3AE-4B31-A9BD-6EEC2BBE63ED}" srcOrd="4" destOrd="0" presId="urn:microsoft.com/office/officeart/2008/layout/PictureStrips"/>
    <dgm:cxn modelId="{746A1EF9-1773-44A3-805A-15BB675A5238}" type="presParOf" srcId="{80D786C6-A3AE-4B31-A9BD-6EEC2BBE63ED}" destId="{C8C3DD43-6CA4-48C4-A704-6A9B554BEE61}" srcOrd="0" destOrd="0" presId="urn:microsoft.com/office/officeart/2008/layout/PictureStrips"/>
    <dgm:cxn modelId="{FBF95A5D-4209-45B2-8369-D2968DCF9C49}" type="presParOf" srcId="{80D786C6-A3AE-4B31-A9BD-6EEC2BBE63ED}" destId="{A5DC4A6A-26E3-40E4-9597-93AA96572F17}" srcOrd="1" destOrd="0" presId="urn:microsoft.com/office/officeart/2008/layout/PictureStrips"/>
    <dgm:cxn modelId="{2CF08FD3-A312-496E-B3FF-E2E306694700}" type="presParOf" srcId="{8BD7AC65-A885-47D0-96D3-CDB0D4780489}" destId="{B5CD6DE2-38D4-49F3-85CD-D81C6DF14E36}" srcOrd="5" destOrd="0" presId="urn:microsoft.com/office/officeart/2008/layout/PictureStrips"/>
    <dgm:cxn modelId="{ECB91F7A-C99C-484D-A360-C45579F72C16}" type="presParOf" srcId="{8BD7AC65-A885-47D0-96D3-CDB0D4780489}" destId="{6FC990AC-9A51-4304-B49C-7BDC5ABB65AE}" srcOrd="6" destOrd="0" presId="urn:microsoft.com/office/officeart/2008/layout/PictureStrips"/>
    <dgm:cxn modelId="{6C77EF03-C99C-42C9-AC90-717361CB749F}" type="presParOf" srcId="{6FC990AC-9A51-4304-B49C-7BDC5ABB65AE}" destId="{0CF539AF-A909-4474-85F4-F75C4890CA79}" srcOrd="0" destOrd="0" presId="urn:microsoft.com/office/officeart/2008/layout/PictureStrips"/>
    <dgm:cxn modelId="{D296FB0C-3945-4006-A346-710D9BF8A634}" type="presParOf" srcId="{6FC990AC-9A51-4304-B49C-7BDC5ABB65AE}" destId="{B8ADE5AA-AA56-4821-8E03-03B0558DB95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936ED6-04D2-45A5-89EE-946A06930671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C8801E9-EBEA-4FFB-8C4E-4515F4D65E1C}">
      <dgm:prSet phldrT="[Текст]" custT="1"/>
      <dgm:spPr/>
      <dgm:t>
        <a:bodyPr/>
        <a:lstStyle/>
        <a:p>
          <a:r>
            <a:rPr lang="ru-RU" sz="3200" b="1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Рис 2.Планировка </a:t>
          </a:r>
          <a:endParaRPr lang="ru-RU" sz="3200" dirty="0"/>
        </a:p>
      </dgm:t>
    </dgm:pt>
    <dgm:pt modelId="{251C2DF8-1014-4627-A59F-FA05CDBB4FDB}" type="parTrans" cxnId="{8213A386-42B7-4F7E-946F-6A932400CFF8}">
      <dgm:prSet/>
      <dgm:spPr/>
      <dgm:t>
        <a:bodyPr/>
        <a:lstStyle/>
        <a:p>
          <a:endParaRPr lang="ru-RU"/>
        </a:p>
      </dgm:t>
    </dgm:pt>
    <dgm:pt modelId="{F608B327-3331-4296-80F9-753DD599FFBE}" type="sibTrans" cxnId="{8213A386-42B7-4F7E-946F-6A932400CFF8}">
      <dgm:prSet/>
      <dgm:spPr/>
      <dgm:t>
        <a:bodyPr/>
        <a:lstStyle/>
        <a:p>
          <a:endParaRPr lang="ru-RU"/>
        </a:p>
      </dgm:t>
    </dgm:pt>
    <dgm:pt modelId="{1CECEDB1-7932-4D90-B253-7B30F4119C2E}" type="pres">
      <dgm:prSet presAssocID="{1D936ED6-04D2-45A5-89EE-946A06930671}" presName="Name0" presStyleCnt="0">
        <dgm:presLayoutVars>
          <dgm:chMax/>
          <dgm:chPref/>
          <dgm:dir/>
        </dgm:presLayoutVars>
      </dgm:prSet>
      <dgm:spPr/>
    </dgm:pt>
    <dgm:pt modelId="{8490A0D3-2118-48F3-901D-298CFD9A203E}" type="pres">
      <dgm:prSet presAssocID="{4C8801E9-EBEA-4FFB-8C4E-4515F4D65E1C}" presName="composite" presStyleCnt="0"/>
      <dgm:spPr/>
    </dgm:pt>
    <dgm:pt modelId="{48AC70E8-AFAD-4372-AD4D-FB5FA29D9275}" type="pres">
      <dgm:prSet presAssocID="{4C8801E9-EBEA-4FFB-8C4E-4515F4D65E1C}" presName="Accent" presStyleLbl="alignNode1" presStyleIdx="0" presStyleCnt="1">
        <dgm:presLayoutVars>
          <dgm:chMax val="0"/>
          <dgm:chPref val="0"/>
        </dgm:presLayoutVars>
      </dgm:prSet>
      <dgm:spPr/>
    </dgm:pt>
    <dgm:pt modelId="{4F79A832-DA06-4035-B615-C77E633A9DD3}" type="pres">
      <dgm:prSet presAssocID="{4C8801E9-EBEA-4FFB-8C4E-4515F4D65E1C}" presName="Image" presStyleLbl="bgImgPlace1" presStyleIdx="0" presStyleCnt="1" custScaleX="103893" custScaleY="103368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scene3d>
          <a:camera prst="perspectiveRelaxedModerately"/>
          <a:lightRig rig="threePt" dir="t"/>
        </a:scene3d>
      </dgm:spPr>
    </dgm:pt>
    <dgm:pt modelId="{55EE37A6-79A1-47ED-8CCD-039902C7E3BF}" type="pres">
      <dgm:prSet presAssocID="{4C8801E9-EBEA-4FFB-8C4E-4515F4D65E1C}" presName="Parent" presStyleLbl="fgAccFollowNode1" presStyleIdx="0" presStyleCnt="1" custScaleX="92260" custScaleY="900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9AA1C-E20A-45DD-BBB7-0F5DC7C76B9A}" type="pres">
      <dgm:prSet presAssocID="{4C8801E9-EBEA-4FFB-8C4E-4515F4D65E1C}" presName="Space" presStyleCnt="0">
        <dgm:presLayoutVars>
          <dgm:chMax val="0"/>
          <dgm:chPref val="0"/>
        </dgm:presLayoutVars>
      </dgm:prSet>
      <dgm:spPr/>
    </dgm:pt>
  </dgm:ptLst>
  <dgm:cxnLst>
    <dgm:cxn modelId="{8213A386-42B7-4F7E-946F-6A932400CFF8}" srcId="{1D936ED6-04D2-45A5-89EE-946A06930671}" destId="{4C8801E9-EBEA-4FFB-8C4E-4515F4D65E1C}" srcOrd="0" destOrd="0" parTransId="{251C2DF8-1014-4627-A59F-FA05CDBB4FDB}" sibTransId="{F608B327-3331-4296-80F9-753DD599FFBE}"/>
    <dgm:cxn modelId="{2AAEA5C2-4018-4233-B91E-80CFF4F7B2B2}" type="presOf" srcId="{1D936ED6-04D2-45A5-89EE-946A06930671}" destId="{1CECEDB1-7932-4D90-B253-7B30F4119C2E}" srcOrd="0" destOrd="0" presId="urn:microsoft.com/office/officeart/2008/layout/AlternatingPictureCircles"/>
    <dgm:cxn modelId="{F711097B-31F9-4E0D-9F67-BBE4134C988C}" type="presOf" srcId="{4C8801E9-EBEA-4FFB-8C4E-4515F4D65E1C}" destId="{55EE37A6-79A1-47ED-8CCD-039902C7E3BF}" srcOrd="0" destOrd="0" presId="urn:microsoft.com/office/officeart/2008/layout/AlternatingPictureCircles"/>
    <dgm:cxn modelId="{01C430BA-4CA8-44F9-8E23-8122DAA61BE2}" type="presParOf" srcId="{1CECEDB1-7932-4D90-B253-7B30F4119C2E}" destId="{8490A0D3-2118-48F3-901D-298CFD9A203E}" srcOrd="0" destOrd="0" presId="urn:microsoft.com/office/officeart/2008/layout/AlternatingPictureCircles"/>
    <dgm:cxn modelId="{C9F1CA7B-1923-45F7-8D5C-487D07BCE550}" type="presParOf" srcId="{8490A0D3-2118-48F3-901D-298CFD9A203E}" destId="{48AC70E8-AFAD-4372-AD4D-FB5FA29D9275}" srcOrd="0" destOrd="0" presId="urn:microsoft.com/office/officeart/2008/layout/AlternatingPictureCircles"/>
    <dgm:cxn modelId="{F1E56B45-77F5-4889-B322-1064A145FFA7}" type="presParOf" srcId="{8490A0D3-2118-48F3-901D-298CFD9A203E}" destId="{4F79A832-DA06-4035-B615-C77E633A9DD3}" srcOrd="1" destOrd="0" presId="urn:microsoft.com/office/officeart/2008/layout/AlternatingPictureCircles"/>
    <dgm:cxn modelId="{096EB398-CA18-4618-8777-73D86BA7CA24}" type="presParOf" srcId="{8490A0D3-2118-48F3-901D-298CFD9A203E}" destId="{55EE37A6-79A1-47ED-8CCD-039902C7E3BF}" srcOrd="2" destOrd="0" presId="urn:microsoft.com/office/officeart/2008/layout/AlternatingPictureCircles"/>
    <dgm:cxn modelId="{1B7C9C51-C486-47CB-A397-6FF5C723BB94}" type="presParOf" srcId="{8490A0D3-2118-48F3-901D-298CFD9A203E}" destId="{4DE9AA1C-E20A-45DD-BBB7-0F5DC7C76B9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22171E-617D-46D8-B423-2477F7002DCA}" type="doc">
      <dgm:prSet loTypeId="urn:microsoft.com/office/officeart/2008/layout/AlternatingPictureCircles" loCatId="picture" qsTypeId="urn:microsoft.com/office/officeart/2005/8/quickstyle/simple3" qsCatId="simple" csTypeId="urn:microsoft.com/office/officeart/2005/8/colors/accent1_2" csCatId="accent1" phldr="1"/>
      <dgm:spPr/>
    </dgm:pt>
    <dgm:pt modelId="{F005CEE0-F1F4-47CE-958A-D2B1999760FB}">
      <dgm:prSet phldrT="[Текст]" phldr="1"/>
      <dgm:spPr/>
      <dgm:t>
        <a:bodyPr/>
        <a:lstStyle/>
        <a:p>
          <a:endParaRPr lang="ru-RU" dirty="0"/>
        </a:p>
      </dgm:t>
    </dgm:pt>
    <dgm:pt modelId="{C9C60F5F-6C1A-4AA7-A921-BA83C9A7162E}" type="sibTrans" cxnId="{26EDB2A0-9F61-48CD-8727-9AB8D426A6E3}">
      <dgm:prSet/>
      <dgm:spPr/>
      <dgm:t>
        <a:bodyPr/>
        <a:lstStyle/>
        <a:p>
          <a:endParaRPr lang="ru-RU"/>
        </a:p>
      </dgm:t>
    </dgm:pt>
    <dgm:pt modelId="{4202FD03-7799-4EE2-A51F-9BA1DFF4E023}" type="parTrans" cxnId="{26EDB2A0-9F61-48CD-8727-9AB8D426A6E3}">
      <dgm:prSet/>
      <dgm:spPr/>
      <dgm:t>
        <a:bodyPr/>
        <a:lstStyle/>
        <a:p>
          <a:endParaRPr lang="ru-RU"/>
        </a:p>
      </dgm:t>
    </dgm:pt>
    <dgm:pt modelId="{D298F2AC-AA18-4B7A-817B-794968D4333B}" type="pres">
      <dgm:prSet presAssocID="{5922171E-617D-46D8-B423-2477F7002DCA}" presName="Name0" presStyleCnt="0">
        <dgm:presLayoutVars>
          <dgm:chMax/>
          <dgm:chPref/>
          <dgm:dir/>
        </dgm:presLayoutVars>
      </dgm:prSet>
      <dgm:spPr/>
    </dgm:pt>
    <dgm:pt modelId="{233E5BD3-C832-4816-9332-5BC142AE0909}" type="pres">
      <dgm:prSet presAssocID="{F005CEE0-F1F4-47CE-958A-D2B1999760FB}" presName="composite" presStyleCnt="0"/>
      <dgm:spPr/>
    </dgm:pt>
    <dgm:pt modelId="{F6235586-B44A-4140-9BA7-59EB8A0ED1B7}" type="pres">
      <dgm:prSet presAssocID="{F005CEE0-F1F4-47CE-958A-D2B1999760FB}" presName="Accent" presStyleLbl="alignNode1" presStyleIdx="0" presStyleCnt="1" custScaleY="97709">
        <dgm:presLayoutVars>
          <dgm:chMax val="0"/>
          <dgm:chPref val="0"/>
        </dgm:presLayoutVars>
      </dgm:prSet>
      <dgm:spPr>
        <a:solidFill>
          <a:schemeClr val="accent1"/>
        </a:solidFill>
        <a:ln>
          <a:solidFill>
            <a:schemeClr val="accent1"/>
          </a:solidFill>
        </a:ln>
      </dgm:spPr>
    </dgm:pt>
    <dgm:pt modelId="{99D3C238-6F3B-4DFD-8F9A-691F5A8CF332}" type="pres">
      <dgm:prSet presAssocID="{F005CEE0-F1F4-47CE-958A-D2B1999760FB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scene3d>
          <a:camera prst="isometricOffAxis2Left"/>
          <a:lightRig rig="threePt" dir="t"/>
        </a:scene3d>
      </dgm:spPr>
      <dgm:extLst>
        <a:ext uri="{E40237B7-FDA0-4F09-8148-C483321AD2D9}">
          <dgm14:cNvPr xmlns:dgm14="http://schemas.microsoft.com/office/drawing/2010/diagram" id="0" name="" descr="https://downloader.disk.yandex.ru/preview/abdcf7062d8a88c725fd0561a3dcd6dd5912f84a8ddfdb492c9be96963c5f2fa/601982ff/G6M5x2okVgGpW-AocoCSBUUlry03JEcLxkVnlb9xDuHZrctjkM8VgujYEiju1vG0ZWI-Jr7Tp4iugvEboLykQA%3D%3D?uid=0&amp;filename=%D0%BD%D0%B0%D1%80%D1%83%D0%B6%D0%BD%D0%B8%D0%B5%20%D1%81%D1%82%D0%B5%D0%BD%D1%8B.jpg&amp;disposition=inline&amp;hash=&amp;limit=0&amp;content_type=image%2Fjpeg&amp;owner_uid=0&amp;tknv=v2&amp;size=2048x2048"/>
        </a:ext>
      </dgm:extLst>
    </dgm:pt>
    <dgm:pt modelId="{A7F4C003-676C-4F6F-88D6-108E507F2F61}" type="pres">
      <dgm:prSet presAssocID="{F005CEE0-F1F4-47CE-958A-D2B1999760FB}" presName="Parent" presStyleLbl="fgAccFollowNode1" presStyleIdx="0" presStyleCnt="1" custScaleX="1008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A063A-A4FD-4979-B21E-08F8FA16BC72}" type="pres">
      <dgm:prSet presAssocID="{F005CEE0-F1F4-47CE-958A-D2B1999760FB}" presName="Space" presStyleCnt="0">
        <dgm:presLayoutVars>
          <dgm:chMax val="0"/>
          <dgm:chPref val="0"/>
        </dgm:presLayoutVars>
      </dgm:prSet>
      <dgm:spPr/>
    </dgm:pt>
  </dgm:ptLst>
  <dgm:cxnLst>
    <dgm:cxn modelId="{41F07E26-4826-4655-999D-B0EFA229D8AA}" type="presOf" srcId="{5922171E-617D-46D8-B423-2477F7002DCA}" destId="{D298F2AC-AA18-4B7A-817B-794968D4333B}" srcOrd="0" destOrd="0" presId="urn:microsoft.com/office/officeart/2008/layout/AlternatingPictureCircles"/>
    <dgm:cxn modelId="{BB50DFDD-70F7-4B1B-BCFF-7273A2478A70}" type="presOf" srcId="{F005CEE0-F1F4-47CE-958A-D2B1999760FB}" destId="{A7F4C003-676C-4F6F-88D6-108E507F2F61}" srcOrd="0" destOrd="0" presId="urn:microsoft.com/office/officeart/2008/layout/AlternatingPictureCircles"/>
    <dgm:cxn modelId="{26EDB2A0-9F61-48CD-8727-9AB8D426A6E3}" srcId="{5922171E-617D-46D8-B423-2477F7002DCA}" destId="{F005CEE0-F1F4-47CE-958A-D2B1999760FB}" srcOrd="0" destOrd="0" parTransId="{4202FD03-7799-4EE2-A51F-9BA1DFF4E023}" sibTransId="{C9C60F5F-6C1A-4AA7-A921-BA83C9A7162E}"/>
    <dgm:cxn modelId="{0957DB93-B367-4BC1-AE6D-178AA10CA6B9}" type="presParOf" srcId="{D298F2AC-AA18-4B7A-817B-794968D4333B}" destId="{233E5BD3-C832-4816-9332-5BC142AE0909}" srcOrd="0" destOrd="0" presId="urn:microsoft.com/office/officeart/2008/layout/AlternatingPictureCircles"/>
    <dgm:cxn modelId="{61874073-7029-4A02-8B72-9E570114F848}" type="presParOf" srcId="{233E5BD3-C832-4816-9332-5BC142AE0909}" destId="{F6235586-B44A-4140-9BA7-59EB8A0ED1B7}" srcOrd="0" destOrd="0" presId="urn:microsoft.com/office/officeart/2008/layout/AlternatingPictureCircles"/>
    <dgm:cxn modelId="{966BD1DE-DF35-4C6E-B7D3-837A8028D3F4}" type="presParOf" srcId="{233E5BD3-C832-4816-9332-5BC142AE0909}" destId="{99D3C238-6F3B-4DFD-8F9A-691F5A8CF332}" srcOrd="1" destOrd="0" presId="urn:microsoft.com/office/officeart/2008/layout/AlternatingPictureCircles"/>
    <dgm:cxn modelId="{DF0B5F1F-9ED3-47BF-8CE2-D0C82DF4712E}" type="presParOf" srcId="{233E5BD3-C832-4816-9332-5BC142AE0909}" destId="{A7F4C003-676C-4F6F-88D6-108E507F2F61}" srcOrd="2" destOrd="0" presId="urn:microsoft.com/office/officeart/2008/layout/AlternatingPictureCircles"/>
    <dgm:cxn modelId="{59F3D273-F3EE-4B86-A974-596901F976E7}" type="presParOf" srcId="{233E5BD3-C832-4816-9332-5BC142AE0909}" destId="{675A063A-A4FD-4979-B21E-08F8FA16BC72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7D376-625A-4225-BF7E-2A563C32BFDC}">
      <dsp:nvSpPr>
        <dsp:cNvPr id="0" name=""/>
        <dsp:cNvSpPr/>
      </dsp:nvSpPr>
      <dsp:spPr>
        <a:xfrm>
          <a:off x="309300" y="798430"/>
          <a:ext cx="5367483" cy="16773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117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Анализ практического и теоретического опыта в области информационного моделирования на различных стадиях строительного производства;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309300" y="798430"/>
        <a:ext cx="5367483" cy="1677338"/>
      </dsp:txXfrm>
    </dsp:sp>
    <dsp:sp modelId="{A0B7C534-532D-4993-8879-6303C186CADD}">
      <dsp:nvSpPr>
        <dsp:cNvPr id="0" name=""/>
        <dsp:cNvSpPr/>
      </dsp:nvSpPr>
      <dsp:spPr>
        <a:xfrm>
          <a:off x="85655" y="556148"/>
          <a:ext cx="1174136" cy="176120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34000" b="-34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5AFB7-5A23-4060-80EF-CB21D5F43B68}">
      <dsp:nvSpPr>
        <dsp:cNvPr id="0" name=""/>
        <dsp:cNvSpPr/>
      </dsp:nvSpPr>
      <dsp:spPr>
        <a:xfrm>
          <a:off x="6148311" y="798430"/>
          <a:ext cx="5367483" cy="16773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11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Разработка модели жилого многоквартирного дома;</a:t>
          </a:r>
        </a:p>
      </dsp:txBody>
      <dsp:txXfrm>
        <a:off x="6148311" y="798430"/>
        <a:ext cx="5367483" cy="1677338"/>
      </dsp:txXfrm>
    </dsp:sp>
    <dsp:sp modelId="{ABC18B13-3284-43B4-A78A-82F149FE7F48}">
      <dsp:nvSpPr>
        <dsp:cNvPr id="0" name=""/>
        <dsp:cNvSpPr/>
      </dsp:nvSpPr>
      <dsp:spPr>
        <a:xfrm>
          <a:off x="5924666" y="556148"/>
          <a:ext cx="1174136" cy="176120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3DD43-6CA4-48C4-A704-6A9B554BEE61}">
      <dsp:nvSpPr>
        <dsp:cNvPr id="0" name=""/>
        <dsp:cNvSpPr/>
      </dsp:nvSpPr>
      <dsp:spPr>
        <a:xfrm>
          <a:off x="228317" y="2910013"/>
          <a:ext cx="5367483" cy="16773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11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Осуществление планировки и благоустройства участка;</a:t>
          </a:r>
        </a:p>
      </dsp:txBody>
      <dsp:txXfrm>
        <a:off x="228317" y="2910013"/>
        <a:ext cx="5367483" cy="1677338"/>
      </dsp:txXfrm>
    </dsp:sp>
    <dsp:sp modelId="{A5DC4A6A-26E3-40E4-9597-93AA96572F17}">
      <dsp:nvSpPr>
        <dsp:cNvPr id="0" name=""/>
        <dsp:cNvSpPr/>
      </dsp:nvSpPr>
      <dsp:spPr>
        <a:xfrm>
          <a:off x="4672" y="2667731"/>
          <a:ext cx="1174136" cy="17612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539AF-A909-4474-85F4-F75C4890CA79}">
      <dsp:nvSpPr>
        <dsp:cNvPr id="0" name=""/>
        <dsp:cNvSpPr/>
      </dsp:nvSpPr>
      <dsp:spPr>
        <a:xfrm>
          <a:off x="6229294" y="2910013"/>
          <a:ext cx="5367483" cy="16773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117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Выполнение презентации проекта.</a:t>
          </a:r>
        </a:p>
      </dsp:txBody>
      <dsp:txXfrm>
        <a:off x="6229294" y="2910013"/>
        <a:ext cx="5367483" cy="1677338"/>
      </dsp:txXfrm>
    </dsp:sp>
    <dsp:sp modelId="{B8ADE5AA-AA56-4821-8E03-03B0558DB95F}">
      <dsp:nvSpPr>
        <dsp:cNvPr id="0" name=""/>
        <dsp:cNvSpPr/>
      </dsp:nvSpPr>
      <dsp:spPr>
        <a:xfrm>
          <a:off x="5843683" y="2667731"/>
          <a:ext cx="1498069" cy="176120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C70E8-AFAD-4372-AD4D-FB5FA29D9275}">
      <dsp:nvSpPr>
        <dsp:cNvPr id="0" name=""/>
        <dsp:cNvSpPr/>
      </dsp:nvSpPr>
      <dsp:spPr>
        <a:xfrm>
          <a:off x="5879872" y="8639"/>
          <a:ext cx="5880581" cy="5880323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9A832-DA06-4035-B615-C77E633A9DD3}">
      <dsp:nvSpPr>
        <dsp:cNvPr id="0" name=""/>
        <dsp:cNvSpPr/>
      </dsp:nvSpPr>
      <dsp:spPr>
        <a:xfrm>
          <a:off x="4856" y="122352"/>
          <a:ext cx="7514108" cy="565263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E37A6-79A1-47ED-8CCD-039902C7E3BF}">
      <dsp:nvSpPr>
        <dsp:cNvPr id="0" name=""/>
        <dsp:cNvSpPr/>
      </dsp:nvSpPr>
      <dsp:spPr>
        <a:xfrm>
          <a:off x="6704323" y="883991"/>
          <a:ext cx="4231680" cy="412940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Рис 2.Планировка </a:t>
          </a:r>
          <a:endParaRPr lang="ru-RU" sz="3200" kern="1200" dirty="0"/>
        </a:p>
      </dsp:txBody>
      <dsp:txXfrm>
        <a:off x="7324038" y="1488728"/>
        <a:ext cx="2992250" cy="2919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35586-B44A-4140-9BA7-59EB8A0ED1B7}">
      <dsp:nvSpPr>
        <dsp:cNvPr id="0" name=""/>
        <dsp:cNvSpPr/>
      </dsp:nvSpPr>
      <dsp:spPr>
        <a:xfrm>
          <a:off x="5882821" y="324845"/>
          <a:ext cx="6032713" cy="5894246"/>
        </a:xfrm>
        <a:prstGeom prst="donut">
          <a:avLst>
            <a:gd name="adj" fmla="val 11010"/>
          </a:avLst>
        </a:prstGeom>
        <a:solidFill>
          <a:schemeClr val="accent1"/>
        </a:solidFill>
        <a:ln w="9525" cap="rnd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D3C238-6F3B-4DFD-8F9A-691F5A8CF332}">
      <dsp:nvSpPr>
        <dsp:cNvPr id="0" name=""/>
        <dsp:cNvSpPr/>
      </dsp:nvSpPr>
      <dsp:spPr>
        <a:xfrm>
          <a:off x="240" y="466870"/>
          <a:ext cx="7419653" cy="56099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2Left"/>
          <a:lightRig rig="threePt" dir="t"/>
        </a:scene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F4C003-676C-4F6F-88D6-108E507F2F61}">
      <dsp:nvSpPr>
        <dsp:cNvPr id="0" name=""/>
        <dsp:cNvSpPr/>
      </dsp:nvSpPr>
      <dsp:spPr>
        <a:xfrm>
          <a:off x="6526246" y="919284"/>
          <a:ext cx="4745862" cy="470514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7221261" y="1608336"/>
        <a:ext cx="3355832" cy="3327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2D343-F552-4AF0-B2E9-4108A2A052B4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232BA-6B6B-45AC-ACCF-4DCFBD8ED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32BA-6B6B-45AC-ACCF-4DCFBD8ED35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8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232BA-6B6B-45AC-ACCF-4DCFBD8ED35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7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3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4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79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26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57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4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3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2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8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84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24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90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6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17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1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95CB9A-25AD-4586-8ECF-E1F7320E25A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C7955E-825A-446D-9FEE-5F5D22FC6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7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47F5D3A-7A06-404D-B6D0-B7EA088DE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304" y="1357744"/>
            <a:ext cx="9956800" cy="2567709"/>
          </a:xfrm>
          <a:ln>
            <a:prstDash val="lgDashDot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5400" i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BIM</a:t>
            </a:r>
            <a:r>
              <a:rPr lang="ru-RU" sz="5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-моделирование в проектировании малоэтажных гражданских зданий </a:t>
            </a:r>
            <a:endParaRPr lang="ru-RU" sz="54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CA361A7-6838-41FC-970E-F714A101A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86" y="4368800"/>
            <a:ext cx="5280313" cy="1043710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Авторы: Буцык А.Ю., Козюкова К.А.</a:t>
            </a:r>
          </a:p>
          <a:p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Научный руководитель: </a:t>
            </a:r>
            <a:r>
              <a:rPr lang="ru-RU" sz="24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Шарипова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И.А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endParaRPr lang="ru-RU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550824"/>
            <a:ext cx="11807618" cy="531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1914525" y="5649010"/>
            <a:ext cx="8143875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11. </a:t>
            </a: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Внутренние стены, перегородки, перекрытие между первым и вторым этажом</a:t>
            </a:r>
          </a:p>
        </p:txBody>
      </p:sp>
    </p:spTree>
    <p:extLst>
      <p:ext uri="{BB962C8B-B14F-4D97-AF65-F5344CB8AC3E}">
        <p14:creationId xmlns:p14="http://schemas.microsoft.com/office/powerpoint/2010/main" val="2145724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ownloader.disk.yandex.ru/preview/1dece7af7133c4e52a3be2676ad6203e4ed1707df6bf6b7e84fff91213137ce0/60198502/OFYjCAy0KQzrO4MJMAmIRwDcAmuS8XAF2ONv30WdPznUeq2FrJclRMtyeKzKLaBIfZ_3Sv8Nm7XiFvVKxwssHA%3D%3D?uid=0&amp;filename=%D0%BE%D0%BA%D0%BD%D0%B0%20%D0%B4%D0%B2%D0%B5%D1%80%D0%B8%20%D0%BD%D0%B0%201-%D0%BE%D0%BC%20%D1%8D%D1%82%D0%B0%D0%B6%D0%B5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77640"/>
            <a:ext cx="11420474" cy="530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3100" y="5649010"/>
            <a:ext cx="8143875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12. Окна </a:t>
            </a: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 двери на 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первом этаже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6025" y="31634"/>
            <a:ext cx="6346050" cy="76944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 startAt="5"/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Этап проектирования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" y="924194"/>
            <a:ext cx="6116193" cy="302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1039439"/>
            <a:ext cx="6305550" cy="557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" y="3951850"/>
            <a:ext cx="6176771" cy="266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6076950" y="6151718"/>
            <a:ext cx="5568316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13,14,15. Лестница 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8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4025" y="123825"/>
            <a:ext cx="6026625" cy="76944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6"/>
            </a:pPr>
            <a:r>
              <a:rPr lang="ru-RU" sz="4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Этап проектирования </a:t>
            </a:r>
            <a:endParaRPr lang="ru-RU" sz="4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50" y="1065629"/>
            <a:ext cx="11772574" cy="52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800100" y="5985043"/>
            <a:ext cx="10248899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16.Копирование </a:t>
            </a: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конструкций здания на типовые этажи</a:t>
            </a:r>
          </a:p>
        </p:txBody>
      </p:sp>
    </p:spTree>
    <p:extLst>
      <p:ext uri="{BB962C8B-B14F-4D97-AF65-F5344CB8AC3E}">
        <p14:creationId xmlns:p14="http://schemas.microsoft.com/office/powerpoint/2010/main" val="2180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99411"/>
            <a:ext cx="9923711" cy="527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800100" y="5985043"/>
            <a:ext cx="10248899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17.Копирование </a:t>
            </a: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конструкций здания на типовые этажи</a:t>
            </a:r>
          </a:p>
        </p:txBody>
      </p:sp>
    </p:spTree>
    <p:extLst>
      <p:ext uri="{BB962C8B-B14F-4D97-AF65-F5344CB8AC3E}">
        <p14:creationId xmlns:p14="http://schemas.microsoft.com/office/powerpoint/2010/main" val="39882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8900" y="98686"/>
            <a:ext cx="6066000" cy="76944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7"/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Этап проектирования 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1" y="1028700"/>
            <a:ext cx="11006667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Above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4004459" y="5689312"/>
            <a:ext cx="3744935" cy="58477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18.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Кровля здания </a:t>
            </a:r>
          </a:p>
        </p:txBody>
      </p:sp>
    </p:spTree>
    <p:extLst>
      <p:ext uri="{BB962C8B-B14F-4D97-AF65-F5344CB8AC3E}">
        <p14:creationId xmlns:p14="http://schemas.microsoft.com/office/powerpoint/2010/main" val="77717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2" y="203455"/>
            <a:ext cx="6296334" cy="366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3" y="3605689"/>
            <a:ext cx="5523441" cy="279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3" y="203455"/>
            <a:ext cx="5523441" cy="333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6169968"/>
            <a:ext cx="6647218" cy="46166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19,20,21,22.Устройство балконов и входной группы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2" y="3999359"/>
            <a:ext cx="6296334" cy="202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6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ownloader.disk.yandex.ru/preview/b97b4cdb4e19e65066bf1bf7ee6d1dd84b83668a01bb88efbed4efe3f3bad24a/60198a15/2JeqwNvMfwohMReKNbGpXShgtTQWgTCYRS59KiBFGOC1ROMVbzadX6xY0K9oI6yjBg0Y6034BsyjcNZ9OYrVSw%3D%3D?uid=0&amp;filename=%D0%A6%D0%B5%D0%BB%D0%BE%D0%B5%20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074"/>
            <a:ext cx="11868151" cy="5355872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2040" y="5806559"/>
            <a:ext cx="5791970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23.Готовая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модель здания в 3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D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ownloader.disk.yandex.ru/preview/9e68410a2c56c1bbee6078d6409dcfcdff1d99518b2eafefbad9d69c6ea295ec/60198a34/NZqA4WWS0Q2O5FJUx51ock63yZq4ply90P7HAtNLP4gpVfbk8VUGTm8V11fNZl2aKnpJbUf05uvrOGhFGDnR6A%3D%3D?uid=0&amp;filename=%D0%A6%D0%B5%D0%BB%D0%BE%D0%B5%20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5" y="209549"/>
            <a:ext cx="8648270" cy="419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downloader.disk.yandex.ru/preview/216faa2f0380324df93970e665fe432fd7a29218e6ad20dc0b51406e293ea803/60198a49/L2XoeOXc8-ASo2DmJ_ClPPAdBQ5xLg4-jhs02gtMAYwTo-_c8LfmQYN1--Y9yBsjsRuW9iBLwhLsgtO5ig7LNw%3D%3D?uid=0&amp;filename=%D0%A6%D0%B5%D0%BB%D0%BE%D0%B5%203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87" y="3144686"/>
            <a:ext cx="7429776" cy="360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355" y="4753011"/>
            <a:ext cx="4012080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Рис24,25.Готовая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модель здания в 3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D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46" y="676535"/>
            <a:ext cx="10393508" cy="5222723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4815597" y="6053158"/>
            <a:ext cx="3012363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26. Общий вид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812" y="32752"/>
            <a:ext cx="3866764" cy="76944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Благоустройство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D118C81C-D70E-45BF-9CB8-ABBD91CDE692}"/>
              </a:ext>
            </a:extLst>
          </p:cNvPr>
          <p:cNvSpPr txBox="1">
            <a:spLocks/>
          </p:cNvSpPr>
          <p:nvPr/>
        </p:nvSpPr>
        <p:spPr>
          <a:xfrm>
            <a:off x="3559173" y="158341"/>
            <a:ext cx="5784851" cy="87988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Цели и задачи:</a:t>
            </a:r>
            <a:endParaRPr lang="ru-RU" sz="4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20314197"/>
              </p:ext>
            </p:extLst>
          </p:nvPr>
        </p:nvGraphicFramePr>
        <p:xfrm>
          <a:off x="361950" y="1123951"/>
          <a:ext cx="1160145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57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92364"/>
            <a:ext cx="7241309" cy="38202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63" y="2623127"/>
            <a:ext cx="7362637" cy="388425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w="152400" h="50800" prst="softRound"/>
          </a:sp3d>
        </p:spPr>
      </p:pic>
      <p:sp>
        <p:nvSpPr>
          <p:cNvPr id="5" name="Прямоугольник 4"/>
          <p:cNvSpPr/>
          <p:nvPr/>
        </p:nvSpPr>
        <p:spPr>
          <a:xfrm>
            <a:off x="236438" y="5774819"/>
            <a:ext cx="4592925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27,28. Благоустройство 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67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84" r="-24" b="-84"/>
          <a:stretch/>
        </p:blipFill>
        <p:spPr>
          <a:xfrm>
            <a:off x="490405" y="289454"/>
            <a:ext cx="11300791" cy="534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450802" y="6157933"/>
            <a:ext cx="5379999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29.Архитектурный элемент 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ownloader.disk.yandex.ru/preview/c5bfcee11410c8096661b77c67f25c3bc266ae3f50bf4044fb9acc7a224e648e/60198e70/4mOu1H0cN1hPpmgwYTH-WfDyqYducC2vJZsBd38KHeU3Q4KCMBchva7M5n2vnT4_cdbYhmc8ulveMQ8D-sGGTg%3D%3D?uid=0&amp;filename=%D0%9E%D0%B7%D0%B5%D0%BB%D0%B5%D0%BD%D0%B5%D0%BD%D0%B8%D0%B5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2" y="307084"/>
            <a:ext cx="11689912" cy="51691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6123" y="5779726"/>
            <a:ext cx="3337773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30. Озеленение   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3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1909" y="5783567"/>
            <a:ext cx="5153975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31.Автомобильная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стоянка</a:t>
            </a:r>
          </a:p>
        </p:txBody>
      </p:sp>
      <p:pic>
        <p:nvPicPr>
          <p:cNvPr id="15362" name="Picture 2" descr="https://downloader.disk.yandex.ru/preview/1e99e03ac67e8a6961b630489a3870aaa87dc4fc402f8be37372de45f14424bb/60198e7b/pVf_hzQocxIw-C6bU5u8GVb6UULYxA9TSC6bCJqlUPKbPxKLI-B-1dTHg9NlCnFLHXMbCe2TnA-_DFvKfFJntQ%3D%3D?uid=0&amp;filename=%D0%9F%D0%B0%D1%80%D0%BA%D0%BE%D0%B2%D0%BA%D0%B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4" y="220717"/>
            <a:ext cx="10898726" cy="529721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ownloader.disk.yandex.ru/preview/810b791b16ed15226bcd79e555e1ccd088beb7d234135783bde1633f0b97598c/60198e7e/cQFHu9ee2VgmlkneVqAcNnzr1mcn7zZ69qnfuHlIfDOOR3OiNyEzVoGRD1CX_yt1Z4gufnPyDHy_t5-O0fr4DA%3D%3D?uid=0&amp;filename=%D0%A3%D0%BB%D0%B8%D1%87%D0%BD%D0%B0%D1%8F%20%D0%BC%D0%B5%D0%B1%D0%B5%D0%BB%D1%8C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31762"/>
            <a:ext cx="11922125" cy="539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40329" y="5797034"/>
            <a:ext cx="3882794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32. Уличная мебель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050" y="4876800"/>
            <a:ext cx="4435475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33,34. Детская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игровая площадка </a:t>
            </a:r>
          </a:p>
        </p:txBody>
      </p:sp>
      <p:pic>
        <p:nvPicPr>
          <p:cNvPr id="17412" name="Picture 4" descr="https://downloader.disk.yandex.ru/preview/93119a68acf8bdeebf7d9350f9d239b669172941edf99594578dc35c3a76f16d/60198e85/KpD01pBvsd8F8FG_EL8R4cuo8_cZIKbWosG5INj2E4Q3PvWSNpgqZpq395IDZZHBwvMWVOwkifUL6ZzeeEBvzw%3D%3D?uid=0&amp;filename=%D0%94%D0%B5%D1%82%D1%81.%20%D0%BF%D0%BB%D0%BE%D1%89%D0%B0%D0%B4%D0%BA%D0%B0%20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44" y="2714625"/>
            <a:ext cx="7477056" cy="404812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downloader.disk.yandex.ru/preview/af92a7760fd383ba01465e21f324cbc385a2fb61dfb80c260a15319958f385a8/60198e81/typD0b_cllVMAKcfC2nz3PzPeY8QLK8KmfT-rGGXh18JE0MxzYK5-I-856KVCQ24CTAcoPjPeIIl6bAHYO41AA%3D%3D?uid=0&amp;filename=%D0%94%D0%B5%D1%82%D1%81.%20%D0%BF%D0%BB%D0%BE%D1%89%D0%B0%D0%B4%D0%BA%D0%B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4"/>
          <a:stretch/>
        </p:blipFill>
        <p:spPr bwMode="auto">
          <a:xfrm>
            <a:off x="146050" y="209164"/>
            <a:ext cx="7741667" cy="3305562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6325" y="2771775"/>
            <a:ext cx="5400675" cy="273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4" descr="https://downloader.disk.yandex.ru/preview/216faa2f0380324df93970e665fe432fd7a29218e6ad20dc0b51406e293ea803/60198a49/L2XoeOXc8-ASo2DmJ_ClPPAdBQ5xLg4-jhs02gtMAYwTo-_c8LfmQYN1--Y9yBsjsRuW9iBLwhLsgtO5ig7LNw%3D%3D?uid=0&amp;filename=%D0%A6%D0%B5%D0%BB%D0%BE%D0%B5%203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" y="-12971"/>
            <a:ext cx="12179468" cy="687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225466" y="2771775"/>
            <a:ext cx="9753600" cy="4048899"/>
          </a:xfrm>
          <a:prstGeom prst="horizontalScroll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На основании проведенного исследования и полученных результатов можно сделать следующие выводы, был рассмотрен вопрос о возникновения информационного моделирование, нами была освоена программа </a:t>
            </a:r>
            <a:r>
              <a:rPr lang="ru-RU" sz="32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Autodest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Revit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и была разработана модель здания в 3 D с прилегающей территорией.</a:t>
            </a:r>
          </a:p>
        </p:txBody>
      </p:sp>
    </p:spTree>
    <p:extLst>
      <p:ext uri="{BB962C8B-B14F-4D97-AF65-F5344CB8AC3E}">
        <p14:creationId xmlns:p14="http://schemas.microsoft.com/office/powerpoint/2010/main" val="11021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AECB47-D1FA-4464-838B-540622A5F5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F5D3A-7A06-404D-B6D0-B7EA088DE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000" y="2194700"/>
            <a:ext cx="9702000" cy="1892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СПАСИБО ЗА ВНИМАНИЕ </a:t>
            </a:r>
            <a:endParaRPr lang="ru-RU" sz="7200" b="1" dirty="0">
              <a:solidFill>
                <a:schemeClr val="accent1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EE28481-3F05-4D67-805E-F28B6E6D4DB0}"/>
              </a:ext>
            </a:extLst>
          </p:cNvPr>
          <p:cNvCxnSpPr/>
          <p:nvPr/>
        </p:nvCxnSpPr>
        <p:spPr>
          <a:xfrm flipH="1">
            <a:off x="1326000" y="1944000"/>
            <a:ext cx="9891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2827F8E-4C64-427F-BB93-5BAA7D7E4EED}"/>
              </a:ext>
            </a:extLst>
          </p:cNvPr>
          <p:cNvCxnSpPr>
            <a:cxnSpLocks/>
          </p:cNvCxnSpPr>
          <p:nvPr/>
        </p:nvCxnSpPr>
        <p:spPr>
          <a:xfrm flipH="1">
            <a:off x="1326000" y="4464000"/>
            <a:ext cx="7695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1D6975C-AE09-44A9-A6FC-0FFBDFB6D892}"/>
              </a:ext>
            </a:extLst>
          </p:cNvPr>
          <p:cNvCxnSpPr>
            <a:cxnSpLocks/>
          </p:cNvCxnSpPr>
          <p:nvPr/>
        </p:nvCxnSpPr>
        <p:spPr>
          <a:xfrm>
            <a:off x="1326000" y="1944000"/>
            <a:ext cx="0" cy="25200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3096FA3-1855-4385-8DE4-640DAB32554D}"/>
              </a:ext>
            </a:extLst>
          </p:cNvPr>
          <p:cNvCxnSpPr>
            <a:cxnSpLocks/>
          </p:cNvCxnSpPr>
          <p:nvPr/>
        </p:nvCxnSpPr>
        <p:spPr>
          <a:xfrm>
            <a:off x="11217000" y="1944000"/>
            <a:ext cx="0" cy="14850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10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1">
            <a:extLst>
              <a:ext uri="{FF2B5EF4-FFF2-40B4-BE49-F238E27FC236}">
                <a16:creationId xmlns:a16="http://schemas.microsoft.com/office/drawing/2014/main" id="{CB7949FA-8CDC-4C5B-97ED-0835EA21E476}"/>
              </a:ext>
            </a:extLst>
          </p:cNvPr>
          <p:cNvSpPr txBox="1">
            <a:spLocks/>
          </p:cNvSpPr>
          <p:nvPr/>
        </p:nvSpPr>
        <p:spPr>
          <a:xfrm>
            <a:off x="3167732" y="139384"/>
            <a:ext cx="6390913" cy="63214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+mj-lt"/>
              <a:buAutoNum type="romanUcPeriod"/>
            </a:pP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Этап проектирования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b="18994"/>
          <a:stretch/>
        </p:blipFill>
        <p:spPr>
          <a:xfrm>
            <a:off x="609600" y="938714"/>
            <a:ext cx="10058400" cy="262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2" b="16891"/>
          <a:stretch/>
        </p:blipFill>
        <p:spPr>
          <a:xfrm>
            <a:off x="1333988" y="3662865"/>
            <a:ext cx="100584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5" name="Текст 10">
            <a:extLst>
              <a:ext uri="{FF2B5EF4-FFF2-40B4-BE49-F238E27FC236}">
                <a16:creationId xmlns:a16="http://schemas.microsoft.com/office/drawing/2014/main" id="{036A69DC-328D-485C-97C0-833D0C8C7A0B}"/>
              </a:ext>
            </a:extLst>
          </p:cNvPr>
          <p:cNvSpPr txBox="1">
            <a:spLocks/>
          </p:cNvSpPr>
          <p:nvPr/>
        </p:nvSpPr>
        <p:spPr>
          <a:xfrm>
            <a:off x="3878308" y="5882190"/>
            <a:ext cx="5292634" cy="76142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1. Архитектурная модель </a:t>
            </a:r>
            <a:endParaRPr lang="ru-RU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5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7323888"/>
              </p:ext>
            </p:extLst>
          </p:nvPr>
        </p:nvGraphicFramePr>
        <p:xfrm>
          <a:off x="197321" y="207923"/>
          <a:ext cx="11765311" cy="589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70576" y="2864336"/>
            <a:ext cx="3848100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Рис 2.Планировка </a:t>
            </a:r>
            <a:endParaRPr lang="ru-RU" sz="32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93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325" y="78762"/>
            <a:ext cx="668250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 startAt="2"/>
            </a:pPr>
            <a:r>
              <a:rPr lang="ru-RU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Этап проектирования </a:t>
            </a:r>
            <a:endParaRPr lang="ru-RU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1" y="1148499"/>
            <a:ext cx="7531276" cy="412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b="5130"/>
          <a:stretch/>
        </p:blipFill>
        <p:spPr>
          <a:xfrm>
            <a:off x="6553201" y="1123430"/>
            <a:ext cx="5337412" cy="468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2594293" y="5941322"/>
            <a:ext cx="4067175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icrosoft YaHei" panose="020B0503020204020204" pitchFamily="34" charset="-122"/>
              </a:rPr>
              <a:t>Рис 3. Уровни </a:t>
            </a:r>
            <a:endParaRPr lang="ru-RU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57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16" y="1080655"/>
            <a:ext cx="6609571" cy="521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1"/>
          <a:stretch/>
        </p:blipFill>
        <p:spPr>
          <a:xfrm>
            <a:off x="330296" y="276603"/>
            <a:ext cx="4323649" cy="557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909990" y="5930324"/>
            <a:ext cx="2250000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Рис </a:t>
            </a:r>
            <a:r>
              <a:rPr lang="ru-RU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. Оси </a:t>
            </a:r>
            <a:endParaRPr lang="ru-RU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0038" r="1795" b="-367"/>
          <a:stretch/>
        </p:blipFill>
        <p:spPr>
          <a:xfrm>
            <a:off x="4694119" y="1105282"/>
            <a:ext cx="7401963" cy="207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Righ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154568" y="5706774"/>
            <a:ext cx="5154464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Рис 5,6,7.Конструкция наружной стены</a:t>
            </a:r>
          </a:p>
        </p:txBody>
      </p:sp>
      <p:pic>
        <p:nvPicPr>
          <p:cNvPr id="1028" name="Picture 4" descr="https://downloader.disk.yandex.ru/preview/16b112bb79a5306c50b54e14f99eb681535178026155704c77b323d84b040163/601982bf/RryHu2XiMWuCs3jItyuOKhnM-Rr9QyV69Gm-nCjYlZOt1l63WxpPBbC6zk_628WzSAVx9Bw_8YZabQJ8tKa2cw%3D%3D?uid=0&amp;filename=%D0%A1%D1%82%D0%B5%D0%BD%D0%B0%20%D0%BA%D0%B0%D1%80%D1%82%D0%B8%D0%BD%D0%BA%D0%B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96" y="3722609"/>
            <a:ext cx="6006268" cy="268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ownloader.disk.yandex.ru/preview/c5030ee8d8a8655c1b8fa1970cb397164376a16c7b30d8ea32b26db51ed3db30/6019818c/i9c8-JRV4PtccsjpM5D_tNADXTytGQ-IuSYi_WFsW8kK0oLDJYdzwpqitwzs_UhzPK_C-IKLuE7QmSMBool3sg%3D%3D?uid=0&amp;filename=%D0%A1%D1%85%D0%B5%D0%BC%D0%B0%20%D1%81%D1%82%D0%B5%D0%BD%D1%8B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r="6362"/>
          <a:stretch/>
        </p:blipFill>
        <p:spPr bwMode="auto">
          <a:xfrm>
            <a:off x="-108790" y="1039106"/>
            <a:ext cx="4802909" cy="427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1800" y="135283"/>
            <a:ext cx="6546833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3"/>
            </a:pPr>
            <a:r>
              <a:rPr lang="ru-RU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Этап проектирования </a:t>
            </a:r>
            <a:endParaRPr lang="ru-RU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775" y="135477"/>
            <a:ext cx="6390000" cy="76944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 startAt="4"/>
            </a:pPr>
            <a:r>
              <a:rPr lang="ru-RU" sz="4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Этап проектирования</a:t>
            </a:r>
            <a:endParaRPr lang="ru-RU" sz="44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ownloader.disk.yandex.ru/preview/e70bdcef4c0aea6006a91c6223b65ef903b7ea9a108fa9b0d5dbff9365e691c8/601981ee/wby_1aBvGWULRQdB3P52dgw8qJTlW15EUfD8gj_pU4pcMMZj3C4AeBAlcZJE66a9vDwRPE43nn9PPDSSZECSDA%3D%3D?uid=0&amp;filename=%D1%84%D1%83%D0%BD%D0%B4%D0%B0%D0%BC%D0%B5%D0%BD%D1%8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1022985"/>
            <a:ext cx="7303420" cy="53206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56614" y="6015200"/>
            <a:ext cx="3844322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8,9.Фундамент 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8" r="18322" b="-2686"/>
          <a:stretch/>
        </p:blipFill>
        <p:spPr>
          <a:xfrm>
            <a:off x="7183118" y="1385455"/>
            <a:ext cx="4796446" cy="4511678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239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34218133"/>
              </p:ext>
            </p:extLst>
          </p:nvPr>
        </p:nvGraphicFramePr>
        <p:xfrm>
          <a:off x="0" y="168853"/>
          <a:ext cx="11915775" cy="654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761470" y="2852289"/>
            <a:ext cx="4297055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Наружные стены</a:t>
            </a:r>
          </a:p>
        </p:txBody>
      </p:sp>
    </p:spTree>
    <p:extLst>
      <p:ext uri="{BB962C8B-B14F-4D97-AF65-F5344CB8AC3E}">
        <p14:creationId xmlns:p14="http://schemas.microsoft.com/office/powerpoint/2010/main" val="3611099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227</TotalTime>
  <Words>239</Words>
  <Application>Microsoft Office PowerPoint</Application>
  <PresentationFormat>Широкоэкранный</PresentationFormat>
  <Paragraphs>44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Microsoft YaHei</vt:lpstr>
      <vt:lpstr>Arial</vt:lpstr>
      <vt:lpstr>Calibri</vt:lpstr>
      <vt:lpstr>Corbel</vt:lpstr>
      <vt:lpstr>Monotype Corsiva</vt:lpstr>
      <vt:lpstr>Times New Roman</vt:lpstr>
      <vt:lpstr>Параллакс</vt:lpstr>
      <vt:lpstr>BIM-моделирование в проектировании малоэтажных гражданских зданий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BIM-МОДЕЛИРОВАНИЕ В СТРОИТЕЛЬСТВЕ</dc:title>
  <dc:creator>Ксения</dc:creator>
  <cp:lastModifiedBy>Пользователь</cp:lastModifiedBy>
  <cp:revision>26</cp:revision>
  <dcterms:created xsi:type="dcterms:W3CDTF">2021-02-02T11:40:08Z</dcterms:created>
  <dcterms:modified xsi:type="dcterms:W3CDTF">2021-02-02T16:11:41Z</dcterms:modified>
</cp:coreProperties>
</file>