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56" r:id="rId2"/>
    <p:sldId id="284" r:id="rId3"/>
    <p:sldId id="269" r:id="rId4"/>
    <p:sldId id="258" r:id="rId5"/>
    <p:sldId id="259" r:id="rId6"/>
    <p:sldId id="260" r:id="rId7"/>
    <p:sldId id="270" r:id="rId8"/>
    <p:sldId id="271" r:id="rId9"/>
    <p:sldId id="272" r:id="rId10"/>
    <p:sldId id="262" r:id="rId11"/>
    <p:sldId id="273" r:id="rId12"/>
    <p:sldId id="275" r:id="rId13"/>
    <p:sldId id="274" r:id="rId14"/>
    <p:sldId id="276" r:id="rId15"/>
    <p:sldId id="277" r:id="rId16"/>
    <p:sldId id="278" r:id="rId17"/>
    <p:sldId id="279" r:id="rId18"/>
    <p:sldId id="280" r:id="rId19"/>
    <p:sldId id="281" r:id="rId20"/>
    <p:sldId id="288" r:id="rId21"/>
    <p:sldId id="285" r:id="rId22"/>
    <p:sldId id="287" r:id="rId23"/>
    <p:sldId id="286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6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8079A-CCA3-4E56-BF3B-5AD60209ADDB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92ED2-1477-4C90-AD6A-438253183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11/24/2020</a:t>
            </a:fld>
            <a:endParaRPr lang="en-US" sz="16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F6120-F1F0-4C60-9FE9-39AC71A9C79D}" type="datetimeFigureOut">
              <a:rPr lang="en-US" smtClean="0"/>
              <a:pPr/>
              <a:t>11/24/2020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мара\Downloads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991880"/>
            <a:ext cx="3571868" cy="2669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214438" y="3071810"/>
            <a:ext cx="7929562" cy="1714512"/>
          </a:xfrm>
        </p:spPr>
        <p:txBody>
          <a:bodyPr anchor="t">
            <a:noAutofit/>
          </a:bodyPr>
          <a:lstStyle/>
          <a:p>
            <a:r>
              <a:rPr lang="ru-RU" sz="6600" b="1" dirty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овощей, грибов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142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buNone/>
              <a:defRPr/>
            </a:pP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1357298"/>
            <a:ext cx="40719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Профессия 16675 «Повар»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928802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МДК.01.01.  Технология обработки сырья и приготовления блюд из овощей и грибов</a:t>
            </a:r>
          </a:p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214290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Департамент образования ОГБПОУ Шарьинский политехнический техникум Костромской области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71802" y="2571744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Тема урока: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57886" y="6027003"/>
            <a:ext cx="2786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Преподаватель –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Мицкевич О.В. </a:t>
            </a:r>
            <a:endParaRPr lang="ru-RU" dirty="0"/>
          </a:p>
        </p:txBody>
      </p:sp>
    </p:spTree>
  </p:cSld>
  <p:clrMapOvr>
    <a:masterClrMapping/>
  </p:clrMapOvr>
  <p:transition advClick="0" advTm="2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8992" y="0"/>
            <a:ext cx="2270686" cy="7694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ru-RU" sz="4400" b="1" i="1" dirty="0">
                <a:ln w="1905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Луковые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714356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это травянистые многолетние растения: лук репчатый, зеленый, порей, батун, шнитт, шалот, слизун, многоярусный, чеснок </a:t>
            </a:r>
          </a:p>
          <a:p>
            <a:endParaRPr lang="ru-RU" dirty="0"/>
          </a:p>
        </p:txBody>
      </p:sp>
      <p:pic>
        <p:nvPicPr>
          <p:cNvPr id="9218" name="Picture 2" descr="http://khashlama.ru/wp-content/uploads/2015/12/36987_full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571612"/>
            <a:ext cx="3000396" cy="2517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://www.robinsonlibrary.com/agriculture/plant/vegetables/graphics/on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1678"/>
            <a:ext cx="271464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http://auetest.e2.4exc.ru/d/59763/d/luk_repchatyy_belyy.jpeg"/>
          <p:cNvPicPr>
            <a:picLocks noChangeAspect="1" noChangeArrowheads="1"/>
          </p:cNvPicPr>
          <p:nvPr/>
        </p:nvPicPr>
        <p:blipFill>
          <a:blip r:embed="rId4"/>
          <a:srcRect l="16162" r="15152"/>
          <a:stretch>
            <a:fillRect/>
          </a:stretch>
        </p:blipFill>
        <p:spPr bwMode="auto">
          <a:xfrm>
            <a:off x="6641538" y="4071942"/>
            <a:ext cx="250246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4" name="Picture 8" descr="http://uchot.ru/upload/iblock/958/958044aea729959ea3aee6920fda0c4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4649566"/>
            <a:ext cx="2928958" cy="2208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500562" y="6334780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чеснок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15206" y="6396335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белый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43174" y="2857496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желтый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29124" y="3500438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красный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857364"/>
            <a:ext cx="1643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Зеленый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postavschiki.ua/uploads/shop/items/item_2726_12204.b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28285" cy="1833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http://domovaya.com/wp-content/uploads/luk-pore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42852"/>
            <a:ext cx="276988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4" name="Picture 6" descr="http://dachavremya.ru/wp-content/uploads/2016/05/luk-batun-aprelskij-vyrashhivanie-ix-semya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08" y="0"/>
            <a:ext cx="242889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6" name="Picture 8" descr="http://www.florini.ru/wp-content/uploads/2016/04/TSvetushhij-luk-shnitt.jpg"/>
          <p:cNvPicPr>
            <a:picLocks noChangeAspect="1" noChangeArrowheads="1"/>
          </p:cNvPicPr>
          <p:nvPr/>
        </p:nvPicPr>
        <p:blipFill>
          <a:blip r:embed="rId5" cstate="print"/>
          <a:srcRect r="22795"/>
          <a:stretch>
            <a:fillRect/>
          </a:stretch>
        </p:blipFill>
        <p:spPr bwMode="auto">
          <a:xfrm>
            <a:off x="214282" y="2357430"/>
            <a:ext cx="2500298" cy="2428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8" name="Picture 10" descr="http://vselhoz.ru/images/growing/chives/clizu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3286124"/>
            <a:ext cx="198240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80" name="Picture 12" descr="http://www.vancats.ru/images_7/Luk/Luk_1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2976" y="5214950"/>
            <a:ext cx="2841145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82" name="Picture 14" descr="http://xn--d1acimmaskq.xn--p1ai/photo/a2/a264f3bef513c22f670db17870c4898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78" y="2786058"/>
            <a:ext cx="2792639" cy="2403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786182" y="6334780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Многоярусный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6578" y="5929330"/>
            <a:ext cx="2071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Слизун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7620" y="5143512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Шалот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14282" y="4714884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Шнитт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768" y="257174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Батун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857620" y="2285992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Порей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714356"/>
            <a:ext cx="857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салат, щавель, шпинат, крапива – съедобной частью их являются листья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8728" y="0"/>
            <a:ext cx="67151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ln w="1905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Салатно-шпинатные</a:t>
            </a:r>
          </a:p>
          <a:p>
            <a:endParaRPr lang="ru-RU" sz="4400" dirty="0"/>
          </a:p>
        </p:txBody>
      </p:sp>
      <p:pic>
        <p:nvPicPr>
          <p:cNvPr id="34820" name="Picture 4" descr="http://sweet-pepper.ru/wp-content/uploads/2015/04/kak-konservirovat-shhav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000240"/>
            <a:ext cx="375049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2" name="Picture 6" descr="http://kapushka.ru/wp-content/uploads/2016/04/10923fb65eb14e6df244d40a53d12acc_bi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286233"/>
            <a:ext cx="3429024" cy="2571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4" name="Picture 8" descr="http://www.5-nt.ru/Upload/images/j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5509" y="4429131"/>
            <a:ext cx="3238491" cy="2428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6" name="Picture 10" descr="http://shopsad.ru/upload/iblock/350/350c88d37b5e74e8283044f3189505c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714488"/>
            <a:ext cx="2857520" cy="270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0"/>
            <a:ext cx="41434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>
                <a:ln w="1905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Пряные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85794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укроп, эстрагон, чабер, базилик, майоран, мята – все они обладают своеобразным ароматом и вкусом благодаря эфирным маслам.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33794" name="Picture 2" descr="http://www.thegarden.com.ua/wp-content/uploads/2012/12/ukrop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44"/>
            <a:ext cx="2751142" cy="1887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http://semena-zakaz.ru/sites/default/files/imagecache/product_full/catalog/a5b2bd2bcc1211e49a673860774a3b1a_233fbb636daa11e581b77824afbc889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214554"/>
            <a:ext cx="2172101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8" name="Picture 6" descr="http://stroy64.ru/files/pages/367/14055774203_chaber_vyrashchivanie_chabe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6463" y="2143116"/>
            <a:ext cx="3137537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800" name="Picture 8" descr="http://gotovly-doma.ru/wp-content/uploads/2016/02/bazil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500570"/>
            <a:ext cx="2587942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802" name="Picture 10" descr="http://treemix-socialsite.ru/wp-content/uploads/2015/04/2_Marjoram-1300x7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4429132"/>
            <a:ext cx="328614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804" name="Picture 12" descr="http://www.medicinalplants.ru/images/pages/catalog/m/mjat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33" y="4929174"/>
            <a:ext cx="2571767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928670"/>
            <a:ext cx="85011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Плодовые  овощи делят на томатные и тыквенные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142852"/>
            <a:ext cx="90011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>
                <a:ln w="1905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Плодовые</a:t>
            </a:r>
          </a:p>
          <a:p>
            <a:pPr algn="ctr"/>
            <a:endParaRPr lang="ru-RU" dirty="0"/>
          </a:p>
        </p:txBody>
      </p:sp>
      <p:pic>
        <p:nvPicPr>
          <p:cNvPr id="2050" name="Picture 2" descr="https://static.apk-news.ru/uploads/2015/11/24763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46572"/>
            <a:ext cx="7215238" cy="5411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0"/>
            <a:ext cx="5000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>
                <a:ln w="1905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Томатные</a:t>
            </a:r>
          </a:p>
          <a:p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642910" y="785794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томаты, перец стручковый, баклажаны</a:t>
            </a:r>
          </a:p>
        </p:txBody>
      </p:sp>
      <p:pic>
        <p:nvPicPr>
          <p:cNvPr id="28674" name="Picture 2" descr="https://velislava-sad.ru/wp-content/uploads/2017/02/1380318802-pomidori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445773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://www.botanichka.ru/wp-content/uploads/2016/02/pepper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214422"/>
            <a:ext cx="376317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6" descr="http://www.diyit.co.nz/wp-content/uploads/2012/11/variety-of-eggpla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4029766"/>
            <a:ext cx="5125861" cy="2828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0"/>
            <a:ext cx="464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>
                <a:ln w="1905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Тыквенные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8579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тыква, кабачки (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цуккини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 патиссоны, огурцы, арбуз, дыня </a:t>
            </a:r>
          </a:p>
        </p:txBody>
      </p:sp>
      <p:pic>
        <p:nvPicPr>
          <p:cNvPr id="29698" name="Picture 2" descr="http://vdvsp.ru/pic/news/14634051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http://yubimen.ru/wp-content/uploads/2015/06/Squash_diet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000240"/>
            <a:ext cx="2952771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6" descr="http://www.stihi.ru/pics/2015/06/16/3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928802"/>
            <a:ext cx="2571768" cy="2223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10" name="Picture 14" descr="http://images.ua.prom.st/367436049_w640_h640_201302151849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4500570"/>
            <a:ext cx="2857488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12" name="Picture 16" descr="http://tovar.mylogorod.ru/wp-content/uploads/2016/03/otddini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4429132"/>
            <a:ext cx="2746796" cy="2182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14" name="Picture 18" descr="http://www.voloknews.ru/public/vn_public/231628-ovoschi-ogurcy-cvetok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500570"/>
            <a:ext cx="2857489" cy="2143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0"/>
            <a:ext cx="47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>
                <a:ln w="1905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Бобовые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28670"/>
            <a:ext cx="9001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горох, фасоль, бобы, в пищу используют семена и створки молочной и молочно-восковой зрелости.</a:t>
            </a:r>
          </a:p>
        </p:txBody>
      </p:sp>
      <p:pic>
        <p:nvPicPr>
          <p:cNvPr id="3076" name="Picture 4" descr="http://wallpapersfund.com/images/wallpaper/43/43283/peas-beans-white-background-480x3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28868"/>
            <a:ext cx="2607455" cy="2085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https://leplants.ru/uploads/cache/08/fb/08fbb73b41d5b61cbef5ca69772d13df.jpg"/>
          <p:cNvPicPr>
            <a:picLocks noChangeAspect="1" noChangeArrowheads="1"/>
          </p:cNvPicPr>
          <p:nvPr/>
        </p:nvPicPr>
        <p:blipFill>
          <a:blip r:embed="rId3" cstate="print"/>
          <a:srcRect b="19827"/>
          <a:stretch>
            <a:fillRect/>
          </a:stretch>
        </p:blipFill>
        <p:spPr bwMode="auto">
          <a:xfrm>
            <a:off x="5786446" y="2357430"/>
            <a:ext cx="2571768" cy="2061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http://elenakorchagova.ru/wp-content/uploads/Bobovye.jpg"/>
          <p:cNvPicPr>
            <a:picLocks noChangeAspect="1" noChangeArrowheads="1"/>
          </p:cNvPicPr>
          <p:nvPr/>
        </p:nvPicPr>
        <p:blipFill>
          <a:blip r:embed="rId4"/>
          <a:srcRect t="20833" r="14583"/>
          <a:stretch>
            <a:fillRect/>
          </a:stretch>
        </p:blipFill>
        <p:spPr bwMode="auto">
          <a:xfrm>
            <a:off x="3071802" y="2428868"/>
            <a:ext cx="2214610" cy="2052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4" name="Picture 12" descr="http://agroinfo.kz/wp-content/uploads/2015/10/1e5ashutterstock_72759397-1-%D0%BA%D0%BE%D0%BF%D0%B8%D1%8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4572008"/>
            <a:ext cx="2628919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6" name="Picture 14" descr="http://poedimka.com/wp-content/uploads/2014/11/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4500570"/>
            <a:ext cx="240715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8" name="Picture 16" descr="http://ukrapk.com/abton/spaw2/uploads/images/adw/328202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4572008"/>
            <a:ext cx="260718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571472" y="6215082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8992" y="6143644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чечевица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3702" y="6143644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нут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142852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>
                <a:ln w="1905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Зерновые</a:t>
            </a:r>
          </a:p>
          <a:p>
            <a:endParaRPr lang="ru-RU" dirty="0"/>
          </a:p>
        </p:txBody>
      </p:sp>
      <p:pic>
        <p:nvPicPr>
          <p:cNvPr id="4" name="Picture 3" descr="C:\Users\Тамара\Downloads\kukuruza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456550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371475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Сахарная кукуруза – поступает в виде початков и зернами </a:t>
            </a:r>
          </a:p>
        </p:txBody>
      </p:sp>
      <p:pic>
        <p:nvPicPr>
          <p:cNvPr id="2050" name="Picture 2" descr="http://img1.vetton.ru/walls/misc/vetton_ru_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714884"/>
            <a:ext cx="2678894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th19.st.depositphotos.com/1522077/2923/i/950/depositphotos_29238139-Fresh-sweet-cor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0111" y="1071546"/>
            <a:ext cx="3857651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0"/>
            <a:ext cx="5429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>
                <a:ln w="1905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Десертные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00108"/>
            <a:ext cx="9144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артишоки, спаржа, ревень блюда из этих овощей обычно подают на десерт.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8" name="Picture 4" descr="http://img.aws.livestrongcdn.com/ls-1200x630/cme/cme_public_images/www_livestrong_com/photos.demandstudios.com/getty/article/245/106/462105001_X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3116"/>
            <a:ext cx="4668711" cy="2451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is-it-so.ru/prefix/519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143116"/>
            <a:ext cx="3161288" cy="2370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placeuk.com/wp-content/uploads/freshfruit_rhubar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571984"/>
            <a:ext cx="271382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169891"/>
              </p:ext>
            </p:extLst>
          </p:nvPr>
        </p:nvGraphicFramePr>
        <p:xfrm>
          <a:off x="214282" y="836712"/>
          <a:ext cx="8715436" cy="4728216"/>
        </p:xfrm>
        <a:graphic>
          <a:graphicData uri="http://schemas.openxmlformats.org/drawingml/2006/table">
            <a:tbl>
              <a:tblPr/>
              <a:tblGrid>
                <a:gridCol w="3464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1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Клубнеплоды 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Корнеплоды 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Капустные 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Луковые 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Пряные 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Десертные 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     Плодовые: 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Томатные 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Тыквенные 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Бобовые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Зерновые 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Десертные 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Таблица1 . Классификация овощей, грибов</a:t>
            </a:r>
          </a:p>
          <a:p>
            <a:pPr algn="ctr"/>
            <a:endParaRPr lang="ru-RU" sz="4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79B1BC-6F93-4D3E-823B-E1F614C183B9}"/>
              </a:ext>
            </a:extLst>
          </p:cNvPr>
          <p:cNvSpPr txBox="1"/>
          <p:nvPr/>
        </p:nvSpPr>
        <p:spPr>
          <a:xfrm>
            <a:off x="0" y="1196752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Грибы по строению бывают: губчатые, пластинчатые,  сумчатые</a:t>
            </a:r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51E407-3ECE-42C2-BC22-7471840D834B}"/>
              </a:ext>
            </a:extLst>
          </p:cNvPr>
          <p:cNvSpPr txBox="1"/>
          <p:nvPr/>
        </p:nvSpPr>
        <p:spPr>
          <a:xfrm>
            <a:off x="0" y="332656"/>
            <a:ext cx="9252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грибов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570F95D-520E-447C-A5DF-185C253A5A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755010"/>
              </p:ext>
            </p:extLst>
          </p:nvPr>
        </p:nvGraphicFramePr>
        <p:xfrm>
          <a:off x="982627" y="2132856"/>
          <a:ext cx="7287265" cy="310173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95306">
                  <a:extLst>
                    <a:ext uri="{9D8B030D-6E8A-4147-A177-3AD203B41FA5}">
                      <a16:colId xmlns:a16="http://schemas.microsoft.com/office/drawing/2014/main" val="166758802"/>
                    </a:ext>
                  </a:extLst>
                </a:gridCol>
                <a:gridCol w="3391959">
                  <a:extLst>
                    <a:ext uri="{9D8B030D-6E8A-4147-A177-3AD203B41FA5}">
                      <a16:colId xmlns:a16="http://schemas.microsoft.com/office/drawing/2014/main" val="1195901994"/>
                    </a:ext>
                  </a:extLst>
                </a:gridCol>
              </a:tblGrid>
              <a:tr h="1033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Губчатые 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9458777"/>
                  </a:ext>
                </a:extLst>
              </a:tr>
              <a:tr h="1033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Пластинчатые 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1242419"/>
                  </a:ext>
                </a:extLst>
              </a:tr>
              <a:tr h="1033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Сумчатые 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5212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240690"/>
      </p:ext>
    </p:extLst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ipmu.ru/wp-content/uploads/belyy_gri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" y="1571612"/>
            <a:ext cx="270362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1428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Грибы по строению бывают: губчатые, пластинчатые,  сумчатые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5852" y="571480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Губчатые грибы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472" y="6396335"/>
            <a:ext cx="314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Подберезовики</a:t>
            </a:r>
            <a:r>
              <a:rPr lang="ru-RU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3571876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Белые </a:t>
            </a:r>
          </a:p>
        </p:txBody>
      </p:sp>
      <p:pic>
        <p:nvPicPr>
          <p:cNvPr id="1028" name="Picture 4" descr="https://discontdom.ru/upload/iblock/263/263b65d4ebce9c4ac33d821e502e5cd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6761" y="3143248"/>
            <a:ext cx="3227239" cy="2928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929322" y="6143644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Подосиновики </a:t>
            </a:r>
          </a:p>
        </p:txBody>
      </p:sp>
      <p:pic>
        <p:nvPicPr>
          <p:cNvPr id="1030" name="Picture 6" descr="https://ogorod-bez-hlopot.ru/wp-content/uploads/2018/11/blobid1543218420901-1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1428736"/>
            <a:ext cx="3236779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428992" y="3714752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Маслята </a:t>
            </a:r>
          </a:p>
        </p:txBody>
      </p:sp>
      <p:pic>
        <p:nvPicPr>
          <p:cNvPr id="1032" name="Picture 8" descr="https://avatars.mds.yandex.net/get-zen_doc/177006/pub_5c84308070e52200b2178acd_5c84339d29507b00b3bceda2/scale_12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143380"/>
            <a:ext cx="3571868" cy="2381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42852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Пластинчатые грибы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7290" y="6000768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Лисички  </a:t>
            </a:r>
          </a:p>
        </p:txBody>
      </p:sp>
      <p:pic>
        <p:nvPicPr>
          <p:cNvPr id="36866" name="Picture 2" descr="https://avatars.mds.yandex.net/get-altay/2006845/2a0000016fc6f6f60c921804681bcd63836b/X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3125314" cy="22145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3286124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Шампиньоны</a:t>
            </a:r>
            <a:r>
              <a:rPr lang="ru-RU" dirty="0"/>
              <a:t> </a:t>
            </a:r>
          </a:p>
        </p:txBody>
      </p:sp>
      <p:pic>
        <p:nvPicPr>
          <p:cNvPr id="36868" name="Picture 4" descr="https://s1.stc.all.kpcdn.net/best/msk/autumn_mushrooms/images/tild3132-3634-4236-a465-666566613631__noroo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214818"/>
            <a:ext cx="280230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0" name="Picture 6" descr="https://gribyogorod.info/wp-content/uploads/2019/11/osennie-griby-20202-1024x7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071546"/>
            <a:ext cx="3248757" cy="2433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2" name="Picture 8" descr="https://fermerss.ru/wp-content/uploads/2018/09/4-4.jpg"/>
          <p:cNvPicPr>
            <a:picLocks noChangeAspect="1" noChangeArrowheads="1"/>
          </p:cNvPicPr>
          <p:nvPr/>
        </p:nvPicPr>
        <p:blipFill>
          <a:blip r:embed="rId5"/>
          <a:srcRect t="15152" r="4545"/>
          <a:stretch>
            <a:fillRect/>
          </a:stretch>
        </p:blipFill>
        <p:spPr bwMode="auto">
          <a:xfrm>
            <a:off x="1071537" y="3786190"/>
            <a:ext cx="3321867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429388" y="6286520"/>
            <a:ext cx="22860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Опята </a:t>
            </a:r>
          </a:p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86380" y="3500438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Сыроежки </a:t>
            </a:r>
          </a:p>
        </p:txBody>
      </p:sp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142852"/>
            <a:ext cx="535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Сумчатые грибы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472" y="4071942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Сморчки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57884" y="4071942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Строчки</a:t>
            </a:r>
          </a:p>
        </p:txBody>
      </p:sp>
      <p:pic>
        <p:nvPicPr>
          <p:cNvPr id="37890" name="Picture 2" descr="https://tunnel.ru/media/images/2020-01/post/135838/smorch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4511875" cy="3071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2" name="Picture 4" descr="https://i0.wp.com/idomdacha.ru/wp-content/uploads/2020/03/image008-5.jpg?w=1100&amp;ssl=1"/>
          <p:cNvPicPr>
            <a:picLocks noChangeAspect="1" noChangeArrowheads="1"/>
          </p:cNvPicPr>
          <p:nvPr/>
        </p:nvPicPr>
        <p:blipFill>
          <a:blip r:embed="rId3"/>
          <a:srcRect l="16241" t="21898" r="6569"/>
          <a:stretch>
            <a:fillRect/>
          </a:stretch>
        </p:blipFill>
        <p:spPr bwMode="auto">
          <a:xfrm>
            <a:off x="4929190" y="1142984"/>
            <a:ext cx="3859681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6" name="Picture 8" descr="https://zakupka.com/storage/firms/27/61/61922/06ff09ab1f47d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4071942"/>
            <a:ext cx="3859075" cy="2571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572264" y="6357958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Трюфеля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643050"/>
            <a:ext cx="678661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Для каких блюд используют клубнеплоды?</a:t>
            </a: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Что называют корнеплодом?</a:t>
            </a: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Какой зрелости используют </a:t>
            </a: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бобовые и зерновые?</a:t>
            </a: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Почему десертные овощи называют овощами третьих блюд?</a:t>
            </a: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Перечислите представителей капустных овощей?</a:t>
            </a: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Перечислите представителей томатных и тыквенных овощей? 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>
                <a:ln w="1905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Закрепление пройденного материала</a:t>
            </a:r>
          </a:p>
          <a:p>
            <a:endParaRPr lang="ru-RU" dirty="0"/>
          </a:p>
        </p:txBody>
      </p:sp>
      <p:pic>
        <p:nvPicPr>
          <p:cNvPr id="32770" name="Picture 2" descr="http://sportsguy.ru/attaches/news/0/02/95_b.jpg"/>
          <p:cNvPicPr>
            <a:picLocks noChangeAspect="1" noChangeArrowheads="1"/>
          </p:cNvPicPr>
          <p:nvPr/>
        </p:nvPicPr>
        <p:blipFill>
          <a:blip r:embed="rId2" cstate="print"/>
          <a:srcRect t="16281" b="5074"/>
          <a:stretch>
            <a:fillRect/>
          </a:stretch>
        </p:blipFill>
        <p:spPr bwMode="auto">
          <a:xfrm>
            <a:off x="5643570" y="4286256"/>
            <a:ext cx="343980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http://mybritishcat.ru/wp-content/uploads/2012/03/Ovoshhi-dlya-kota-vegetariant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5402" y="1428736"/>
            <a:ext cx="3118598" cy="2327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Информационное обеспечение:</a:t>
            </a:r>
          </a:p>
          <a:p>
            <a:pPr marL="342900" indent="-342900">
              <a:buAutoNum type="arabicPeriod"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А. Н. Анфимова, Л. Л. Татарская Кулинария «повар, кондитер»;</a:t>
            </a:r>
          </a:p>
          <a:p>
            <a:pPr marL="342900" indent="-342900">
              <a:buAutoNum type="arabicPeriod"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З. П. Матюхина, Э. П. Королькова «Товароведение пищевых продуктов»</a:t>
            </a:r>
          </a:p>
          <a:p>
            <a:pPr marL="342900" indent="-342900">
              <a:buAutoNum type="arabicPeriod"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 ресурсы.</a:t>
            </a:r>
          </a:p>
          <a:p>
            <a:endParaRPr lang="ru-RU" dirty="0"/>
          </a:p>
        </p:txBody>
      </p:sp>
      <p:pic>
        <p:nvPicPr>
          <p:cNvPr id="33794" name="Picture 2" descr="http://www.5-nt.ru/Upload/images/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496"/>
            <a:ext cx="6601034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5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овощей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5143504" cy="5643578"/>
          </a:xfrm>
        </p:spPr>
        <p:txBody>
          <a:bodyPr>
            <a:normAutofit fontScale="92500"/>
          </a:bodyPr>
          <a:lstStyle/>
          <a:p>
            <a:pPr marL="0" indent="192088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овощи делятся на группы: </a:t>
            </a:r>
          </a:p>
          <a:p>
            <a:pPr marL="0" indent="355600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клубнеплоды, </a:t>
            </a:r>
          </a:p>
          <a:p>
            <a:pPr marL="0" indent="355600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корнеплоды , </a:t>
            </a:r>
          </a:p>
          <a:p>
            <a:pPr marL="0" indent="355600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капустные, </a:t>
            </a:r>
          </a:p>
          <a:p>
            <a:pPr marL="0" indent="355600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луковые, </a:t>
            </a:r>
          </a:p>
          <a:p>
            <a:pPr marL="0" indent="355600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пряные, </a:t>
            </a:r>
          </a:p>
          <a:p>
            <a:pPr marL="0" indent="355600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салатно-шпинатные,</a:t>
            </a:r>
          </a:p>
          <a:p>
            <a:pPr marL="0" indent="355600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плодовые (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томатные,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тыквенные), </a:t>
            </a:r>
          </a:p>
          <a:p>
            <a:pPr marL="0" indent="355600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бобовые, </a:t>
            </a:r>
          </a:p>
          <a:p>
            <a:pPr marL="0" indent="355600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зерновые, </a:t>
            </a:r>
          </a:p>
          <a:p>
            <a:pPr marL="0" indent="355600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десертные.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svetvmir.ru/wp-content/uploads/2015/03/21e603f4c5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44" y="1714488"/>
            <a:ext cx="4429156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00108"/>
            <a:ext cx="9144000" cy="1857388"/>
          </a:xfrm>
        </p:spPr>
        <p:txBody>
          <a:bodyPr anchor="t">
            <a:normAutofit/>
          </a:bodyPr>
          <a:lstStyle/>
          <a:p>
            <a:pPr algn="l"/>
            <a:r>
              <a:rPr lang="ru-RU" sz="2000" dirty="0"/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это утолщенное окончание подземного стебля: картофель, топинамбур (земляная груша), батат (сладкий картофель) 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Тамара\Downloads\kartofe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643182"/>
            <a:ext cx="2786082" cy="1924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428860" y="214290"/>
            <a:ext cx="3866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ln w="1905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Клубнеплоды</a:t>
            </a:r>
          </a:p>
        </p:txBody>
      </p:sp>
      <p:pic>
        <p:nvPicPr>
          <p:cNvPr id="12292" name="Picture 4" descr="http://extension.msstate.edu/sites/default/files/cr100917sweet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643314"/>
            <a:ext cx="241103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6" descr="http://sovetclub.ru/tim/61abe4340b8eb2c561b5c4e01fa79f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428868"/>
            <a:ext cx="3855385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28596" y="4572008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Картофель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29322" y="5143512"/>
            <a:ext cx="321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Топинамбур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0298" y="6215082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Батат 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1143000"/>
            <a:ext cx="9001125" cy="1357313"/>
          </a:xfrm>
        </p:spPr>
        <p:txBody>
          <a:bodyPr>
            <a:normAutofit fontScale="92500" lnSpcReduction="10000"/>
          </a:bodyPr>
          <a:lstStyle/>
          <a:p>
            <a:pPr marL="82550" indent="0" algn="l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овощи, утолщенный стержневой корень, который съедобен: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морковь, свекла, репа, брюква, редька, редис, петрушка, пастернак, сельдерей, хрен;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Тамара\Downloads\ovoshhi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6058"/>
            <a:ext cx="308553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428860" y="142852"/>
            <a:ext cx="41434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ln w="1905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Корнеплоды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5429264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Морковь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Тамара\Downloads\ovoshhi-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39" y="2643182"/>
            <a:ext cx="2828945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571868" y="5000636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Свекла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7950" y="5715016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Репа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tatwoman.ru/wp-content/uploads/2012/06/58748804_127.jpg"/>
          <p:cNvPicPr>
            <a:picLocks noChangeAspect="1" noChangeArrowheads="1"/>
          </p:cNvPicPr>
          <p:nvPr/>
        </p:nvPicPr>
        <p:blipFill>
          <a:blip r:embed="rId4"/>
          <a:srcRect l="4500" t="6000"/>
          <a:stretch>
            <a:fillRect/>
          </a:stretch>
        </p:blipFill>
        <p:spPr bwMode="auto">
          <a:xfrm>
            <a:off x="5950569" y="3071810"/>
            <a:ext cx="3193431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3143248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Брюква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6000768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Редька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429520" y="3500438"/>
            <a:ext cx="171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Редис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griffon-crown.ru/bolez2/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3571900" cy="3012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http://www.xn--d1acimmaskq.xn--p1ai/photo/b2/b2528893c9c61945cd14dddbdebdca8e.jpg"/>
          <p:cNvPicPr>
            <a:picLocks noChangeAspect="1" noChangeArrowheads="1"/>
          </p:cNvPicPr>
          <p:nvPr/>
        </p:nvPicPr>
        <p:blipFill>
          <a:blip r:embed="rId3"/>
          <a:srcRect b="12499"/>
          <a:stretch>
            <a:fillRect/>
          </a:stretch>
        </p:blipFill>
        <p:spPr bwMode="auto">
          <a:xfrm>
            <a:off x="142844" y="3643314"/>
            <a:ext cx="337457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http://www.positive-market.ru/-/f/store/offers/1000x1000q80s/y8beu7tznhhsgt7e.jpeg"/>
          <p:cNvPicPr>
            <a:picLocks noChangeAspect="1" noChangeArrowheads="1"/>
          </p:cNvPicPr>
          <p:nvPr/>
        </p:nvPicPr>
        <p:blipFill>
          <a:blip r:embed="rId4" cstate="print"/>
          <a:srcRect l="18478" t="16305" r="8151" b="18477"/>
          <a:stretch>
            <a:fillRect/>
          </a:stretch>
        </p:blipFill>
        <p:spPr bwMode="auto">
          <a:xfrm>
            <a:off x="3286116" y="3643314"/>
            <a:ext cx="249140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2" name="Picture 8" descr="http://ovoport.ru/galerea/redka/redka_zelenaja.jpg"/>
          <p:cNvPicPr>
            <a:picLocks noChangeAspect="1" noChangeArrowheads="1"/>
          </p:cNvPicPr>
          <p:nvPr/>
        </p:nvPicPr>
        <p:blipFill>
          <a:blip r:embed="rId5"/>
          <a:srcRect l="12903" r="18278"/>
          <a:stretch>
            <a:fillRect/>
          </a:stretch>
        </p:blipFill>
        <p:spPr bwMode="auto">
          <a:xfrm>
            <a:off x="5572132" y="3643314"/>
            <a:ext cx="1643074" cy="3183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4" name="Picture 10" descr="http://ekosad-vsem.ru/wp-content/uploads/2016/04/redis-posadka-i-uhod-v-otkrytom-grunt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0"/>
            <a:ext cx="4884615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6644" y="2857496"/>
            <a:ext cx="185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Петрушка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76" y="2071678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Пастернак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182" y="5000636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Сельдерей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6357958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Хрен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dirty="0"/>
          </a:p>
        </p:txBody>
      </p:sp>
      <p:pic>
        <p:nvPicPr>
          <p:cNvPr id="29698" name="Picture 2" descr="http://agro-ukraine.com/imgs/board/57/644057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0"/>
            <a:ext cx="2500330" cy="3058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http://spicestore.ru/published/publicdata/DBHOOMER18/attachments/SC/products_pictures/Pasternak%20koren%27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10554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6" descr="http://www.medicinalplants.ru/images/pages/catalog/p/pasterna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0"/>
            <a:ext cx="2848742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6" name="Picture 10" descr="http://nourriture.ru/upload/resize_cache/iblock/f72/300_300_1/22213576_s.jpg"/>
          <p:cNvPicPr>
            <a:picLocks noChangeAspect="1" noChangeArrowheads="1"/>
          </p:cNvPicPr>
          <p:nvPr/>
        </p:nvPicPr>
        <p:blipFill>
          <a:blip r:embed="rId5"/>
          <a:srcRect t="5415" b="5234"/>
          <a:stretch>
            <a:fillRect/>
          </a:stretch>
        </p:blipFill>
        <p:spPr bwMode="auto">
          <a:xfrm>
            <a:off x="0" y="3929066"/>
            <a:ext cx="303068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8" name="Picture 12" descr="http://surviveru.narod.ru/pic9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3389962"/>
            <a:ext cx="1857388" cy="3468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5429256" y="633478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Катран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9710" name="Picture 14" descr="http://artrea.ru/aviafly/wp-content/uploads/2013/06/%D0%A1%D0%B5%D0%BB%D1%8C%D0%B4%D0%B5%D1%80%D0%B5%D0%B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6901" y="2714620"/>
            <a:ext cx="3941405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57232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капуста белокочанная, краснокочанная, савойская, брюссельская, цветная, брокколи, кольраби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57422" y="0"/>
            <a:ext cx="428628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ln w="1905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Капустные</a:t>
            </a:r>
          </a:p>
          <a:p>
            <a:endParaRPr lang="ru-RU" dirty="0"/>
          </a:p>
        </p:txBody>
      </p:sp>
      <p:pic>
        <p:nvPicPr>
          <p:cNvPr id="30722" name="Picture 2" descr="http://vitiligos.ru/i/images/kapusta-pri-psoria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40"/>
            <a:ext cx="3172811" cy="2339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6" descr="http://eff.ua/uploads/2013/03/28/1364499573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714488"/>
            <a:ext cx="4441095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8" name="Picture 8" descr="http://bonfit.ru/upload/iblock/74e/74eafc1ceed636b437dbce426db651a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429132"/>
            <a:ext cx="3238491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4282" y="4286256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белокочанная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43570" y="4143380"/>
            <a:ext cx="321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краснокочанная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857884" y="6215082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савойская</a:t>
            </a:r>
            <a:endParaRPr lang="ru-RU" sz="2400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786058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Брюссельская 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715008" y="2857496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Цветная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6334780"/>
            <a:ext cx="27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Брокколи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357950" y="6334780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Кольраби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pic>
        <p:nvPicPr>
          <p:cNvPr id="31748" name="Picture 4" descr="http://4.bp.blogspot.com/-UUnQZrgDKD8/VmNVGaCOWfI/AAAAAAAAAiM/ZgDvf3dskWI/s1600/maxresdefault%2B%25281%25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1467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http://charlotterestauranttraffic.com/wp-content/uploads/2017/02/Cauliflow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0"/>
            <a:ext cx="4395938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2" name="Picture 8" descr="http://xn--e1aelkciia2b7d.xn--p1ai/images/Brocol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0438"/>
            <a:ext cx="427000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4" name="Picture 10" descr="http://dachnoe-delo.ru/wp-content/uploads/2016/05/kohlrabi-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3357562"/>
            <a:ext cx="3714776" cy="3012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1218</TotalTime>
  <Words>474</Words>
  <Application>Microsoft Office PowerPoint</Application>
  <PresentationFormat>Экран (4:3)</PresentationFormat>
  <Paragraphs>127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Виды овощей, грибов</vt:lpstr>
      <vt:lpstr>Презентация PowerPoint</vt:lpstr>
      <vt:lpstr>Виды овощей</vt:lpstr>
      <vt:lpstr> - это утолщенное окончание подземного стебля: картофель, топинамбур (земляная груша), батат (сладкий картофель)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Тамара</dc:creator>
  <cp:lastModifiedBy>teh</cp:lastModifiedBy>
  <cp:revision>135</cp:revision>
  <dcterms:created xsi:type="dcterms:W3CDTF">2015-10-02T14:07:05Z</dcterms:created>
  <dcterms:modified xsi:type="dcterms:W3CDTF">2020-11-24T09:04:53Z</dcterms:modified>
</cp:coreProperties>
</file>