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1" r:id="rId5"/>
    <p:sldId id="268" r:id="rId6"/>
    <p:sldId id="272" r:id="rId7"/>
    <p:sldId id="258" r:id="rId8"/>
    <p:sldId id="259" r:id="rId9"/>
    <p:sldId id="284" r:id="rId10"/>
    <p:sldId id="285" r:id="rId11"/>
    <p:sldId id="286" r:id="rId12"/>
    <p:sldId id="287" r:id="rId13"/>
    <p:sldId id="282" r:id="rId14"/>
    <p:sldId id="288" r:id="rId15"/>
    <p:sldId id="273" r:id="rId16"/>
    <p:sldId id="276" r:id="rId17"/>
    <p:sldId id="277" r:id="rId18"/>
    <p:sldId id="274" r:id="rId19"/>
    <p:sldId id="261" r:id="rId20"/>
    <p:sldId id="262" r:id="rId21"/>
    <p:sldId id="278" r:id="rId22"/>
    <p:sldId id="279" r:id="rId23"/>
    <p:sldId id="289" r:id="rId24"/>
    <p:sldId id="290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5" autoAdjust="0"/>
    <p:restoredTop sz="94707" autoAdjust="0"/>
  </p:normalViewPr>
  <p:slideViewPr>
    <p:cSldViewPr>
      <p:cViewPr>
        <p:scale>
          <a:sx n="97" d="100"/>
          <a:sy n="97" d="100"/>
        </p:scale>
        <p:origin x="-11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20688"/>
            <a:ext cx="740664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Педагогическое сопровождение индивидуальных проектов выпускников: ресурсы и дефициты.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437112"/>
            <a:ext cx="2755032" cy="151216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Прощина Е.В., руководитель исследовательского направления в старшей школе.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67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Определение проблем в работе над исследованием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6767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Во многих из них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отсутствует указание методов исследования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 работах учащихся, предпринявших попытку провести эксперимент,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не представлен диагностический инструментарий</a:t>
            </a:r>
            <a:r>
              <a:rPr lang="ru-RU" dirty="0" smtClean="0"/>
              <a:t>. Либо этот инструментарий не соответствует возрастным характеристикам выпускников.</a:t>
            </a:r>
          </a:p>
          <a:p>
            <a:pPr algn="ctr">
              <a:buNone/>
            </a:pPr>
            <a:r>
              <a:rPr lang="ru-RU" dirty="0" smtClean="0"/>
              <a:t>Кроме того,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методика проведения эксперимента </a:t>
            </a:r>
            <a:r>
              <a:rPr lang="ru-RU" dirty="0" smtClean="0"/>
              <a:t>либо не описывается, либо описана поверхностно, вскользь.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Выводы,</a:t>
            </a:r>
            <a:r>
              <a:rPr lang="ru-RU" dirty="0" smtClean="0"/>
              <a:t> которые делают выпускники, не убедительны и порой не соответствуют поставленным задачам.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Определение проблем в работе над исследованием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Не во всех исследовательских работах произведено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деление на теоретическую и практическую части</a:t>
            </a:r>
            <a:r>
              <a:rPr lang="ru-RU" dirty="0" smtClean="0"/>
              <a:t>, как это принято.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Структура работ тоже не всегда                       соответствует требованиям.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Определение проблем в работе над исследованием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Неправильно оформляется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список источников информации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Недостатком можно считать и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отсутствие обзора мнений ученых по исследуемой проблеме, т.е. отсутствует достаточная теоретическая база исследования.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Формальная работа учителя по организации исследовательской деятельности школьников не способствует формированию у них аналитических умений.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Трудность – лишь рабочий момент.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Какие ресурсы необходимы нам?</a:t>
            </a:r>
          </a:p>
          <a:p>
            <a:pPr>
              <a:buNone/>
            </a:pPr>
            <a:r>
              <a:rPr lang="ru-RU" dirty="0" smtClean="0"/>
              <a:t>1. Знание</a:t>
            </a:r>
          </a:p>
          <a:p>
            <a:pPr>
              <a:buNone/>
            </a:pPr>
            <a:r>
              <a:rPr lang="ru-RU" dirty="0" smtClean="0"/>
              <a:t>2.Стремление </a:t>
            </a:r>
          </a:p>
          <a:p>
            <a:pPr>
              <a:buNone/>
            </a:pPr>
            <a:r>
              <a:rPr lang="ru-RU" dirty="0" smtClean="0"/>
              <a:t>3. Время</a:t>
            </a:r>
          </a:p>
          <a:p>
            <a:pPr>
              <a:buNone/>
            </a:pPr>
            <a:r>
              <a:rPr lang="ru-RU" dirty="0" smtClean="0"/>
              <a:t>4. Материально-техническая база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857620" y="2143116"/>
            <a:ext cx="228601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572000" y="2857496"/>
            <a:ext cx="235745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786182" y="3357562"/>
            <a:ext cx="221457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786710" y="3857628"/>
            <a:ext cx="13572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щщ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429132"/>
            <a:ext cx="3500462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Ресурсы школы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учебном плане 5-6 классов выделены часы на изучение предмета «Основы проектной деятельности»;</a:t>
            </a:r>
          </a:p>
          <a:p>
            <a:r>
              <a:rPr lang="ru-RU" dirty="0" smtClean="0"/>
              <a:t> В  10-11 классе – на предмет  « Основы исследовательской деятельности»;</a:t>
            </a:r>
          </a:p>
          <a:p>
            <a:r>
              <a:rPr lang="ru-RU" dirty="0" smtClean="0"/>
              <a:t>Повышения квалификации учителей на КПК по организации и сопровождению проектной и исследовательской деятельности;</a:t>
            </a:r>
          </a:p>
          <a:p>
            <a:r>
              <a:rPr lang="ru-RU" dirty="0" smtClean="0"/>
              <a:t>Банк  ученический работ.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Проблемы сопровождения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интересно изучать?</a:t>
            </a:r>
          </a:p>
          <a:p>
            <a:r>
              <a:rPr lang="ru-RU" dirty="0" smtClean="0"/>
              <a:t>Какова  дальнейшая образовательная траектория?</a:t>
            </a:r>
          </a:p>
          <a:p>
            <a:r>
              <a:rPr lang="ru-RU" dirty="0" smtClean="0"/>
              <a:t> Каков профессиональный выбор?</a:t>
            </a:r>
            <a:endParaRPr lang="ru-RU" dirty="0"/>
          </a:p>
        </p:txBody>
      </p:sp>
      <p:pic>
        <p:nvPicPr>
          <p:cNvPr id="4" name="Рисунок 3" descr="myth-busters-worst-pregnancy-adv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929066"/>
            <a:ext cx="4000528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Повод задуматься…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/>
          <a:lstStyle/>
          <a:p>
            <a:r>
              <a:rPr lang="ru-RU" dirty="0" smtClean="0"/>
              <a:t>Только 26 человек из 49 нынешних десятиклассников за 1 четверть смогли определить предметную область и тему исследования.</a:t>
            </a:r>
          </a:p>
          <a:p>
            <a:r>
              <a:rPr lang="ru-RU" dirty="0" smtClean="0"/>
              <a:t>15 тем были возвращены для доработки, так как были либо широко сформулированы, либо не содержали актуальность, проблему.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тем: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85926"/>
            <a:ext cx="7498080" cy="4462474"/>
          </a:xfrm>
        </p:spPr>
        <p:txBody>
          <a:bodyPr/>
          <a:lstStyle/>
          <a:p>
            <a:r>
              <a:rPr lang="ru-RU" dirty="0" smtClean="0"/>
              <a:t>Влияние Интернета на человека.</a:t>
            </a:r>
          </a:p>
          <a:p>
            <a:r>
              <a:rPr lang="ru-RU" dirty="0" smtClean="0"/>
              <a:t>Жизненные ценности подростков.</a:t>
            </a:r>
          </a:p>
          <a:p>
            <a:r>
              <a:rPr lang="ru-RU" dirty="0" smtClean="0"/>
              <a:t>Языковые особенности рекламы.</a:t>
            </a:r>
          </a:p>
          <a:p>
            <a:r>
              <a:rPr lang="ru-RU" dirty="0" smtClean="0"/>
              <a:t>Детская железная дорога. </a:t>
            </a:r>
          </a:p>
          <a:p>
            <a:r>
              <a:rPr lang="ru-RU" dirty="0" smtClean="0"/>
              <a:t>Классическая музыка.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Проблемы сопровождения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85860"/>
            <a:ext cx="749808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Работа с понятийным аппаратом проекта и исследования</a:t>
            </a:r>
          </a:p>
          <a:p>
            <a:pPr algn="ctr">
              <a:buNone/>
            </a:pPr>
            <a:r>
              <a:rPr lang="ru-RU" dirty="0" smtClean="0"/>
              <a:t>Тема</a:t>
            </a:r>
          </a:p>
          <a:p>
            <a:pPr algn="ctr">
              <a:buNone/>
            </a:pPr>
            <a:r>
              <a:rPr lang="ru-RU" dirty="0" smtClean="0"/>
              <a:t> проблема </a:t>
            </a:r>
          </a:p>
          <a:p>
            <a:pPr algn="ctr">
              <a:buNone/>
            </a:pPr>
            <a:r>
              <a:rPr lang="ru-RU" dirty="0" smtClean="0"/>
              <a:t> цель</a:t>
            </a:r>
          </a:p>
          <a:p>
            <a:pPr algn="ctr">
              <a:buNone/>
            </a:pPr>
            <a:r>
              <a:rPr lang="ru-RU" dirty="0" smtClean="0"/>
              <a:t> задачи </a:t>
            </a:r>
          </a:p>
          <a:p>
            <a:pPr algn="ctr">
              <a:buNone/>
            </a:pPr>
            <a:r>
              <a:rPr lang="ru-RU" dirty="0" smtClean="0"/>
              <a:t>предмет </a:t>
            </a:r>
          </a:p>
          <a:p>
            <a:pPr algn="ctr">
              <a:buNone/>
            </a:pPr>
            <a:r>
              <a:rPr lang="ru-RU" dirty="0" smtClean="0"/>
              <a:t>объект </a:t>
            </a:r>
          </a:p>
          <a:p>
            <a:pPr algn="ctr">
              <a:buNone/>
            </a:pPr>
            <a:r>
              <a:rPr lang="ru-RU" dirty="0" smtClean="0"/>
              <a:t>методы</a:t>
            </a:r>
            <a:endParaRPr lang="ru-RU" dirty="0"/>
          </a:p>
        </p:txBody>
      </p:sp>
      <p:pic>
        <p:nvPicPr>
          <p:cNvPr id="5" name="Рисунок 4" descr="1554988199-400e139646f9aae12f620920cde38e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643182"/>
            <a:ext cx="2928958" cy="2190744"/>
          </a:xfrm>
          <a:prstGeom prst="rect">
            <a:avLst/>
          </a:prstGeom>
        </p:spPr>
      </p:pic>
      <p:pic>
        <p:nvPicPr>
          <p:cNvPr id="6" name="Рисунок 5" descr="depositphotos_5738606-stock-photo-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3929066"/>
            <a:ext cx="1738309" cy="2607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320"/>
            <a:ext cx="592935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effectLst/>
              </a:rPr>
              <a:t> </a:t>
            </a:r>
            <a:r>
              <a:rPr lang="ru-RU" sz="4400" dirty="0" smtClean="0">
                <a:effectLst/>
              </a:rPr>
              <a:t>Сравним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928802"/>
            <a:ext cx="3657600" cy="42586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9 класс</a:t>
            </a:r>
          </a:p>
          <a:p>
            <a:pPr marL="82296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Способы спортивной терминологии в иностранных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языках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Цель: 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анализ особенностей иноязычных заимствований в спортивной терминологии.</a:t>
            </a:r>
          </a:p>
          <a:p>
            <a:pPr marL="82296" indent="0">
              <a:buNone/>
            </a:pP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11 класс</a:t>
            </a:r>
          </a:p>
          <a:p>
            <a:pPr marL="82296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Влияние плавания на организм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человека</a:t>
            </a:r>
          </a:p>
          <a:p>
            <a:pPr marL="82296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Цель: изучить влияние плавания на организм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спортсмена.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09480" cy="21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Стандарт предписывает нам достигать метапредметных результатов, формируя определенные  компетенции обучающихся. Нами должны быть созданы условия для приобретения ими опыта самостоятельной образовательной, проектно-исследовательской и творческой  деятельности.</a:t>
            </a:r>
            <a:endParaRPr lang="ru-RU" dirty="0"/>
          </a:p>
        </p:txBody>
      </p:sp>
      <p:pic>
        <p:nvPicPr>
          <p:cNvPr id="4" name="Содержимое 3" descr="fg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500041"/>
            <a:ext cx="4357718" cy="785819"/>
          </a:xfr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98080" cy="52514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Сравним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928670"/>
            <a:ext cx="4032448" cy="557216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8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Тема</a:t>
            </a:r>
            <a:r>
              <a:rPr lang="ru-RU" sz="1800" dirty="0" smtClean="0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: </a:t>
            </a:r>
            <a:r>
              <a:rPr lang="ru-RU" sz="1800" dirty="0" smtClean="0">
                <a:ln w="0"/>
                <a:latin typeface="Times New Roman" panose="02020603050405020304" pitchFamily="18" charset="0"/>
                <a:cs typeface="Aharoni" panose="02010803020104030203" pitchFamily="2" charset="-79"/>
              </a:rPr>
              <a:t>Особенности </a:t>
            </a:r>
            <a:r>
              <a:rPr lang="ru-RU" sz="1800" dirty="0">
                <a:ln w="0"/>
                <a:latin typeface="Times New Roman" panose="02020603050405020304" pitchFamily="18" charset="0"/>
                <a:cs typeface="Aharoni" panose="02010803020104030203" pitchFamily="2" charset="-79"/>
              </a:rPr>
              <a:t>перевода английских пословиц и поговорок на русский язык</a:t>
            </a:r>
          </a:p>
          <a:p>
            <a:pPr marL="82296" indent="0">
              <a:buNone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cs typeface="Aharoni" panose="02010803020104030203" pitchFamily="2" charset="-79"/>
              </a:rPr>
              <a:t>Цель </a:t>
            </a:r>
            <a:r>
              <a:rPr lang="ru-RU" sz="1800" dirty="0">
                <a:cs typeface="Aharoni" panose="02010803020104030203" pitchFamily="2" charset="-79"/>
              </a:rPr>
              <a:t>проекта: работа создана в помощь людям для устранения речевых ошибок, при употреблении английских пословиц и поговорок, а так же общего развития словарного запаса и понимания смысла текста.</a:t>
            </a:r>
            <a:br>
              <a:rPr lang="ru-RU" sz="1800" dirty="0">
                <a:cs typeface="Aharoni" panose="02010803020104030203" pitchFamily="2" charset="-79"/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Задачи проекта: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узнать о возникновении английских пословиц и поговорок;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изучить смысловое значение и сопоставить их с русскими эквивалентами;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оформить учебное пособие по данной теме.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</a:br>
            <a:endParaRPr lang="ru-RU" sz="1800" dirty="0">
              <a:cs typeface="Aharoni" panose="02010803020104030203" pitchFamily="2" charset="-79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857232"/>
            <a:ext cx="4644008" cy="600076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Тема</a:t>
            </a:r>
            <a:r>
              <a:rPr lang="ru-RU" sz="1800" dirty="0" smtClean="0"/>
              <a:t>: Американизация </a:t>
            </a:r>
            <a:r>
              <a:rPr lang="ru-RU" sz="1800" dirty="0"/>
              <a:t>современного российского </a:t>
            </a:r>
            <a:r>
              <a:rPr lang="ru-RU" sz="1800" dirty="0" smtClean="0"/>
              <a:t>общества</a:t>
            </a:r>
            <a:endParaRPr lang="ru-RU" sz="1800" dirty="0"/>
          </a:p>
          <a:p>
            <a:pPr marL="82296" indent="0"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Цель</a:t>
            </a:r>
            <a:r>
              <a:rPr lang="ru-RU" sz="1800" dirty="0"/>
              <a:t>: определить степень </a:t>
            </a:r>
            <a:r>
              <a:rPr lang="ru-RU" sz="1800" dirty="0" smtClean="0"/>
              <a:t> </a:t>
            </a:r>
            <a:r>
              <a:rPr lang="ru-RU" sz="1800" dirty="0"/>
              <a:t>американизации </a:t>
            </a:r>
            <a:r>
              <a:rPr lang="ru-RU" sz="1800" dirty="0" smtClean="0"/>
              <a:t> современного  российского общества.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Задачи: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1) изучить литературу по теме;</a:t>
            </a:r>
            <a:br>
              <a:rPr lang="ru-RU" sz="1800" dirty="0"/>
            </a:br>
            <a:r>
              <a:rPr lang="ru-RU" sz="1800" dirty="0"/>
              <a:t>2) отобрать материал для реферата;</a:t>
            </a:r>
            <a:br>
              <a:rPr lang="ru-RU" sz="1800" dirty="0"/>
            </a:br>
            <a:r>
              <a:rPr lang="ru-RU" sz="1800" dirty="0"/>
              <a:t>3) подготовить материал для практической части;</a:t>
            </a:r>
            <a:br>
              <a:rPr lang="ru-RU" sz="1800" dirty="0"/>
            </a:br>
            <a:r>
              <a:rPr lang="ru-RU" sz="1800" dirty="0"/>
              <a:t>4) определить группу для проведения анкетирования;</a:t>
            </a:r>
            <a:br>
              <a:rPr lang="ru-RU" sz="1800" dirty="0"/>
            </a:br>
            <a:r>
              <a:rPr lang="ru-RU" sz="1800" dirty="0"/>
              <a:t>5) обработка результатов, представление в виде графиков;</a:t>
            </a:r>
            <a:br>
              <a:rPr lang="ru-RU" sz="1800" dirty="0"/>
            </a:br>
            <a:r>
              <a:rPr lang="ru-RU" sz="1800" dirty="0"/>
              <a:t>6) оформить практические наблюдения;</a:t>
            </a:r>
            <a:br>
              <a:rPr lang="ru-RU" sz="1800" dirty="0"/>
            </a:br>
            <a:r>
              <a:rPr lang="ru-RU" sz="1800" dirty="0"/>
              <a:t>7) подтвердить или опровергнуть гипотезу;</a:t>
            </a:r>
            <a:br>
              <a:rPr lang="ru-RU" sz="1800" dirty="0"/>
            </a:br>
            <a:r>
              <a:rPr lang="ru-RU" sz="1800" dirty="0"/>
              <a:t>8) оформить реферат;</a:t>
            </a:r>
            <a:br>
              <a:rPr lang="ru-RU" sz="1800" dirty="0"/>
            </a:br>
            <a:r>
              <a:rPr lang="ru-RU" sz="1800" dirty="0"/>
              <a:t>9) подготовить презентацию;</a:t>
            </a:r>
            <a:br>
              <a:rPr lang="ru-RU" sz="1800" dirty="0"/>
            </a:br>
            <a:r>
              <a:rPr lang="ru-RU" sz="1800" dirty="0"/>
              <a:t>10) подготовить выступление. 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94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Важно выявить проблему ученика на начальном этапе работы.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285992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5852" y="1643050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«Вооруженные силы  Российской Федерации»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коммуникации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Вооруженные силы  Российской Федерации</a:t>
            </a:r>
          </a:p>
          <a:p>
            <a:r>
              <a:rPr lang="ru-RU" dirty="0" smtClean="0"/>
              <a:t>Влияние нестандартных видов спорта на развитие адаптивной физической культуры</a:t>
            </a:r>
          </a:p>
          <a:p>
            <a:r>
              <a:rPr lang="ru-RU" dirty="0" smtClean="0"/>
              <a:t>Сленг в компьютерных играх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Профессиональное самоопределение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48049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243989" cy="243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896" y="3573016"/>
            <a:ext cx="35523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lide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4" y="0"/>
            <a:ext cx="9090025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Спасибо за внимание.</a:t>
            </a:r>
            <a:endParaRPr lang="ru-RU" dirty="0"/>
          </a:p>
        </p:txBody>
      </p:sp>
      <p:pic>
        <p:nvPicPr>
          <p:cNvPr id="4" name="Содержимое 3" descr="slide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14422"/>
            <a:ext cx="6199365" cy="46434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Индивидуальный проект – форма организации подобной деятельности.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УУД                              исследовательская и проектная             деятельность.</a:t>
            </a:r>
            <a:endParaRPr lang="ru-RU" dirty="0"/>
          </a:p>
        </p:txBody>
      </p:sp>
      <p:pic>
        <p:nvPicPr>
          <p:cNvPr id="4" name="Содержимое 3" descr="fgo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500042"/>
            <a:ext cx="4286280" cy="1311218"/>
          </a:xfrm>
        </p:spPr>
      </p:pic>
      <p:sp>
        <p:nvSpPr>
          <p:cNvPr id="5" name="Стрелка вправо 4"/>
          <p:cNvSpPr/>
          <p:nvPr/>
        </p:nvSpPr>
        <p:spPr>
          <a:xfrm>
            <a:off x="2643174" y="4286256"/>
            <a:ext cx="207170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42918"/>
            <a:ext cx="7498080" cy="221457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ООП ООО СШ №59</a:t>
            </a:r>
            <a:br>
              <a:rPr lang="ru-RU" sz="20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….Особенностью учебно-исследовательской деятельности является «приращение» в компетенциях обучающегося. Ценность учебно-исследовательской работы определяется возможностью обучающихся посмотреть на различные проблемы с позиции ученых, занимающихся научным исследованием.</a:t>
            </a:r>
            <a:br>
              <a:rPr lang="ru-RU" sz="2200" b="1" dirty="0" smtClean="0"/>
            </a:br>
            <a:endParaRPr lang="ru-RU" sz="2200" b="1" dirty="0"/>
          </a:p>
        </p:txBody>
      </p:sp>
      <p:pic>
        <p:nvPicPr>
          <p:cNvPr id="4" name="Содержимое 3" descr="ec357d5c9254f2a44716c88468d60f0c.800_4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3643315"/>
            <a:ext cx="3273421" cy="24550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g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500042"/>
            <a:ext cx="3429024" cy="1311218"/>
          </a:xfr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85984" y="1714488"/>
            <a:ext cx="542928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Метапредметные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результаты освоения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основной образовательной программы основного общего образования должны отражать: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Регулятивные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Коммуникативные</a:t>
            </a:r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Познавательные</a:t>
            </a:r>
            <a:endParaRPr lang="ru-RU" sz="24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36886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800" dirty="0" smtClean="0"/>
              <a:t>Учебно-исследовательская и проектная деятельность - формы реализации активной учебно-познавательной деятельности школьников. УУД, развиваемые при выполнении проектных или исследовательских работ отличаются.</a:t>
            </a:r>
            <a:br>
              <a:rPr lang="ru-RU" sz="1800" dirty="0" smtClean="0"/>
            </a:br>
            <a:r>
              <a:rPr lang="ru-RU" sz="1800" b="1" dirty="0" smtClean="0"/>
              <a:t>Целью проектной деятельности</a:t>
            </a:r>
            <a:r>
              <a:rPr lang="ru-RU" sz="1800" dirty="0" smtClean="0"/>
              <a:t> является развитие регулятивных и личностных  УУД, в то время как </a:t>
            </a:r>
            <a:r>
              <a:rPr lang="ru-RU" sz="1800" b="1" dirty="0" smtClean="0"/>
              <a:t>целью исследовательской</a:t>
            </a:r>
            <a:r>
              <a:rPr lang="ru-RU" sz="1800" dirty="0" smtClean="0"/>
              <a:t> деятельности становится развитие познавательных УУД.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2714620"/>
            <a:ext cx="3657600" cy="34728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8-9 класс</a:t>
            </a:r>
          </a:p>
          <a:p>
            <a:r>
              <a:rPr lang="ru-RU" dirty="0" smtClean="0"/>
              <a:t>Индивидуальный проект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3857628"/>
            <a:ext cx="3657600" cy="23298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10 - 11 класс</a:t>
            </a:r>
          </a:p>
          <a:p>
            <a:r>
              <a:rPr lang="ru-RU" dirty="0" smtClean="0"/>
              <a:t>Индивидуальное исследование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Выпускники 9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Согласно экспертной оценке результативности выполнения проектов в рамках публичной защиты </a:t>
            </a:r>
            <a:endParaRPr lang="ru-RU" dirty="0" smtClean="0"/>
          </a:p>
          <a:p>
            <a:pPr marL="82296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47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% </a:t>
            </a:r>
            <a:r>
              <a:rPr lang="ru-RU" dirty="0"/>
              <a:t>учащихся продемонстрировали </a:t>
            </a:r>
            <a:r>
              <a:rPr lang="ru-RU" dirty="0" smtClean="0"/>
              <a:t>повышенный 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29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% </a:t>
            </a:r>
            <a:r>
              <a:rPr lang="ru-RU" dirty="0"/>
              <a:t>- </a:t>
            </a:r>
            <a:r>
              <a:rPr lang="ru-RU" dirty="0" smtClean="0"/>
              <a:t>высокий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24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%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dirty="0"/>
              <a:t>базовый уровень выполнения проектной работы. 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В </a:t>
            </a:r>
            <a:r>
              <a:rPr lang="ru-RU" dirty="0"/>
              <a:t>ходе защиты проектных работ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около 60% </a:t>
            </a:r>
            <a:r>
              <a:rPr lang="ru-RU" dirty="0" smtClean="0"/>
              <a:t>выпускников 9 класса демонстрируют высокий и повышенный уровни выполнения проектных работ.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3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Выпускники 11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14051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Важно проследить  качество работ ,   изменения при выполнении исследований в старшей школе.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7041981" y="3435743"/>
            <a:ext cx="1947536" cy="169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94152" y="4202189"/>
            <a:ext cx="2064442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2398924" y="4673252"/>
            <a:ext cx="1714772" cy="200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5030547" y="5028962"/>
            <a:ext cx="2121470" cy="167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236773"/>
            <a:ext cx="2139866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74949"/>
            <a:ext cx="2284710" cy="16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7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Определение проблем в работе над исследованием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Многие работы выполнены либо как проектные, либо как реферативные,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без наличия исследовательской части </a:t>
            </a:r>
            <a:r>
              <a:rPr lang="ru-RU" dirty="0" smtClean="0"/>
              <a:t>с конкретным результатом исследования.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342</TotalTime>
  <Words>653</Words>
  <Application>Microsoft Office PowerPoint</Application>
  <PresentationFormat>Экран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Педагогическое сопровождение индивидуальных проектов выпускников: ресурсы и дефициты.</vt:lpstr>
      <vt:lpstr>Презентация PowerPoint</vt:lpstr>
      <vt:lpstr>Презентация PowerPoint</vt:lpstr>
      <vt:lpstr>   ООП ООО СШ №59  ….Особенностью учебно-исследовательской деятельности является «приращение» в компетенциях обучающегося. Ценность учебно-исследовательской работы определяется возможностью обучающихся посмотреть на различные проблемы с позиции ученых, занимающихся научным исследованием. </vt:lpstr>
      <vt:lpstr>     </vt:lpstr>
      <vt:lpstr> Учебно-исследовательская и проектная деятельность - формы реализации активной учебно-познавательной деятельности школьников. УУД, развиваемые при выполнении проектных или исследовательских работ отличаются. Целью проектной деятельности является развитие регулятивных и личностных  УУД, в то время как целью исследовательской деятельности становится развитие познавательных УУД. </vt:lpstr>
      <vt:lpstr>Выпускники 9 классов</vt:lpstr>
      <vt:lpstr>Выпускники 11 классов</vt:lpstr>
      <vt:lpstr>Определение проблем в работе над исследованием </vt:lpstr>
      <vt:lpstr>Определение проблем в работе над исследованием </vt:lpstr>
      <vt:lpstr>Определение проблем в работе над исследованием </vt:lpstr>
      <vt:lpstr>Определение проблем в работе над исследованием </vt:lpstr>
      <vt:lpstr>Трудность – лишь рабочий момент. </vt:lpstr>
      <vt:lpstr>Ресурсы школы</vt:lpstr>
      <vt:lpstr>Проблемы сопровождения</vt:lpstr>
      <vt:lpstr>Повод задуматься…</vt:lpstr>
      <vt:lpstr>Анализ тем: </vt:lpstr>
      <vt:lpstr>Проблемы сопровождения</vt:lpstr>
      <vt:lpstr> Сравним</vt:lpstr>
      <vt:lpstr>Сравним</vt:lpstr>
      <vt:lpstr>Важно выявить проблему ученика на начальном этапе работы.  </vt:lpstr>
      <vt:lpstr>Проблема коммуникации</vt:lpstr>
      <vt:lpstr>Профессиональное самоопределение</vt:lpstr>
      <vt:lpstr>Презентация PowerPoint</vt:lpstr>
      <vt:lpstr>       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метапредметных результатов по средствам проектной  и исследовательской деятельности.</dc:title>
  <dc:creator>Прощина</dc:creator>
  <cp:lastModifiedBy>Прощина</cp:lastModifiedBy>
  <cp:revision>51</cp:revision>
  <dcterms:created xsi:type="dcterms:W3CDTF">2020-11-07T09:23:45Z</dcterms:created>
  <dcterms:modified xsi:type="dcterms:W3CDTF">2020-11-09T06:10:51Z</dcterms:modified>
</cp:coreProperties>
</file>