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7" r:id="rId2"/>
    <p:sldId id="260" r:id="rId3"/>
    <p:sldId id="261" r:id="rId4"/>
    <p:sldId id="263" r:id="rId5"/>
    <p:sldId id="264" r:id="rId6"/>
    <p:sldId id="259" r:id="rId7"/>
    <p:sldId id="265" r:id="rId8"/>
    <p:sldId id="266" r:id="rId9"/>
    <p:sldId id="269" r:id="rId10"/>
    <p:sldId id="277" r:id="rId11"/>
    <p:sldId id="270" r:id="rId12"/>
    <p:sldId id="271" r:id="rId13"/>
    <p:sldId id="272" r:id="rId14"/>
    <p:sldId id="273" r:id="rId15"/>
    <p:sldId id="274" r:id="rId16"/>
    <p:sldId id="276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E69CFA"/>
    <a:srgbClr val="66FFCC"/>
    <a:srgbClr val="73F99C"/>
    <a:srgbClr val="57C3F3"/>
    <a:srgbClr val="80DEFC"/>
    <a:srgbClr val="85E9F7"/>
    <a:srgbClr val="87FAFD"/>
    <a:srgbClr val="11F5FB"/>
    <a:srgbClr val="15D1F7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65" autoAdjust="0"/>
    <p:restoredTop sz="94660"/>
  </p:normalViewPr>
  <p:slideViewPr>
    <p:cSldViewPr>
      <p:cViewPr varScale="1">
        <p:scale>
          <a:sx n="86" d="100"/>
          <a:sy n="86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7588D-B4E5-4EC9-ADE5-AE41E9E33686}" type="datetimeFigureOut">
              <a:rPr lang="ru-RU" smtClean="0"/>
              <a:pPr/>
              <a:t>ср 13.01.21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62F93-1F0A-4851-B9C4-2D226FDC2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62F93-1F0A-4851-B9C4-2D226FDC271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62F93-1F0A-4851-B9C4-2D226FDC271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ср 13.01.21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ср 13.01.21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ср 13.01.21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ср 13.01.21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ср 13.01.21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ср 13.01.21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ср 13.01.21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ср 13.01.21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ср 13.01.21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ср 13.01.21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ср 13.01.21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ср 13.01.21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d0fc_32df9dae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14487"/>
            <a:ext cx="8001056" cy="51435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35732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Georgia" pitchFamily="18" charset="0"/>
              </a:rPr>
              <a:t>Приставка -</a:t>
            </a:r>
            <a:endParaRPr lang="ru-RU" sz="7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часть слова,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стоящая перед корнем и </a:t>
            </a:r>
          </a:p>
          <a:p>
            <a:pPr algn="ctr"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служащая для образования </a:t>
            </a:r>
          </a:p>
          <a:p>
            <a:pPr algn="ctr"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новых слов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968e7_2f8fa30c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5715016"/>
            <a:ext cx="2214578" cy="14645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82976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Georgia" pitchFamily="18" charset="0"/>
              </a:rPr>
              <a:t>Правописание приставок</a:t>
            </a:r>
            <a:endParaRPr lang="ru-RU" sz="60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0" name="Подзаголовок 9"/>
          <p:cNvSpPr txBox="1">
            <a:spLocks noGrp="1"/>
          </p:cNvSpPr>
          <p:nvPr>
            <p:ph type="subTitle" idx="1"/>
          </p:nvPr>
        </p:nvSpPr>
        <p:spPr>
          <a:xfrm>
            <a:off x="1043608" y="3140968"/>
            <a:ext cx="3357579" cy="1042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ПРЕ-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 descr="0_5f17a_32cbfd29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4929198"/>
            <a:ext cx="1500198" cy="1630650"/>
          </a:xfrm>
          <a:prstGeom prst="rect">
            <a:avLst/>
          </a:prstGeom>
        </p:spPr>
      </p:pic>
      <p:pic>
        <p:nvPicPr>
          <p:cNvPr id="8" name="Рисунок 7" descr="0_5f17c_28e1f60b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688395"/>
            <a:ext cx="1857388" cy="31696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5976" y="2924944"/>
            <a:ext cx="7360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3140968"/>
            <a:ext cx="241765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ПРИ-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7"/>
            <a:ext cx="8501122" cy="27860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Georgia" pitchFamily="18" charset="0"/>
              </a:rPr>
              <a:t>– Запишите слова, обозначающие </a:t>
            </a:r>
            <a:r>
              <a:rPr lang="ru-RU" b="1" dirty="0" smtClean="0">
                <a:latin typeface="Georgia" pitchFamily="18" charset="0"/>
              </a:rPr>
              <a:t>приближение </a:t>
            </a:r>
            <a:r>
              <a:rPr lang="ru-RU" i="1" dirty="0" smtClean="0">
                <a:latin typeface="Georgia" pitchFamily="18" charset="0"/>
              </a:rPr>
              <a:t>человека, самолёта, лодки, к станции поезда, к поверхности Земли и Луны, зайца, черепахи.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429000"/>
            <a:ext cx="235745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пришёл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4214818"/>
            <a:ext cx="264320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прилетел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3429000"/>
            <a:ext cx="300039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приплыла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4214818"/>
            <a:ext cx="235745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прибыл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5072074"/>
            <a:ext cx="35719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приземлился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5072074"/>
            <a:ext cx="35719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прилунился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5918" y="5929330"/>
            <a:ext cx="307183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прискакал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5929330"/>
            <a:ext cx="235745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приполз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13" name="Рисунок 12" descr="0_6d49b_e2340760_L.png"/>
          <p:cNvPicPr>
            <a:picLocks noChangeAspect="1"/>
          </p:cNvPicPr>
          <p:nvPr/>
        </p:nvPicPr>
        <p:blipFill>
          <a:blip r:embed="rId2" cstate="print"/>
          <a:srcRect l="61251" t="31998" r="17371" b="38748"/>
          <a:stretch>
            <a:fillRect/>
          </a:stretch>
        </p:blipFill>
        <p:spPr>
          <a:xfrm>
            <a:off x="7429520" y="3143248"/>
            <a:ext cx="1357322" cy="1857388"/>
          </a:xfrm>
          <a:prstGeom prst="rect">
            <a:avLst/>
          </a:prstGeom>
        </p:spPr>
      </p:pic>
      <p:pic>
        <p:nvPicPr>
          <p:cNvPr id="14" name="Рисунок 13" descr="0_6d49b_e2340760_L.png"/>
          <p:cNvPicPr>
            <a:picLocks noChangeAspect="1"/>
          </p:cNvPicPr>
          <p:nvPr/>
        </p:nvPicPr>
        <p:blipFill>
          <a:blip r:embed="rId2" cstate="print"/>
          <a:srcRect t="40999" r="70253" b="38748"/>
          <a:stretch>
            <a:fillRect/>
          </a:stretch>
        </p:blipFill>
        <p:spPr>
          <a:xfrm>
            <a:off x="-142908" y="5690721"/>
            <a:ext cx="1714512" cy="1167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15370" cy="464347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- </a:t>
            </a:r>
            <a:r>
              <a:rPr lang="ru-RU" b="1" dirty="0" smtClean="0">
                <a:latin typeface="Georgia" pitchFamily="18" charset="0"/>
              </a:rPr>
              <a:t>Приходить </a:t>
            </a:r>
            <a:r>
              <a:rPr lang="ru-RU" dirty="0" smtClean="0">
                <a:latin typeface="Georgia" pitchFamily="18" charset="0"/>
              </a:rPr>
              <a:t>могут не только живые существа.</a:t>
            </a: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О мысли говорят – пришла в голову.</a:t>
            </a: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О догадке – придумал.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Если пришло воспоминание – припомнил.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Когда приходит сновидение – приснилось.</a:t>
            </a:r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1560887-e41203d2d7aa82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38" y="3795098"/>
            <a:ext cx="3500462" cy="306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Georgia" pitchFamily="18" charset="0"/>
              </a:rPr>
              <a:t>Приставку 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ПРИ-</a:t>
            </a:r>
            <a:r>
              <a:rPr lang="ru-RU" dirty="0" smtClean="0">
                <a:latin typeface="Georgia" pitchFamily="18" charset="0"/>
              </a:rPr>
              <a:t> мы пишем не только, когда предмет </a:t>
            </a:r>
            <a:r>
              <a:rPr lang="ru-RU" b="1" dirty="0" smtClean="0">
                <a:latin typeface="Georgia" pitchFamily="18" charset="0"/>
              </a:rPr>
              <a:t>приблизился</a:t>
            </a:r>
            <a:r>
              <a:rPr lang="ru-RU" dirty="0" smtClean="0">
                <a:latin typeface="Georgia" pitchFamily="18" charset="0"/>
              </a:rPr>
              <a:t>, но и тогда, когда его </a:t>
            </a:r>
            <a:r>
              <a:rPr lang="ru-RU" b="1" dirty="0" smtClean="0">
                <a:latin typeface="Georgia" pitchFamily="18" charset="0"/>
              </a:rPr>
              <a:t>кто-то приблизил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	</a:t>
            </a:r>
            <a:r>
              <a:rPr lang="ru-RU" i="1" dirty="0" smtClean="0">
                <a:latin typeface="Georgia" pitchFamily="18" charset="0"/>
              </a:rPr>
              <a:t>Принёс, привёз, притащил.</a:t>
            </a:r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0_6d260_8cace545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189659"/>
            <a:ext cx="4643470" cy="3668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Georgia" pitchFamily="18" charset="0"/>
              </a:rPr>
              <a:t>Запишите слова, обозначающие </a:t>
            </a:r>
            <a:r>
              <a:rPr lang="ru-RU" b="1" dirty="0" smtClean="0">
                <a:latin typeface="Georgia" pitchFamily="18" charset="0"/>
              </a:rPr>
              <a:t>присоединение </a:t>
            </a:r>
            <a:r>
              <a:rPr lang="ru-RU" dirty="0" smtClean="0">
                <a:latin typeface="Georgia" pitchFamily="18" charset="0"/>
              </a:rPr>
              <a:t>с помощью </a:t>
            </a:r>
            <a:r>
              <a:rPr lang="ru-RU" i="1" dirty="0" smtClean="0">
                <a:latin typeface="Georgia" pitchFamily="18" charset="0"/>
              </a:rPr>
              <a:t>верёвки, молотка и гвоздей, иголки с ниткой, клея, винтов и шурупов.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Винт </a:t>
            </a:r>
            <a:r>
              <a:rPr lang="ru-RU" b="1" dirty="0" smtClean="0">
                <a:latin typeface="Georgia" pitchFamily="18" charset="0"/>
              </a:rPr>
              <a:t>привинтил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b="1" dirty="0" smtClean="0">
                <a:latin typeface="Georgia" pitchFamily="18" charset="0"/>
              </a:rPr>
              <a:t>прикрутил</a:t>
            </a:r>
            <a:r>
              <a:rPr lang="ru-RU" dirty="0" smtClean="0">
                <a:latin typeface="Georgia" pitchFamily="18" charset="0"/>
              </a:rPr>
              <a:t> колесо,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</a:t>
            </a:r>
            <a:r>
              <a:rPr lang="ru-RU" b="1" dirty="0" smtClean="0">
                <a:latin typeface="Georgia" pitchFamily="18" charset="0"/>
              </a:rPr>
              <a:t>Приклеил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b="1" dirty="0" smtClean="0">
                <a:latin typeface="Georgia" pitchFamily="18" charset="0"/>
              </a:rPr>
              <a:t>пришил</a:t>
            </a:r>
            <a:r>
              <a:rPr lang="ru-RU" dirty="0" smtClean="0">
                <a:latin typeface="Georgia" pitchFamily="18" charset="0"/>
              </a:rPr>
              <a:t> умело –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Пишем мы 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ПРИ-</a:t>
            </a:r>
            <a:r>
              <a:rPr lang="ru-RU" dirty="0" smtClean="0">
                <a:latin typeface="Georgia" pitchFamily="18" charset="0"/>
              </a:rPr>
              <a:t>, говоря обо всём,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Что добрые руки </a:t>
            </a:r>
            <a:r>
              <a:rPr lang="ru-RU" b="1" dirty="0" smtClean="0">
                <a:latin typeface="Georgia" pitchFamily="18" charset="0"/>
              </a:rPr>
              <a:t>приделали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Рисунок 6" descr="71682ad5335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102" y="4500570"/>
            <a:ext cx="3614898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24288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Georgia" pitchFamily="18" charset="0"/>
              </a:rPr>
              <a:t>- Образуйте прилагательные с приставкой 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ПРИ- </a:t>
            </a:r>
            <a:r>
              <a:rPr lang="ru-RU" dirty="0" smtClean="0">
                <a:latin typeface="Georgia" pitchFamily="18" charset="0"/>
              </a:rPr>
              <a:t>от существительных </a:t>
            </a:r>
            <a:r>
              <a:rPr lang="ru-RU" i="1" dirty="0" smtClean="0">
                <a:latin typeface="Georgia" pitchFamily="18" charset="0"/>
              </a:rPr>
              <a:t>вокзал, город, школа.</a:t>
            </a:r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3071810"/>
            <a:ext cx="492922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привокзальный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4071942"/>
            <a:ext cx="457203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пригородный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5214950"/>
            <a:ext cx="492922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пришкольный</a:t>
            </a:r>
            <a:endParaRPr lang="ru-RU" sz="4000" b="1" dirty="0">
              <a:latin typeface="Georgia" pitchFamily="18" charset="0"/>
            </a:endParaRPr>
          </a:p>
        </p:txBody>
      </p:sp>
      <p:pic>
        <p:nvPicPr>
          <p:cNvPr id="7" name="Рисунок 6" descr="0_6d49b_e2340760_L.png"/>
          <p:cNvPicPr>
            <a:picLocks noChangeAspect="1"/>
          </p:cNvPicPr>
          <p:nvPr/>
        </p:nvPicPr>
        <p:blipFill>
          <a:blip r:embed="rId2" cstate="print"/>
          <a:srcRect l="51125" t="80379" r="35373" b="493"/>
          <a:stretch>
            <a:fillRect/>
          </a:stretch>
        </p:blipFill>
        <p:spPr>
          <a:xfrm>
            <a:off x="7072330" y="3786190"/>
            <a:ext cx="857256" cy="1214446"/>
          </a:xfrm>
          <a:prstGeom prst="rect">
            <a:avLst/>
          </a:prstGeom>
        </p:spPr>
      </p:pic>
      <p:pic>
        <p:nvPicPr>
          <p:cNvPr id="8" name="Рисунок 7" descr="0_6d49b_e2340760_L.png"/>
          <p:cNvPicPr>
            <a:picLocks noChangeAspect="1"/>
          </p:cNvPicPr>
          <p:nvPr/>
        </p:nvPicPr>
        <p:blipFill>
          <a:blip r:embed="rId2" cstate="print"/>
          <a:srcRect l="79254" t="63502" r="4994" b="20746"/>
          <a:stretch>
            <a:fillRect/>
          </a:stretch>
        </p:blipFill>
        <p:spPr>
          <a:xfrm>
            <a:off x="7929586" y="3143248"/>
            <a:ext cx="1000132" cy="1000132"/>
          </a:xfrm>
          <a:prstGeom prst="rect">
            <a:avLst/>
          </a:prstGeom>
        </p:spPr>
      </p:pic>
      <p:pic>
        <p:nvPicPr>
          <p:cNvPr id="9" name="Рисунок 8" descr="0_6d49b_e2340760_L.png"/>
          <p:cNvPicPr>
            <a:picLocks noChangeAspect="1"/>
          </p:cNvPicPr>
          <p:nvPr/>
        </p:nvPicPr>
        <p:blipFill>
          <a:blip r:embed="rId2" cstate="print"/>
          <a:srcRect l="6751" t="79885" r="77497" b="987"/>
          <a:stretch>
            <a:fillRect/>
          </a:stretch>
        </p:blipFill>
        <p:spPr>
          <a:xfrm>
            <a:off x="285720" y="4929198"/>
            <a:ext cx="1428760" cy="1734923"/>
          </a:xfrm>
          <a:prstGeom prst="rect">
            <a:avLst/>
          </a:prstGeom>
        </p:spPr>
      </p:pic>
      <p:pic>
        <p:nvPicPr>
          <p:cNvPr id="10" name="Рисунок 9" descr="0_6d49b_e2340760_L.png"/>
          <p:cNvPicPr>
            <a:picLocks noChangeAspect="1"/>
          </p:cNvPicPr>
          <p:nvPr/>
        </p:nvPicPr>
        <p:blipFill>
          <a:blip r:embed="rId2" cstate="print"/>
          <a:srcRect l="86005" t="81504" r="-632"/>
          <a:stretch>
            <a:fillRect/>
          </a:stretch>
        </p:blipFill>
        <p:spPr>
          <a:xfrm>
            <a:off x="7929586" y="5500702"/>
            <a:ext cx="928694" cy="1174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5"/>
            <a:ext cx="8572560" cy="292895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Georgia" pitchFamily="18" charset="0"/>
              </a:rPr>
              <a:t>- От прилагательных </a:t>
            </a:r>
            <a:r>
              <a:rPr lang="ru-RU" i="1" dirty="0" smtClean="0">
                <a:latin typeface="Georgia" pitchFamily="18" charset="0"/>
              </a:rPr>
              <a:t>огромный, неприятный, скучный, весёлый </a:t>
            </a:r>
            <a:r>
              <a:rPr lang="ru-RU" dirty="0" smtClean="0">
                <a:latin typeface="Georgia" pitchFamily="18" charset="0"/>
              </a:rPr>
              <a:t>образуйте при помощи приставок прилагательные обозначающие </a:t>
            </a:r>
            <a:r>
              <a:rPr lang="ru-RU" b="1" dirty="0" smtClean="0">
                <a:latin typeface="Georgia" pitchFamily="18" charset="0"/>
              </a:rPr>
              <a:t>высокую степень качества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643314"/>
            <a:ext cx="364555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преогромный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4429132"/>
            <a:ext cx="425148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пренеприятный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5214950"/>
            <a:ext cx="326403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прескучный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6000768"/>
            <a:ext cx="31918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превесёлый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8" name="Рисунок 7" descr="0_96990_d6cdb539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6652" y="3429000"/>
            <a:ext cx="2317348" cy="2317348"/>
          </a:xfrm>
          <a:prstGeom prst="rect">
            <a:avLst/>
          </a:prstGeom>
        </p:spPr>
      </p:pic>
      <p:pic>
        <p:nvPicPr>
          <p:cNvPr id="9" name="Рисунок 8" descr="0_9698f_e4ed256c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40652"/>
            <a:ext cx="2317348" cy="2317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6000" b="1" dirty="0" smtClean="0"/>
              <a:t>Упражнение 204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8572560" cy="114300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НЕИЗМЕНЯЕМЫЕ ПРИСТАВКИ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2928958"/>
          </a:xfrm>
          <a:solidFill>
            <a:srgbClr val="CC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2500" lnSpcReduction="20000"/>
          </a:bodyPr>
          <a:lstStyle/>
          <a:p>
            <a:pPr marL="609600" indent="-609600" algn="ctr" eaLnBrk="1" hangingPunct="1">
              <a:buFont typeface="Wingdings 2" pitchFamily="18" charset="2"/>
              <a:buNone/>
              <a:defRPr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о-   у-  с- (со-) в-(во-) </a:t>
            </a:r>
          </a:p>
          <a:p>
            <a:pPr marL="609600" indent="-609600" algn="ctr" eaLnBrk="1" hangingPunct="1">
              <a:buFont typeface="Wingdings 2" pitchFamily="18" charset="2"/>
              <a:buNone/>
              <a:defRPr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за-  по-  вы-  до-  на- от-</a:t>
            </a:r>
          </a:p>
          <a:p>
            <a:pPr marL="609600" indent="-609600" algn="ctr" eaLnBrk="1" hangingPunct="1">
              <a:buFontTx/>
              <a:buNone/>
              <a:defRPr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про-   пере-  через- (чрез-)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  об-(обо-) под- (подо-) 	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над- (надо-) пред- (предо-)</a:t>
            </a: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 eaLnBrk="1" hangingPunct="1">
              <a:defRPr/>
            </a:pP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4643446"/>
            <a:ext cx="8001000" cy="1223954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endParaRPr lang="ru-RU" sz="4000" b="1" dirty="0" smtClean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b="1" dirty="0" smtClean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b="1" dirty="0" smtClean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0_6d3ab_a6a0838a_L.png"/>
          <p:cNvPicPr>
            <a:picLocks noChangeAspect="1"/>
          </p:cNvPicPr>
          <p:nvPr/>
        </p:nvPicPr>
        <p:blipFill>
          <a:blip r:embed="rId2" cstate="print"/>
          <a:srcRect t="2439" b="4879"/>
          <a:stretch>
            <a:fillRect/>
          </a:stretch>
        </p:blipFill>
        <p:spPr>
          <a:xfrm>
            <a:off x="4929158" y="4143380"/>
            <a:ext cx="4214842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ru-RU" sz="4000" b="1" u="sng" dirty="0">
                <a:solidFill>
                  <a:srgbClr val="FFFF00"/>
                </a:solidFill>
              </a:rPr>
              <a:t/>
            </a:r>
            <a:br>
              <a:rPr lang="ru-RU" sz="4000" b="1" u="sng" dirty="0">
                <a:solidFill>
                  <a:srgbClr val="FFFF00"/>
                </a:solidFill>
              </a:rPr>
            </a:br>
            <a:r>
              <a:rPr lang="ru-RU" sz="4000" b="1" dirty="0" smtClean="0">
                <a:latin typeface="Georgia" pitchFamily="18" charset="0"/>
              </a:rPr>
              <a:t>1. </a:t>
            </a:r>
            <a:r>
              <a:rPr lang="ru-RU" sz="3600" b="1" dirty="0" smtClean="0">
                <a:latin typeface="Georgia" pitchFamily="18" charset="0"/>
              </a:rPr>
              <a:t>В </a:t>
            </a:r>
            <a:r>
              <a:rPr lang="ru-RU" sz="3600" b="1" dirty="0">
                <a:latin typeface="Georgia" pitchFamily="18" charset="0"/>
              </a:rPr>
              <a:t>каком ряду во всех словах выделяется приставка ЗА?</a:t>
            </a:r>
            <a:br>
              <a:rPr lang="ru-RU" sz="3600" b="1" dirty="0">
                <a:latin typeface="Georgia" pitchFamily="18" charset="0"/>
              </a:rPr>
            </a:br>
            <a:endParaRPr lang="ru-RU" sz="3600" b="1" dirty="0">
              <a:latin typeface="Georgia" pitchFamily="18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714488"/>
            <a:ext cx="8358246" cy="3071834"/>
          </a:xfrm>
          <a:solidFill>
            <a:srgbClr val="E69C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marL="609600" indent="-609600">
              <a:buFontTx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А) заросший, залежь, законный.</a:t>
            </a:r>
          </a:p>
          <a:p>
            <a:pPr marL="609600" indent="-609600">
              <a:buFontTx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Б) загородный, запить, закатиться. </a:t>
            </a:r>
          </a:p>
          <a:p>
            <a:pPr marL="609600" indent="-609600">
              <a:buFontTx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В) заземлённый, замшевый, заикаться.</a:t>
            </a:r>
          </a:p>
          <a:p>
            <a:pPr marL="609600" indent="-609600">
              <a:buFontTx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Г) закрасить, занозить, задумчивый</a:t>
            </a:r>
            <a:r>
              <a:rPr lang="ru-RU" sz="3600" b="1" dirty="0"/>
              <a:t>.</a:t>
            </a:r>
          </a:p>
        </p:txBody>
      </p:sp>
      <p:pic>
        <p:nvPicPr>
          <p:cNvPr id="9" name="Рисунок 8" descr="0_6d38f_840a387e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4357694"/>
            <a:ext cx="1071570" cy="23194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60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  <p:bldP spid="8601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3843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Georgia" pitchFamily="18" charset="0"/>
              </a:rPr>
              <a:t/>
            </a:r>
            <a:br>
              <a:rPr lang="ru-RU" sz="4000" b="1" dirty="0" smtClean="0">
                <a:latin typeface="Georgia" pitchFamily="18" charset="0"/>
              </a:rPr>
            </a:br>
            <a:r>
              <a:rPr lang="ru-RU" sz="4000" b="1" dirty="0" smtClean="0">
                <a:latin typeface="Georgia" pitchFamily="18" charset="0"/>
              </a:rPr>
              <a:t>2. </a:t>
            </a:r>
            <a:r>
              <a:rPr lang="ru-RU" sz="3600" b="1" dirty="0" smtClean="0">
                <a:latin typeface="Georgia" pitchFamily="18" charset="0"/>
              </a:rPr>
              <a:t>В </a:t>
            </a:r>
            <a:r>
              <a:rPr lang="ru-RU" sz="3600" b="1" dirty="0">
                <a:latin typeface="Georgia" pitchFamily="18" charset="0"/>
              </a:rPr>
              <a:t>каком ряду во всех словах  выделяется приставка О-?</a:t>
            </a:r>
            <a:r>
              <a:rPr lang="ru-RU" sz="4000" b="1" dirty="0">
                <a:latin typeface="Georgia" pitchFamily="18" charset="0"/>
              </a:rPr>
              <a:t/>
            </a:r>
            <a:br>
              <a:rPr lang="ru-RU" sz="4000" b="1" dirty="0">
                <a:latin typeface="Georgia" pitchFamily="18" charset="0"/>
              </a:rPr>
            </a:br>
            <a:endParaRPr lang="ru-RU" sz="4000" b="1" dirty="0">
              <a:latin typeface="Georgia" pitchFamily="18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2000240"/>
            <a:ext cx="8229600" cy="2735263"/>
          </a:xfrm>
          <a:solidFill>
            <a:srgbClr val="E69C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marL="609600" indent="-609600">
              <a:buFontTx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А) огрубелый, осмотреться, оглобля.</a:t>
            </a:r>
          </a:p>
          <a:p>
            <a:pPr marL="609600" indent="-609600">
              <a:buFontTx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Б) огарок, огневой, озадаченный.</a:t>
            </a:r>
          </a:p>
          <a:p>
            <a:pPr marL="609600" indent="-609600">
              <a:buFontTx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В) оглушить, оглавление, оголодать.</a:t>
            </a:r>
          </a:p>
          <a:p>
            <a:pPr marL="609600" indent="-609600">
              <a:buFontTx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Г) оглашать, огуречный, осыпаться.</a:t>
            </a:r>
          </a:p>
        </p:txBody>
      </p:sp>
      <p:pic>
        <p:nvPicPr>
          <p:cNvPr id="6" name="Рисунок 5" descr="0_6d38f_840a387e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4357694"/>
            <a:ext cx="1071570" cy="23194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8909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29642" cy="136841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Georgia" pitchFamily="18" charset="0"/>
              </a:rPr>
              <a:t>3. В </a:t>
            </a:r>
            <a:r>
              <a:rPr lang="ru-RU" sz="3200" b="1" dirty="0">
                <a:latin typeface="Georgia" pitchFamily="18" charset="0"/>
              </a:rPr>
              <a:t>каком ряду во всех словах выделяется приставка ДО-?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928802"/>
            <a:ext cx="8286808" cy="3286148"/>
          </a:xfrm>
          <a:solidFill>
            <a:srgbClr val="E69C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 документ, дошкольный, доработать.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Б) догоняющий, дотация, донельзя.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В) доисторический, должностной, добросердечный.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Г) достроенный, доверху, доломанный</a:t>
            </a:r>
          </a:p>
        </p:txBody>
      </p:sp>
      <p:pic>
        <p:nvPicPr>
          <p:cNvPr id="7" name="Рисунок 6" descr="0_6d38f_840a387e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4643446"/>
            <a:ext cx="1000132" cy="21647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870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/>
      <p:bldP spid="8704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Правописание приставок 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на –З и -С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5" name="Рисунок 4" descr="с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285992"/>
            <a:ext cx="1214446" cy="1616665"/>
          </a:xfrm>
          <a:prstGeom prst="rect">
            <a:avLst/>
          </a:prstGeom>
        </p:spPr>
      </p:pic>
      <p:pic>
        <p:nvPicPr>
          <p:cNvPr id="7" name="Рисунок 6" descr="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2357430"/>
            <a:ext cx="1363212" cy="15716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472" y="1785926"/>
            <a:ext cx="8274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latin typeface="Georgia" pitchFamily="18" charset="0"/>
              </a:rPr>
              <a:t>бе</a:t>
            </a:r>
            <a:endParaRPr lang="ru-RU" sz="4000" b="1" dirty="0" smtClean="0">
              <a:latin typeface="Georgia" pitchFamily="18" charset="0"/>
            </a:endParaRPr>
          </a:p>
          <a:p>
            <a:r>
              <a:rPr lang="ru-RU" sz="4000" b="1" dirty="0" err="1" smtClean="0">
                <a:latin typeface="Georgia" pitchFamily="18" charset="0"/>
              </a:rPr>
              <a:t>ра</a:t>
            </a:r>
            <a:endParaRPr lang="ru-RU" sz="4000" b="1" dirty="0" smtClean="0">
              <a:latin typeface="Georgia" pitchFamily="18" charset="0"/>
            </a:endParaRPr>
          </a:p>
          <a:p>
            <a:r>
              <a:rPr lang="ru-RU" sz="4000" b="1" dirty="0" smtClean="0">
                <a:latin typeface="Georgia" pitchFamily="18" charset="0"/>
              </a:rPr>
              <a:t>и</a:t>
            </a:r>
          </a:p>
          <a:p>
            <a:r>
              <a:rPr lang="ru-RU" sz="4000" b="1" dirty="0" smtClean="0">
                <a:latin typeface="Georgia" pitchFamily="18" charset="0"/>
              </a:rPr>
              <a:t>во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1857364"/>
            <a:ext cx="8274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latin typeface="Georgia" pitchFamily="18" charset="0"/>
              </a:rPr>
              <a:t>бе</a:t>
            </a:r>
            <a:endParaRPr lang="ru-RU" sz="4000" b="1" dirty="0" smtClean="0">
              <a:latin typeface="Georgia" pitchFamily="18" charset="0"/>
            </a:endParaRPr>
          </a:p>
          <a:p>
            <a:r>
              <a:rPr lang="ru-RU" sz="4000" b="1" dirty="0" err="1" smtClean="0">
                <a:latin typeface="Georgia" pitchFamily="18" charset="0"/>
              </a:rPr>
              <a:t>ра</a:t>
            </a:r>
            <a:endParaRPr lang="ru-RU" sz="4000" b="1" dirty="0" smtClean="0">
              <a:latin typeface="Georgia" pitchFamily="18" charset="0"/>
            </a:endParaRPr>
          </a:p>
          <a:p>
            <a:r>
              <a:rPr lang="ru-RU" sz="4000" b="1" dirty="0" smtClean="0">
                <a:latin typeface="Georgia" pitchFamily="18" charset="0"/>
              </a:rPr>
              <a:t>и</a:t>
            </a:r>
          </a:p>
          <a:p>
            <a:r>
              <a:rPr lang="ru-RU" sz="4000" b="1" dirty="0" smtClean="0">
                <a:latin typeface="Georgia" pitchFamily="18" charset="0"/>
              </a:rPr>
              <a:t>во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4643446"/>
            <a:ext cx="414340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с, т, </a:t>
            </a:r>
            <a:r>
              <a:rPr lang="ru-RU" sz="3200" dirty="0" err="1" smtClean="0">
                <a:latin typeface="Georgia" pitchFamily="18" charset="0"/>
              </a:rPr>
              <a:t>п</a:t>
            </a:r>
            <a:r>
              <a:rPr lang="ru-RU" sz="3200" dirty="0" smtClean="0">
                <a:latin typeface="Georgia" pitchFamily="18" charset="0"/>
              </a:rPr>
              <a:t>, к, ш, ф, х, ч, </a:t>
            </a:r>
          </a:p>
          <a:p>
            <a:r>
              <a:rPr lang="ru-RU" sz="3200" dirty="0" err="1" smtClean="0">
                <a:latin typeface="Georgia" pitchFamily="18" charset="0"/>
              </a:rPr>
              <a:t>щ</a:t>
            </a:r>
            <a:r>
              <a:rPr lang="ru-RU" sz="3200" dirty="0" smtClean="0">
                <a:latin typeface="Georgia" pitchFamily="18" charset="0"/>
              </a:rPr>
              <a:t>, </a:t>
            </a:r>
            <a:r>
              <a:rPr lang="ru-RU" sz="3200" dirty="0" err="1" smtClean="0">
                <a:latin typeface="Georgia" pitchFamily="18" charset="0"/>
              </a:rPr>
              <a:t>ц</a:t>
            </a:r>
            <a:r>
              <a:rPr lang="ru-RU" sz="3200" dirty="0" smtClean="0">
                <a:latin typeface="Georgia" pitchFamily="18" charset="0"/>
              </a:rPr>
              <a:t> </a:t>
            </a:r>
          </a:p>
          <a:p>
            <a:r>
              <a:rPr lang="ru-RU" sz="3200" dirty="0" smtClean="0">
                <a:latin typeface="Georgia" pitchFamily="18" charset="0"/>
              </a:rPr>
              <a:t>(глухие согласные)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4643446"/>
            <a:ext cx="414340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з, </a:t>
            </a:r>
            <a:r>
              <a:rPr lang="ru-RU" sz="3200" dirty="0" err="1" smtClean="0">
                <a:latin typeface="Georgia" pitchFamily="18" charset="0"/>
              </a:rPr>
              <a:t>д</a:t>
            </a:r>
            <a:r>
              <a:rPr lang="ru-RU" sz="3200" dirty="0" smtClean="0">
                <a:latin typeface="Georgia" pitchFamily="18" charset="0"/>
              </a:rPr>
              <a:t>, б, г, ж, в, м, </a:t>
            </a:r>
            <a:r>
              <a:rPr lang="ru-RU" sz="3200" dirty="0" err="1" smtClean="0">
                <a:latin typeface="Georgia" pitchFamily="18" charset="0"/>
              </a:rPr>
              <a:t>н</a:t>
            </a:r>
            <a:r>
              <a:rPr lang="ru-RU" sz="3200" dirty="0" smtClean="0">
                <a:latin typeface="Georgia" pitchFamily="18" charset="0"/>
              </a:rPr>
              <a:t>, </a:t>
            </a:r>
            <a:r>
              <a:rPr lang="ru-RU" sz="3200" dirty="0" err="1" smtClean="0">
                <a:latin typeface="Georgia" pitchFamily="18" charset="0"/>
              </a:rPr>
              <a:t>р</a:t>
            </a:r>
            <a:r>
              <a:rPr lang="ru-RU" sz="3200" dirty="0" smtClean="0">
                <a:latin typeface="Georgia" pitchFamily="18" charset="0"/>
              </a:rPr>
              <a:t>, л</a:t>
            </a:r>
          </a:p>
          <a:p>
            <a:r>
              <a:rPr lang="ru-RU" sz="3200" dirty="0" smtClean="0">
                <a:latin typeface="Georgia" pitchFamily="18" charset="0"/>
              </a:rPr>
              <a:t>(звонкие согласные)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121444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Georgia" pitchFamily="18" charset="0"/>
              </a:rPr>
              <a:t>Особое внимание!</a:t>
            </a:r>
            <a:endParaRPr lang="ru-RU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905000"/>
            <a:ext cx="7954963" cy="190500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/>
              <a:t> </a:t>
            </a:r>
          </a:p>
          <a:p>
            <a:pPr algn="ctr" eaLnBrk="1" hangingPunct="1">
              <a:lnSpc>
                <a:spcPts val="5763"/>
              </a:lnSpc>
              <a:buFont typeface="Wingdings 2" pitchFamily="18" charset="2"/>
              <a:buNone/>
            </a:pPr>
            <a:endParaRPr lang="ru-RU" sz="4800" b="1" dirty="0" smtClean="0"/>
          </a:p>
          <a:p>
            <a:pPr algn="ctr" eaLnBrk="1" hangingPunct="1">
              <a:lnSpc>
                <a:spcPts val="5763"/>
              </a:lnSpc>
              <a:buFont typeface="Wingdings 2" pitchFamily="18" charset="2"/>
              <a:buNone/>
            </a:pPr>
            <a:endParaRPr lang="ru-RU" sz="4800" b="1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90800" y="1981200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162300" y="2095500"/>
            <a:ext cx="2301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929322" y="2000240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6530185" y="2097871"/>
            <a:ext cx="211146" cy="158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5929322" y="1857364"/>
            <a:ext cx="857256" cy="8572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00298" y="200024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 С    </a:t>
            </a:r>
            <a:r>
              <a:rPr lang="ru-RU" sz="3600" b="1" dirty="0" smtClean="0">
                <a:latin typeface="Georgia" pitchFamily="18" charset="0"/>
              </a:rPr>
              <a:t>=     </a:t>
            </a:r>
            <a:r>
              <a:rPr lang="en-US" sz="3600" b="1" dirty="0" smtClean="0">
                <a:latin typeface="Georgia" pitchFamily="18" charset="0"/>
              </a:rPr>
              <a:t>[</a:t>
            </a:r>
            <a:r>
              <a:rPr lang="ru-RU" sz="3600" b="1" dirty="0" err="1" smtClean="0">
                <a:latin typeface="Georgia" pitchFamily="18" charset="0"/>
              </a:rPr>
              <a:t>з</a:t>
            </a:r>
            <a:r>
              <a:rPr lang="en-US" sz="3600" b="1" dirty="0" smtClean="0">
                <a:latin typeface="Georgia" pitchFamily="18" charset="0"/>
              </a:rPr>
              <a:t>]</a:t>
            </a:r>
            <a:r>
              <a:rPr lang="ru-RU" sz="3600" b="1" dirty="0" smtClean="0">
                <a:latin typeface="Georgia" pitchFamily="18" charset="0"/>
              </a:rPr>
              <a:t> =     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З</a:t>
            </a:r>
            <a:r>
              <a:rPr lang="ru-RU" sz="3600" b="1" dirty="0" smtClean="0">
                <a:latin typeface="Georgia" pitchFamily="18" charset="0"/>
              </a:rPr>
              <a:t>      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7686" y="2857496"/>
            <a:ext cx="215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Georgia" pitchFamily="18" charset="0"/>
              </a:rPr>
              <a:t>здесь</a:t>
            </a:r>
            <a:endParaRPr lang="ru-RU" sz="5400" b="1" dirty="0"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9124" y="3714752"/>
            <a:ext cx="2781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Georgia" pitchFamily="18" charset="0"/>
              </a:rPr>
              <a:t>здание</a:t>
            </a:r>
            <a:endParaRPr lang="ru-RU" sz="5400" b="1" dirty="0"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00562" y="4643446"/>
            <a:ext cx="3555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Georgia" pitchFamily="18" charset="0"/>
              </a:rPr>
              <a:t>здоровье</a:t>
            </a:r>
            <a:endParaRPr lang="ru-RU" sz="5400" b="1" dirty="0">
              <a:latin typeface="Georgia" pitchFamily="18" charset="0"/>
            </a:endParaRPr>
          </a:p>
        </p:txBody>
      </p:sp>
      <p:sp>
        <p:nvSpPr>
          <p:cNvPr id="25" name="Дуга 24"/>
          <p:cNvSpPr/>
          <p:nvPr/>
        </p:nvSpPr>
        <p:spPr>
          <a:xfrm>
            <a:off x="4572000" y="2857496"/>
            <a:ext cx="1214446" cy="500066"/>
          </a:xfrm>
          <a:prstGeom prst="arc">
            <a:avLst>
              <a:gd name="adj1" fmla="val 10791414"/>
              <a:gd name="adj2" fmla="val 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>
            <a:off x="4500562" y="3786190"/>
            <a:ext cx="785818" cy="428628"/>
          </a:xfrm>
          <a:prstGeom prst="arc">
            <a:avLst>
              <a:gd name="adj1" fmla="val 10791414"/>
              <a:gd name="adj2" fmla="val 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>
            <a:off x="4714876" y="4643446"/>
            <a:ext cx="2214578" cy="500066"/>
          </a:xfrm>
          <a:prstGeom prst="arc">
            <a:avLst>
              <a:gd name="adj1" fmla="val 10791414"/>
              <a:gd name="adj2" fmla="val 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57158" y="2928934"/>
            <a:ext cx="378621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Georgia" pitchFamily="18" charset="0"/>
              </a:rPr>
              <a:t>Запомни!</a:t>
            </a:r>
            <a:endParaRPr lang="ru-RU" sz="54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9" name="Рисунок 28" descr="0_6318f_eade3902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4572008"/>
            <a:ext cx="1765079" cy="19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</a:rPr>
              <a:t>Вставьте пропущенные буквы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</a:b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4"/>
          </a:xfrm>
          <a:solidFill>
            <a:srgbClr val="E69C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И..писать, </a:t>
            </a:r>
            <a:r>
              <a:rPr lang="ru-RU" sz="36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..прямиться, и..лечиться, в..махнуть, и..бегать, </a:t>
            </a:r>
            <a:r>
              <a:rPr lang="ru-RU" sz="36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..даваться, </a:t>
            </a:r>
            <a:r>
              <a:rPr lang="ru-RU" sz="36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и...черпать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6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заботный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..делать, ..жать, ..</a:t>
            </a:r>
            <a:r>
              <a:rPr lang="ru-RU" sz="36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дравствуйте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и..следовать, и..</a:t>
            </a:r>
            <a:r>
              <a:rPr lang="ru-RU" sz="36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вержение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6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..положиться.</a:t>
            </a:r>
          </a:p>
          <a:p>
            <a:endParaRPr lang="ru-RU" dirty="0"/>
          </a:p>
        </p:txBody>
      </p:sp>
      <p:pic>
        <p:nvPicPr>
          <p:cNvPr id="4" name="Рисунок 3" descr="0_6d45c_e3cc12fa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4500570"/>
            <a:ext cx="2004640" cy="216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6006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В стране </a:t>
            </a:r>
            <a:r>
              <a:rPr lang="ru-RU" dirty="0" err="1" smtClean="0"/>
              <a:t>Лингвинии</a:t>
            </a:r>
            <a:r>
              <a:rPr lang="ru-RU" dirty="0" smtClean="0"/>
              <a:t> жили сёстры - приставки </a:t>
            </a:r>
            <a:r>
              <a:rPr lang="ru-RU" b="1" dirty="0" smtClean="0">
                <a:solidFill>
                  <a:srgbClr val="FF0000"/>
                </a:solidFill>
              </a:rPr>
              <a:t>При</a:t>
            </a:r>
            <a:r>
              <a:rPr lang="ru-RU" dirty="0" smtClean="0"/>
              <a:t> и </a:t>
            </a:r>
            <a:r>
              <a:rPr lang="ru-RU" b="1" dirty="0" err="1" smtClean="0">
                <a:solidFill>
                  <a:srgbClr val="FF0000"/>
                </a:solidFill>
              </a:rPr>
              <a:t>Пре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	Приставка При- была очень добрая и ласковая. Она хотела всех приласкать, приголубить. Её сестра приставка </a:t>
            </a:r>
            <a:r>
              <a:rPr lang="ru-RU" b="1" dirty="0" err="1" smtClean="0">
                <a:solidFill>
                  <a:srgbClr val="FF0000"/>
                </a:solidFill>
              </a:rPr>
              <a:t>Пре</a:t>
            </a:r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 была совсем иного характера. Она всех преследовала, предавала, хотела превратить в своих рабов. </a:t>
            </a:r>
            <a:br>
              <a:rPr lang="ru-RU" dirty="0" smtClean="0"/>
            </a:br>
            <a:r>
              <a:rPr lang="ru-RU" dirty="0" smtClean="0"/>
              <a:t>	И тогда на первом же совещании приставок стали разбирать поведение приставки </a:t>
            </a:r>
            <a:r>
              <a:rPr lang="ru-RU" b="1" dirty="0" err="1" smtClean="0">
                <a:solidFill>
                  <a:srgbClr val="FF0000"/>
                </a:solidFill>
              </a:rPr>
              <a:t>Пре</a:t>
            </a:r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. Приставка Раз- сказала: «Твоя мать Пере- не была такая злая, как ты». Все остальные приставки дружно поддержали её. Приставка</a:t>
            </a:r>
            <a:r>
              <a:rPr lang="ru-RU" b="1" dirty="0" smtClean="0">
                <a:solidFill>
                  <a:srgbClr val="FF0000"/>
                </a:solidFill>
              </a:rPr>
              <a:t> При-</a:t>
            </a:r>
            <a:r>
              <a:rPr lang="ru-RU" dirty="0" smtClean="0"/>
              <a:t>, её сестра, продолжала: «Почему ты слово «передать»переделала и получилось слово «предать»? Как тебе не стыдно? А ещё сестра называется». </a:t>
            </a:r>
            <a:br>
              <a:rPr lang="ru-RU" dirty="0" smtClean="0"/>
            </a:br>
            <a:r>
              <a:rPr lang="ru-RU" dirty="0" smtClean="0"/>
              <a:t>	Задумалась </a:t>
            </a:r>
            <a:r>
              <a:rPr lang="ru-RU" b="1" dirty="0" err="1" smtClean="0">
                <a:solidFill>
                  <a:srgbClr val="FF0000"/>
                </a:solidFill>
              </a:rPr>
              <a:t>Пре</a:t>
            </a:r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, понурила голову, приуныла. Прошло какое-то время, и о чудо! Вдруг стала образовывать слова превосходной степени: «прекрасный», «прелестный». </a:t>
            </a:r>
            <a:br>
              <a:rPr lang="ru-RU" dirty="0" smtClean="0"/>
            </a:br>
            <a:r>
              <a:rPr lang="ru-RU" dirty="0" smtClean="0"/>
              <a:t>	Перевоспиталась приставка </a:t>
            </a:r>
            <a:r>
              <a:rPr lang="ru-RU" b="1" dirty="0" err="1" smtClean="0">
                <a:solidFill>
                  <a:srgbClr val="FF0000"/>
                </a:solidFill>
              </a:rPr>
              <a:t>Пре</a:t>
            </a:r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, осознала свою вину и теперь образует много слов с разными значениями, а злых слов всё меньше и меньше.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214290"/>
            <a:ext cx="197201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ПРЕ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214290"/>
            <a:ext cx="212590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ПРИ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428604"/>
            <a:ext cx="7360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6072206"/>
            <a:ext cx="721523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Итак, давайте выясним, при каких условиях в данных приставках пишется буква и, а когда буква е. 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490</TotalTime>
  <Words>312</Words>
  <Application>Microsoft Office PowerPoint</Application>
  <PresentationFormat>Экран (4:3)</PresentationFormat>
  <Paragraphs>94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Приставка -</vt:lpstr>
      <vt:lpstr>НЕИЗМЕНЯЕМЫЕ ПРИСТАВКИ</vt:lpstr>
      <vt:lpstr> 1. В каком ряду во всех словах выделяется приставка ЗА? </vt:lpstr>
      <vt:lpstr> 2. В каком ряду во всех словах  выделяется приставка О-? </vt:lpstr>
      <vt:lpstr>3. В каком ряду во всех словах выделяется приставка ДО-?</vt:lpstr>
      <vt:lpstr>Правописание приставок  на –З и -С</vt:lpstr>
      <vt:lpstr>Особое внимание!</vt:lpstr>
      <vt:lpstr> Вставьте пропущенные буквы </vt:lpstr>
      <vt:lpstr>Слайд 9</vt:lpstr>
      <vt:lpstr>Правописание приставок</vt:lpstr>
      <vt:lpstr>Слайд 11</vt:lpstr>
      <vt:lpstr>Слайд 12</vt:lpstr>
      <vt:lpstr>Слайд 13</vt:lpstr>
      <vt:lpstr>Слайд 14</vt:lpstr>
      <vt:lpstr>Слайд 15</vt:lpstr>
      <vt:lpstr>Слайд 16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US1111</cp:lastModifiedBy>
  <cp:revision>52</cp:revision>
  <dcterms:created xsi:type="dcterms:W3CDTF">2010-05-03T15:39:30Z</dcterms:created>
  <dcterms:modified xsi:type="dcterms:W3CDTF">2021-01-13T14:48:27Z</dcterms:modified>
</cp:coreProperties>
</file>