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67" r:id="rId13"/>
    <p:sldId id="271" r:id="rId14"/>
    <p:sldId id="269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85794"/>
            <a:ext cx="7851648" cy="19288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Дата 15.12.2020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Тема: Испытания нереверсивного  пуска асинхронного двигателя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преподаватель:</a:t>
            </a:r>
          </a:p>
          <a:p>
            <a:r>
              <a:rPr lang="ru-RU" dirty="0" smtClean="0"/>
              <a:t>Дегтярева М.И.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2471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Расположение контактов кнопочного поста</a:t>
            </a:r>
            <a:endParaRPr lang="ru-RU" b="1" dirty="0"/>
          </a:p>
        </p:txBody>
      </p:sp>
      <p:pic>
        <p:nvPicPr>
          <p:cNvPr id="5" name="Содержимое 4" descr="https://smolgelios.ru/wp-content/uploads/sxema_podklyucheniya_magnitnogo_puskatelya-22.png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33" y="2071678"/>
            <a:ext cx="3733334" cy="3929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Содержимое 5" descr="https://smolgelios.ru/wp-content/uploads/sxema_podklyucheniya_magnitnogo_puskatelya-12.png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833" y="2071678"/>
            <a:ext cx="3733334" cy="39290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/>
              <a:t>Проверка кнопочного поста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Проверить состояние подвижных и неподвижных контактов, пружин .Заусенцы, следы оплавления на контактах зачистить  </a:t>
            </a:r>
            <a:r>
              <a:rPr lang="ru-RU" dirty="0" err="1" smtClean="0"/>
              <a:t>натфилем</a:t>
            </a:r>
            <a:r>
              <a:rPr lang="ru-RU" dirty="0" smtClean="0"/>
              <a:t>. Детали имеющие трещины и изломы</a:t>
            </a:r>
          </a:p>
          <a:p>
            <a:r>
              <a:rPr lang="ru-RU" dirty="0" smtClean="0"/>
              <a:t>заменяются.</a:t>
            </a:r>
          </a:p>
          <a:p>
            <a:r>
              <a:rPr lang="ru-RU" dirty="0" smtClean="0"/>
              <a:t>Проверить износ, раствор, нажатие контактов. Износ контактов допускается не более 0,5мм.</a:t>
            </a:r>
          </a:p>
          <a:p>
            <a:r>
              <a:rPr lang="ru-RU" dirty="0" smtClean="0"/>
              <a:t>При сборке отремонтированной кнопки управления обращают внимание на правильность взаимного расположения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внутренних деталей и ее контактных поверхностей, а также на отсутствие заеданий при движении стержня и кнопки в корпусе. Винты должны быть затянуты до отказа.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Электромонтажный инструмент, провод марки ПВ-1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s://rusenergetics.ru/wp-content/uploads/2019/10/%D0%A0%D0%B8%D1%81.-12.-%D0%93%D0%BE%D1%82%D0%BE%D0%B2%D1%8B%D0%B9-%D0%BD%D0%B0%D0%B1%D0%BE%D1%80-%D1%8D%D0%BB%D0%B5%D0%BA%D1%82%D1%80%D0%B8%D0%BA%D0%B0.jpg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307" y="1942407"/>
            <a:ext cx="4039985" cy="4039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Содержимое 5" descr="https://avatars.mds.yandex.net/get-marketpic/933807/market_rWLG_FpfNl1yr-T0gAIiaQ/200x200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4" y="2285992"/>
            <a:ext cx="3214710" cy="3643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85884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/>
              <a:t>Мультиметр</a:t>
            </a:r>
            <a:r>
              <a:rPr lang="ru-RU" b="1" dirty="0" smtClean="0"/>
              <a:t>  для проверки электрической цепи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Прозвонка проводов с помощью мультиметра — что это значит и как выполняется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1993582"/>
            <a:ext cx="8143931" cy="422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Охрана труда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Перед началом работы 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следует одеть спецодежду, проверить в каком состоянии находится инструмент, которым работа будет выполняться. Инструмент, имеющий дефекты, необходимо заменить исправным. 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Инструмент применять по назначению.  Инструмент должен иметь изолированные ручки. При снятии изоляции с проводов нож держать от себя  под углом 45 градусов.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 время работы: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в течение всего рабочего времени содержать в порядке и чистоте рабочее место, своевременно очищать его от грязи и ненужных предметов.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выполнять санитарные нормы, соблюдать режимы работы и отдыха, регламентированные перерывы в работе.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928802"/>
            <a:ext cx="4038600" cy="443484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быть внимательным, не отвлекаться и не отвлекать других. Не допускать на свое рабочее место лиц, не имеющих отношения к порученной работе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 окончании работы: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сдать готовую работу на проверку преподавателю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выполнить разборку схемы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привести в порядок свое рабочее место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сдать инструмент</a:t>
            </a:r>
          </a:p>
          <a:p>
            <a:pPr>
              <a:buNone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305800" cy="1071570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Критерии оценок на практическую часть</a:t>
            </a:r>
            <a:b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Монтаж схемы нереверсивного пуска асинхронного двигателя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428735"/>
          <a:ext cx="6548463" cy="3545320"/>
        </p:xfrm>
        <a:graphic>
          <a:graphicData uri="http://schemas.openxmlformats.org/drawingml/2006/table">
            <a:tbl>
              <a:tblPr/>
              <a:tblGrid>
                <a:gridCol w="369771"/>
                <a:gridCol w="2122277"/>
                <a:gridCol w="553355"/>
                <a:gridCol w="2949054"/>
                <a:gridCol w="554006"/>
              </a:tblGrid>
              <a:tr h="544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</a:rPr>
                        <a:t>№ </a:t>
                      </a:r>
                      <a:r>
                        <a:rPr lang="ru-RU" sz="1000" b="1" dirty="0" err="1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ru-RU" sz="1000" b="1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ru-RU" sz="1000" b="1" dirty="0" err="1">
                          <a:latin typeface="Times New Roman"/>
                          <a:ea typeface="Calibri"/>
                        </a:rPr>
                        <a:t>п</a:t>
                      </a:r>
                      <a:endParaRPr lang="ru-RU" sz="1000" dirty="0">
                        <a:latin typeface="Calibri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</a:rPr>
                        <a:t>Наименование работ</a:t>
                      </a:r>
                      <a:endParaRPr lang="ru-RU" sz="1000">
                        <a:latin typeface="Calibri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</a:rPr>
                        <a:t>Баллы</a:t>
                      </a:r>
                      <a:endParaRPr lang="ru-RU" sz="1000">
                        <a:latin typeface="Calibri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</a:rPr>
                        <a:t>Причина снятия баллов</a:t>
                      </a:r>
                      <a:endParaRPr lang="ru-RU" sz="1000">
                        <a:latin typeface="Calibri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</a:rPr>
                        <a:t>баллы</a:t>
                      </a:r>
                      <a:endParaRPr lang="ru-RU" sz="1000">
                        <a:latin typeface="Calibri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</a:rPr>
                        <a:t>1</a:t>
                      </a:r>
                      <a:endParaRPr lang="ru-RU" sz="1000">
                        <a:latin typeface="Calibri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Подготовительная часть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Плохая организация рабочего места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</a:rPr>
                        <a:t>2</a:t>
                      </a:r>
                      <a:endParaRPr lang="ru-RU" sz="1000">
                        <a:latin typeface="Calibri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Соблюдение охраны труда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За нарушение охраны труда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4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</a:rPr>
                        <a:t>3</a:t>
                      </a:r>
                      <a:endParaRPr lang="ru-RU" sz="1000">
                        <a:latin typeface="Calibri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Установка и крепление аппаратов управления и защиты согласно схемы.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Нарушение технологии при установке и креплении аппаратов управления и защиты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</a:rPr>
                        <a:t>4</a:t>
                      </a:r>
                      <a:endParaRPr lang="ru-RU" sz="1000">
                        <a:latin typeface="Calibri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Разделка проводов и крепление жил к контактным площадкам аппаратов управления и защиты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Нарушение технологии при выполнении разделки проводов и крепления жил к контактным площадкам аппаратов управления и защиты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</a:rPr>
                        <a:t>5</a:t>
                      </a:r>
                      <a:endParaRPr lang="ru-RU" sz="1000">
                        <a:latin typeface="Calibri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Прокладка и крепление проводов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Нарушение технологии при прокладке и креплении проводов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2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</a:rPr>
                        <a:t>6</a:t>
                      </a:r>
                      <a:endParaRPr lang="ru-RU" sz="1000">
                        <a:latin typeface="Calibri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Проверка мультиметром собранной  схемы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Неумение пользоваться мультиметром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</a:rPr>
                        <a:t>7</a:t>
                      </a:r>
                      <a:endParaRPr lang="ru-RU" sz="1000">
                        <a:latin typeface="Calibri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Норма времени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За каждые 5' свыше нормы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1" marR="65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500166" y="5000636"/>
            <a:ext cx="6572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Всего                     100                                                             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Баллы: </a:t>
            </a:r>
            <a:r>
              <a:rPr lang="ru-RU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90-100 – отлично; 80-89 – хорошо; 65-79 – удовлетворительно; до 65 –неудовлетворительно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Норма времени: 210'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ru-RU" b="1" dirty="0" smtClean="0"/>
              <a:t>Цель занятия: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3050"/>
            <a:ext cx="4038600" cy="471187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Обучающая – Сформировать у обучающихся умения по испытанию нереверсивного пуска асинхронного двигателя, обучить умению предвидеть возможные виды брака, соблюдать правила охраны труда.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4488"/>
            <a:ext cx="4038600" cy="464043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Развивающая -  Способствовать развитию технологического мышления и профессиональной интуиции.</a:t>
            </a:r>
          </a:p>
          <a:p>
            <a:r>
              <a:rPr lang="ru-RU" dirty="0" smtClean="0"/>
              <a:t>Воспитывающая - Воспитывать интерес к профессии, стремление к постоянному развитию профессиональных способностей и мастерства.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Схема нереверсивного пуска асинхронного двигателя</a:t>
            </a:r>
            <a:endParaRPr lang="ru-RU" sz="2800" b="1" dirty="0"/>
          </a:p>
        </p:txBody>
      </p:sp>
      <p:pic>
        <p:nvPicPr>
          <p:cNvPr id="5" name="Содержимое 4" descr="http://www.skrutka.ru/kr/m_pusk/puskatel_220V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4800" y="2355850"/>
            <a:ext cx="4191000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Схема состоит из: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QF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автоматический выключатель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КМ 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контактор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тепловое реле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предохранитель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Стоп, пуск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кнопки кнопочного поста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двигатель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5327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Устройство и назначение автоматического выключателя </a:t>
            </a:r>
            <a:endParaRPr lang="ru-RU" sz="2800" b="1" dirty="0"/>
          </a:p>
        </p:txBody>
      </p:sp>
      <p:pic>
        <p:nvPicPr>
          <p:cNvPr id="6" name="Содержимое 5" descr="https://vse-o-kanalizacii.ru/images/avtomaticheskiyviklyuchatelavprintsiprab_72310D35.jpg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5992"/>
            <a:ext cx="4038600" cy="364333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Автоматические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выключатели</a:t>
            </a:r>
            <a:r>
              <a:rPr lang="ru-RU" dirty="0" smtClean="0"/>
              <a:t> (</a:t>
            </a:r>
            <a:r>
              <a:rPr lang="ru-RU" b="1" dirty="0" smtClean="0"/>
              <a:t>автоматы</a:t>
            </a:r>
            <a:r>
              <a:rPr lang="ru-RU" dirty="0" smtClean="0"/>
              <a:t>) предназначены для оперативных включений и отключений низковольтных электрических цепей и защиты их от токов КЗ и перегрузок, а также от исчезновения или снижения напряжения сети.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Испытание автоматического выключателя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Основная часть испытаний автоматов — это проверка исправной работы их </a:t>
            </a:r>
            <a:r>
              <a:rPr lang="ru-RU" sz="2400" dirty="0" err="1" smtClean="0"/>
              <a:t>расцепителей</a:t>
            </a:r>
            <a:r>
              <a:rPr lang="ru-RU" sz="2400" dirty="0" smtClean="0"/>
              <a:t>. Дополнительно проверяется качество монтажа выключателей, затяжка контактов, соответствие защитного оборудования проектной документации.</a:t>
            </a:r>
          </a:p>
          <a:p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714488"/>
            <a:ext cx="4038600" cy="4357718"/>
          </a:xfrm>
        </p:spPr>
        <p:txBody>
          <a:bodyPr>
            <a:normAutofit fontScale="55000" lnSpcReduction="20000"/>
          </a:bodyPr>
          <a:lstStyle/>
          <a:p>
            <a:pPr lvl="5"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прогрузки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12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 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прогрузке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измеряются</a:t>
            </a:r>
          </a:p>
          <a:p>
            <a:pPr fontAlgn="base">
              <a:lnSpc>
                <a:spcPct val="12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характеристики </a:t>
            </a:r>
          </a:p>
          <a:p>
            <a:pPr fontAlgn="base">
              <a:lnSpc>
                <a:spcPct val="12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автоматов (номинальный ток, </a:t>
            </a:r>
          </a:p>
          <a:p>
            <a:pPr fontAlgn="base">
              <a:lnSpc>
                <a:spcPct val="12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ток срабатывания защиты, время</a:t>
            </a:r>
          </a:p>
          <a:p>
            <a:pPr fontAlgn="base">
              <a:lnSpc>
                <a:spcPct val="12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срабатывания защиты при </a:t>
            </a:r>
          </a:p>
          <a:p>
            <a:pPr fontAlgn="base">
              <a:lnSpc>
                <a:spcPct val="12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ненормальных режимах) на </a:t>
            </a:r>
          </a:p>
          <a:p>
            <a:pPr fontAlgn="base">
              <a:lnSpc>
                <a:spcPct val="12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специальной установке. Все работы </a:t>
            </a:r>
          </a:p>
          <a:p>
            <a:pPr fontAlgn="base">
              <a:lnSpc>
                <a:spcPct val="12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проверке работоспособности </a:t>
            </a:r>
          </a:p>
          <a:p>
            <a:pPr fontAlgn="base">
              <a:lnSpc>
                <a:spcPct val="12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проводит специальный персонал, </a:t>
            </a:r>
          </a:p>
          <a:p>
            <a:pPr fontAlgn="base">
              <a:lnSpc>
                <a:spcPct val="12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имеющий допуск к таким </a:t>
            </a:r>
          </a:p>
          <a:p>
            <a:pPr fontAlgn="base">
              <a:lnSpc>
                <a:spcPct val="12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испытаниям, с удостоверением с </a:t>
            </a:r>
          </a:p>
          <a:p>
            <a:pPr fontAlgn="base">
              <a:lnSpc>
                <a:spcPct val="12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отметкой о допуске к специальным </a:t>
            </a:r>
          </a:p>
          <a:p>
            <a:pPr fontAlgn="base">
              <a:lnSpc>
                <a:spcPct val="12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работам по испытаниям </a:t>
            </a:r>
          </a:p>
          <a:p>
            <a:pPr fontAlgn="base">
              <a:lnSpc>
                <a:spcPct val="12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электрооборудования.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pPr algn="ctr"/>
            <a:r>
              <a:rPr lang="ru-RU" b="1" dirty="0" smtClean="0"/>
              <a:t>Устройство контактора КМИ</a:t>
            </a:r>
            <a:endParaRPr lang="ru-RU" b="1" dirty="0"/>
          </a:p>
        </p:txBody>
      </p:sp>
      <p:pic>
        <p:nvPicPr>
          <p:cNvPr id="5" name="Содержимое 4" descr="Электромагнитный пускатель 10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71678"/>
            <a:ext cx="4043362" cy="378621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Осмотреть пускатель. Пластмассовые детали пускателя не должны иметь сколов и трещин, а металлические — следов повреждений и коррозии.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Два-три раза включить магнитный пускатель от руки и убедиться в легкости перемещения и в отсутствии задевания подвижных частей за неподвижные.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Проверить работу пускателя путем трех — пяти включений и выключений от кнопок и убедиться в четкости его работы. При нажатии на кнопку «Пуск» пускатель должен включаться без заметного торможения, а при нажатии на кнопку «Стоп» подвижная система должна возвращаться в начальное положение без задержки. Шум магнитной системы при включенном положении пускателя должен быть негромким, ровным и без дребезжания.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При необходимости очистить пускатель от пыли сжатым воздухом с давлением не более 0,098 МПа (1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атм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) от компрессора или волосяной щеткой.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pPr algn="ctr"/>
            <a:r>
              <a:rPr lang="ru-RU" b="1" dirty="0" smtClean="0"/>
              <a:t>Назначение теплового реле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Основное предназначение тепловых реле — защита электрических потребителей от возможных перегрузок в сети. В некоторых моделях предусмотрена также возможность автоматического отключения при появлении асимметрии в разных фазах, а также при пропадании одной из них.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teplovoe_rele_тепловое_реле_14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143116"/>
            <a:ext cx="4038600" cy="3643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pPr algn="ctr"/>
            <a:r>
              <a:rPr lang="ru-RU" b="1" dirty="0" smtClean="0"/>
              <a:t>Устройство теплового реле</a:t>
            </a:r>
            <a:endParaRPr lang="ru-RU" b="1" dirty="0"/>
          </a:p>
        </p:txBody>
      </p:sp>
      <p:pic>
        <p:nvPicPr>
          <p:cNvPr id="5" name="Содержимое 4" descr="https://strojdvor.ru/wp-content/uploads/2019/09/13674eb94794c3dc9fb8d9d9b308d48a-320x213.jpg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28802"/>
            <a:ext cx="3829048" cy="407196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 наладке тепловых реле производится внешний осмотр, испытание и регулировка их работы.</a:t>
            </a:r>
          </a:p>
          <a:p>
            <a:pPr fontAlgn="base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 внешнем осмотре проверяют:</a:t>
            </a:r>
          </a:p>
          <a:p>
            <a:pPr fontAlgn="base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-Надежность затяжки контактов, присоединения тепловых элементов.</a:t>
            </a:r>
          </a:p>
          <a:p>
            <a:pPr fontAlgn="base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Наличие и состояние нагревательных элементов и биметаллических пластин.</a:t>
            </a:r>
          </a:p>
          <a:p>
            <a:pPr fontAlgn="base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-Четкость работы механизма (отсутствие заеданий, перекосов и т.д.)</a:t>
            </a:r>
          </a:p>
          <a:p>
            <a:pPr fontAlgn="base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-Чистоту контактов биметаллических пластин.</a:t>
            </a:r>
          </a:p>
          <a:p>
            <a:pPr fontAlgn="base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-Целостность корпуса.</a:t>
            </a:r>
          </a:p>
          <a:p>
            <a:pPr fontAlgn="base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Отсутствие вблизи теплового реле реостатов, нагревательных приборов, вентиляторов и т.д.</a:t>
            </a:r>
          </a:p>
          <a:p>
            <a:pPr fontAlgn="base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 регулировке тепловых реле перед подачей питающего напряжения регулировочный рычаг (штифт) устанавливается в среднее (нулевое) положение.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Назначение кнопочного поста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Кнопочный</a:t>
            </a:r>
            <a:r>
              <a:rPr lang="ru-RU" sz="2400" dirty="0" smtClean="0"/>
              <a:t> </a:t>
            </a:r>
            <a:r>
              <a:rPr lang="ru-RU" sz="2400" b="1" dirty="0" smtClean="0"/>
              <a:t>пост</a:t>
            </a:r>
            <a:r>
              <a:rPr lang="ru-RU" sz="2400" dirty="0" smtClean="0"/>
              <a:t> – это </a:t>
            </a:r>
            <a:r>
              <a:rPr lang="ru-RU" sz="2400" b="1" dirty="0" smtClean="0"/>
              <a:t>устройство</a:t>
            </a:r>
            <a:r>
              <a:rPr lang="ru-RU" sz="2400" dirty="0" smtClean="0"/>
              <a:t>, служащее для местного и дистанционного управления замыканием цепей катушек, контакторов, реле, цепей двигателей. Иногда их называют </a:t>
            </a:r>
            <a:r>
              <a:rPr lang="ru-RU" sz="2400" b="1" dirty="0" smtClean="0"/>
              <a:t>кнопочными</a:t>
            </a:r>
            <a:r>
              <a:rPr lang="ru-RU" sz="2400" dirty="0" smtClean="0"/>
              <a:t> станциями.</a:t>
            </a:r>
            <a:endParaRPr lang="ru-RU" sz="2400" dirty="0"/>
          </a:p>
        </p:txBody>
      </p:sp>
      <p:pic>
        <p:nvPicPr>
          <p:cNvPr id="5" name="Содержимое 4" descr="https://avatars.mds.yandex.net/get-snippets_images/1381603/b1c53429501cde4201dbdffb73c1f39d/414x310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2214554"/>
            <a:ext cx="3943350" cy="36433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673</TotalTime>
  <Words>739</Words>
  <Application>Microsoft Office PowerPoint</Application>
  <PresentationFormat>Экран (4:3)</PresentationFormat>
  <Paragraphs>121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Дата 15.12.2020  Тема: Испытания нереверсивного  пуска асинхронного двигателя </vt:lpstr>
      <vt:lpstr>Цель занятия:</vt:lpstr>
      <vt:lpstr>Схема нереверсивного пуска асинхронного двигателя</vt:lpstr>
      <vt:lpstr>Устройство и назначение автоматического выключателя </vt:lpstr>
      <vt:lpstr>Испытание автоматического выключателя</vt:lpstr>
      <vt:lpstr>Устройство контактора КМИ</vt:lpstr>
      <vt:lpstr>Назначение теплового реле</vt:lpstr>
      <vt:lpstr>Устройство теплового реле</vt:lpstr>
      <vt:lpstr>Назначение кнопочного поста</vt:lpstr>
      <vt:lpstr>Расположение контактов кнопочного поста</vt:lpstr>
      <vt:lpstr> Проверка кнопочного поста</vt:lpstr>
      <vt:lpstr>Электромонтажный инструмент, провод марки ПВ-1</vt:lpstr>
      <vt:lpstr>Мультиметр  для проверки электрической цепи </vt:lpstr>
      <vt:lpstr>Охрана труда</vt:lpstr>
      <vt:lpstr>Критерии оценок на практическую часть Монтаж схемы нереверсивного пуска асинхронного двигателя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Испытания нереверсивного  пуска асинхронного двигателя </dc:title>
  <dc:creator>рита</dc:creator>
  <cp:lastModifiedBy>Пользователь</cp:lastModifiedBy>
  <cp:revision>72</cp:revision>
  <dcterms:created xsi:type="dcterms:W3CDTF">2020-12-08T15:24:20Z</dcterms:created>
  <dcterms:modified xsi:type="dcterms:W3CDTF">2020-12-14T05:27:01Z</dcterms:modified>
</cp:coreProperties>
</file>