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2" r:id="rId4"/>
    <p:sldId id="258" r:id="rId5"/>
    <p:sldId id="264" r:id="rId6"/>
    <p:sldId id="259" r:id="rId7"/>
    <p:sldId id="260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03B8A-979E-48DE-8491-8EAA3FF9F54F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8AD7-2532-49FA-B0C6-E4DE040363C8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03B8A-979E-48DE-8491-8EAA3FF9F54F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8AD7-2532-49FA-B0C6-E4DE040363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03B8A-979E-48DE-8491-8EAA3FF9F54F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8AD7-2532-49FA-B0C6-E4DE040363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03B8A-979E-48DE-8491-8EAA3FF9F54F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8AD7-2532-49FA-B0C6-E4DE040363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03B8A-979E-48DE-8491-8EAA3FF9F54F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8AD7-2532-49FA-B0C6-E4DE040363C8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03B8A-979E-48DE-8491-8EAA3FF9F54F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8AD7-2532-49FA-B0C6-E4DE040363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03B8A-979E-48DE-8491-8EAA3FF9F54F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8AD7-2532-49FA-B0C6-E4DE040363C8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03B8A-979E-48DE-8491-8EAA3FF9F54F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8AD7-2532-49FA-B0C6-E4DE040363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03B8A-979E-48DE-8491-8EAA3FF9F54F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8AD7-2532-49FA-B0C6-E4DE040363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03B8A-979E-48DE-8491-8EAA3FF9F54F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8AD7-2532-49FA-B0C6-E4DE040363C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03B8A-979E-48DE-8491-8EAA3FF9F54F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8AD7-2532-49FA-B0C6-E4DE040363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7D03B8A-979E-48DE-8491-8EAA3FF9F54F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ABE8AD7-2532-49FA-B0C6-E4DE040363C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548680"/>
            <a:ext cx="8928992" cy="2880320"/>
          </a:xfrm>
        </p:spPr>
        <p:txBody>
          <a:bodyPr/>
          <a:lstStyle/>
          <a:p>
            <a:r>
              <a:rPr lang="ru-RU" sz="4800" b="1" dirty="0"/>
              <a:t>Технология проблемного </a:t>
            </a:r>
            <a:r>
              <a:rPr lang="ru-RU" sz="4800" b="1" dirty="0" smtClean="0"/>
              <a:t>обучения на уроках физики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1840" y="4725144"/>
            <a:ext cx="6400800" cy="1752600"/>
          </a:xfrm>
        </p:spPr>
        <p:txBody>
          <a:bodyPr/>
          <a:lstStyle/>
          <a:p>
            <a:r>
              <a:rPr lang="ru-RU" dirty="0" err="1" smtClean="0"/>
              <a:t>Нечай</a:t>
            </a:r>
            <a:r>
              <a:rPr lang="ru-RU" dirty="0" smtClean="0"/>
              <a:t> Алексей Владимирович </a:t>
            </a:r>
          </a:p>
          <a:p>
            <a:r>
              <a:rPr lang="ru-RU" dirty="0" smtClean="0"/>
              <a:t>Учитель физики МБОУ СОШ№2</a:t>
            </a:r>
          </a:p>
          <a:p>
            <a:r>
              <a:rPr lang="ru-RU" dirty="0" smtClean="0"/>
              <a:t>Учительский стаж 4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0347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/>
              <a:t>Технология проблемного 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строят </a:t>
            </a:r>
            <a:r>
              <a:rPr lang="ru-RU" sz="3600" dirty="0"/>
              <a:t>гипотезу,</a:t>
            </a:r>
          </a:p>
          <a:p>
            <a:r>
              <a:rPr lang="ru-RU" sz="3600" dirty="0" smtClean="0"/>
              <a:t>намечают </a:t>
            </a:r>
            <a:r>
              <a:rPr lang="ru-RU" sz="3600" dirty="0"/>
              <a:t>и обсуждают способы проверки ее </a:t>
            </a:r>
            <a:r>
              <a:rPr lang="ru-RU" sz="3600" dirty="0" smtClean="0"/>
              <a:t>истинности,</a:t>
            </a:r>
          </a:p>
          <a:p>
            <a:r>
              <a:rPr lang="ru-RU" sz="3600" dirty="0" smtClean="0"/>
              <a:t>аргументируют</a:t>
            </a:r>
            <a:r>
              <a:rPr lang="ru-RU" sz="3600" dirty="0"/>
              <a:t>, проводят эксперименты, наблюдения, анализируют их результаты, рассуждают, доказывают.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0578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Преимущества проблемного обучения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dirty="0" smtClean="0"/>
              <a:t>Оно </a:t>
            </a:r>
            <a:r>
              <a:rPr lang="ru-RU" dirty="0"/>
              <a:t>учит мыслить логично, научно, творчески</a:t>
            </a:r>
          </a:p>
          <a:p>
            <a:pPr fontAlgn="base"/>
            <a:r>
              <a:rPr lang="ru-RU" dirty="0" smtClean="0"/>
              <a:t>Оно </a:t>
            </a:r>
            <a:r>
              <a:rPr lang="ru-RU" dirty="0"/>
              <a:t>делает учебный материал более доступным</a:t>
            </a:r>
          </a:p>
          <a:p>
            <a:pPr fontAlgn="base"/>
            <a:r>
              <a:rPr lang="ru-RU" dirty="0" smtClean="0"/>
              <a:t>Самостоятельно </a:t>
            </a:r>
            <a:r>
              <a:rPr lang="ru-RU" dirty="0"/>
              <a:t>добытые истины сложнее забываются, а в случае забывания – быстрее восстанавливаются</a:t>
            </a:r>
          </a:p>
          <a:p>
            <a:pPr fontAlgn="base"/>
            <a:r>
              <a:rPr lang="ru-RU" dirty="0" smtClean="0"/>
              <a:t>Как </a:t>
            </a:r>
            <a:r>
              <a:rPr lang="ru-RU" dirty="0"/>
              <a:t>правило, проблемное обучение более эмоционально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9499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Минусы проблемного обучения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dirty="0" smtClean="0"/>
              <a:t>Большие </a:t>
            </a:r>
            <a:r>
              <a:rPr lang="ru-RU" dirty="0"/>
              <a:t>расходы времени на изучение учебного материала</a:t>
            </a:r>
          </a:p>
          <a:p>
            <a:pPr fontAlgn="base"/>
            <a:r>
              <a:rPr lang="ru-RU" dirty="0" smtClean="0"/>
              <a:t>Недостаточная </a:t>
            </a:r>
            <a:r>
              <a:rPr lang="ru-RU" dirty="0"/>
              <a:t>эффективность при формировании практических умений и навыков, особенно трудного характера, где показательное подражание имеет большое значение – это самый большой недостаток</a:t>
            </a:r>
          </a:p>
          <a:p>
            <a:pPr fontAlgn="base"/>
            <a:r>
              <a:rPr lang="ru-RU" dirty="0" smtClean="0"/>
              <a:t>Слабая </a:t>
            </a:r>
            <a:r>
              <a:rPr lang="ru-RU" dirty="0"/>
              <a:t>эффективность при изучении очень сложных тем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7614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437112"/>
            <a:ext cx="8229600" cy="4525963"/>
          </a:xfrm>
        </p:spPr>
        <p:txBody>
          <a:bodyPr/>
          <a:lstStyle/>
          <a:p>
            <a:r>
              <a:rPr lang="ru-RU" dirty="0"/>
              <a:t>«Современные ученые не требуют чудес: они требуют экспериментов»</a:t>
            </a:r>
          </a:p>
          <a:p>
            <a:pPr marL="0" indent="0">
              <a:buNone/>
            </a:pPr>
            <a:r>
              <a:rPr lang="ru-RU" dirty="0"/>
              <a:t>                    </a:t>
            </a:r>
            <a:r>
              <a:rPr lang="ru-RU" dirty="0" err="1"/>
              <a:t>Карсавин</a:t>
            </a:r>
            <a:r>
              <a:rPr lang="ru-RU" dirty="0"/>
              <a:t> Лев</a:t>
            </a:r>
          </a:p>
          <a:p>
            <a:endParaRPr lang="ru-RU" dirty="0"/>
          </a:p>
        </p:txBody>
      </p:sp>
      <p:pic>
        <p:nvPicPr>
          <p:cNvPr id="1026" name="Picture 2" descr="https://www.rubaltic.ru/upload/iblock/0b9/0b93aa45712f4640e6123e1eda46e5c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92696"/>
            <a:ext cx="6953250" cy="347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6727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96752"/>
            <a:ext cx="8661648" cy="1422648"/>
          </a:xfrm>
        </p:spPr>
        <p:txBody>
          <a:bodyPr>
            <a:noAutofit/>
          </a:bodyPr>
          <a:lstStyle/>
          <a:p>
            <a:pPr fontAlgn="base"/>
            <a:r>
              <a:rPr lang="ru-RU" sz="2800" b="1" dirty="0"/>
              <a:t>Стандарт устанавливает требования к результатам освоения обучающимися основной</a:t>
            </a:r>
            <a:br>
              <a:rPr lang="ru-RU" sz="2800" b="1" dirty="0"/>
            </a:br>
            <a:r>
              <a:rPr lang="ru-RU" sz="2800" b="1" dirty="0"/>
              <a:t>образовательной программы основного общего образования: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3284984"/>
            <a:ext cx="7149480" cy="250053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Личностные</a:t>
            </a:r>
          </a:p>
          <a:p>
            <a:r>
              <a:rPr lang="ru-RU" sz="3600" dirty="0" err="1" smtClean="0"/>
              <a:t>Метапредметные</a:t>
            </a:r>
            <a:endParaRPr lang="ru-RU" sz="3600" dirty="0" smtClean="0"/>
          </a:p>
          <a:p>
            <a:r>
              <a:rPr lang="ru-RU" sz="3600" dirty="0" smtClean="0"/>
              <a:t>Предметные</a:t>
            </a:r>
          </a:p>
        </p:txBody>
      </p:sp>
    </p:spTree>
    <p:extLst>
      <p:ext uri="{BB962C8B-B14F-4D97-AF65-F5344CB8AC3E}">
        <p14:creationId xmlns:p14="http://schemas.microsoft.com/office/powerpoint/2010/main" val="4138947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Личностные результаты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1) </a:t>
            </a:r>
            <a:r>
              <a:rPr lang="ru-RU" b="1" u="sng" dirty="0"/>
              <a:t>воспитание российской гражданской идентичности: патриотизма, уважения к </a:t>
            </a:r>
            <a:r>
              <a:rPr lang="ru-RU" b="1" u="sng" dirty="0" smtClean="0"/>
              <a:t>Отечеству, прошлое </a:t>
            </a:r>
            <a:r>
              <a:rPr lang="ru-RU" b="1" u="sng" dirty="0"/>
              <a:t>и настоящее многонационального народа России</a:t>
            </a:r>
            <a:r>
              <a:rPr lang="ru-RU" b="1" dirty="0" smtClean="0"/>
              <a:t>;</a:t>
            </a:r>
          </a:p>
          <a:p>
            <a:r>
              <a:rPr lang="ru-RU" b="1" dirty="0"/>
              <a:t>2) формирование ответственного отношения к учению, готовности и </a:t>
            </a:r>
            <a:r>
              <a:rPr lang="ru-RU" b="1" dirty="0" smtClean="0"/>
              <a:t>способности обучающихся </a:t>
            </a:r>
            <a:r>
              <a:rPr lang="ru-RU" b="1" dirty="0"/>
              <a:t>к саморазвитию и самообразованию на основе мотивации к обучению и </a:t>
            </a:r>
            <a:r>
              <a:rPr lang="ru-RU" b="1" dirty="0" smtClean="0"/>
              <a:t>познанию</a:t>
            </a:r>
            <a:r>
              <a:rPr lang="ru-RU" b="1" dirty="0"/>
              <a:t>.</a:t>
            </a:r>
            <a:endParaRPr lang="ru-RU" b="1" dirty="0" smtClean="0"/>
          </a:p>
          <a:p>
            <a:r>
              <a:rPr lang="ru-RU" b="1" dirty="0"/>
              <a:t>3) формирование целостного мировоззрения, соответствующего современному </a:t>
            </a:r>
            <a:r>
              <a:rPr lang="ru-RU" b="1" dirty="0" err="1" smtClean="0"/>
              <a:t>уровнюразвития</a:t>
            </a:r>
            <a:r>
              <a:rPr lang="ru-RU" b="1" dirty="0" smtClean="0"/>
              <a:t> </a:t>
            </a:r>
            <a:r>
              <a:rPr lang="ru-RU" b="1" dirty="0"/>
              <a:t>науки и общественной практики, учитывающего социальное, культурное, </a:t>
            </a:r>
            <a:r>
              <a:rPr lang="ru-RU" b="1" dirty="0" err="1" smtClean="0"/>
              <a:t>языковое,духовное</a:t>
            </a:r>
            <a:r>
              <a:rPr lang="ru-RU" b="1" dirty="0" smtClean="0"/>
              <a:t> </a:t>
            </a:r>
            <a:r>
              <a:rPr lang="ru-RU" b="1" dirty="0"/>
              <a:t>многообразие современного мира;</a:t>
            </a:r>
          </a:p>
        </p:txBody>
      </p:sp>
    </p:spTree>
    <p:extLst>
      <p:ext uri="{BB962C8B-B14F-4D97-AF65-F5344CB8AC3E}">
        <p14:creationId xmlns:p14="http://schemas.microsoft.com/office/powerpoint/2010/main" val="668414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548680"/>
            <a:ext cx="7344816" cy="864096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Две группы учащихся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750887"/>
          </a:xfrm>
        </p:spPr>
        <p:txBody>
          <a:bodyPr/>
          <a:lstStyle/>
          <a:p>
            <a:pPr algn="ctr">
              <a:defRPr/>
            </a:pPr>
            <a:r>
              <a:rPr lang="ru-RU" sz="4000" dirty="0" smtClean="0"/>
              <a:t>теоретики</a:t>
            </a:r>
            <a:endParaRPr lang="ru-RU" sz="40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750887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4000" dirty="0" smtClean="0"/>
              <a:t>практики</a:t>
            </a:r>
            <a:endParaRPr lang="ru-RU" sz="4000" dirty="0"/>
          </a:p>
        </p:txBody>
      </p:sp>
      <p:pic>
        <p:nvPicPr>
          <p:cNvPr id="18437" name="Содержимое 7" descr="rehberlik.jpg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2492375"/>
            <a:ext cx="4040188" cy="2460625"/>
          </a:xfrm>
        </p:spPr>
      </p:pic>
      <p:pic>
        <p:nvPicPr>
          <p:cNvPr id="18438" name="Содержимое 8" descr="DSC_2576.jpg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03800" y="2492375"/>
            <a:ext cx="3767138" cy="2497138"/>
          </a:xfrm>
        </p:spPr>
      </p:pic>
    </p:spTree>
    <p:extLst>
      <p:ext uri="{BB962C8B-B14F-4D97-AF65-F5344CB8AC3E}">
        <p14:creationId xmlns:p14="http://schemas.microsoft.com/office/powerpoint/2010/main" val="105473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Общие положения лабораторных работ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Лабораторное занятие – это основной вид учебных занятий, направленный на экспериментальное подтверждение теоретических положений.</a:t>
            </a:r>
          </a:p>
          <a:p>
            <a:r>
              <a:rPr lang="ru-RU" dirty="0"/>
              <a:t>В процессе лабораторного занятия учащиеся выполняют одну или несколько лабораторных работ (заданий) под руководством преподавателя в соответствии с изучаемым содержанием учебного материала.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9935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Количество лабораторных работ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7 класс – 14 лабораторных работ</a:t>
            </a:r>
          </a:p>
          <a:p>
            <a:r>
              <a:rPr lang="ru-RU" dirty="0" smtClean="0"/>
              <a:t>8 класс – 14 лабораторных работ</a:t>
            </a:r>
          </a:p>
          <a:p>
            <a:r>
              <a:rPr lang="ru-RU" dirty="0" smtClean="0"/>
              <a:t>9 класс – 9 лабораторных работ</a:t>
            </a:r>
          </a:p>
          <a:p>
            <a:r>
              <a:rPr lang="ru-RU" dirty="0" smtClean="0"/>
              <a:t>10 класс – 5 лабораторных работ </a:t>
            </a:r>
          </a:p>
          <a:p>
            <a:r>
              <a:rPr lang="ru-RU" dirty="0" smtClean="0"/>
              <a:t>11 класс – 10 лабораторных работ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0697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лабораторных работ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7 класс – 14 лабораторных работ</a:t>
            </a:r>
          </a:p>
          <a:p>
            <a:r>
              <a:rPr lang="ru-RU" dirty="0"/>
              <a:t>8 класс – 14 лабораторных работ</a:t>
            </a:r>
          </a:p>
          <a:p>
            <a:r>
              <a:rPr lang="ru-RU" dirty="0"/>
              <a:t>9 класс – </a:t>
            </a:r>
            <a:r>
              <a:rPr lang="ru-RU" dirty="0" smtClean="0"/>
              <a:t>5 + </a:t>
            </a:r>
            <a:r>
              <a:rPr lang="ru-RU" dirty="0" smtClean="0">
                <a:solidFill>
                  <a:srgbClr val="FF0000"/>
                </a:solidFill>
              </a:rPr>
              <a:t>4</a:t>
            </a:r>
            <a:r>
              <a:rPr lang="ru-RU" dirty="0" smtClean="0"/>
              <a:t> </a:t>
            </a:r>
            <a:r>
              <a:rPr lang="ru-RU" dirty="0"/>
              <a:t>лабораторных работ</a:t>
            </a:r>
          </a:p>
          <a:p>
            <a:r>
              <a:rPr lang="ru-RU" dirty="0"/>
              <a:t>10 класс – 5 лабораторных работ </a:t>
            </a:r>
          </a:p>
          <a:p>
            <a:r>
              <a:rPr lang="ru-RU" dirty="0"/>
              <a:t>11 класс – </a:t>
            </a:r>
            <a:r>
              <a:rPr lang="ru-RU" dirty="0" smtClean="0"/>
              <a:t>6 + </a:t>
            </a:r>
            <a:r>
              <a:rPr lang="ru-RU" dirty="0" smtClean="0">
                <a:solidFill>
                  <a:srgbClr val="FF0000"/>
                </a:solidFill>
              </a:rPr>
              <a:t>4</a:t>
            </a:r>
            <a:r>
              <a:rPr lang="ru-RU" dirty="0" smtClean="0"/>
              <a:t> </a:t>
            </a:r>
            <a:r>
              <a:rPr lang="ru-RU" dirty="0"/>
              <a:t>лабораторных работ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6423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Теоретические лабораторные работы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77072"/>
            <a:ext cx="4392488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3940102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573016"/>
            <a:ext cx="3500251" cy="317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588283"/>
            <a:ext cx="2069864" cy="1974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74038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60</TotalTime>
  <Words>341</Words>
  <Application>Microsoft Office PowerPoint</Application>
  <PresentationFormat>Экран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Ясность</vt:lpstr>
      <vt:lpstr>Технология проблемного обучения на уроках физики</vt:lpstr>
      <vt:lpstr>Презентация PowerPoint</vt:lpstr>
      <vt:lpstr>Стандарт устанавливает требования к результатам освоения обучающимися основной образовательной программы основного общего образования:</vt:lpstr>
      <vt:lpstr>Личностные результаты</vt:lpstr>
      <vt:lpstr>Две группы учащихся</vt:lpstr>
      <vt:lpstr>Общие положения лабораторных работ</vt:lpstr>
      <vt:lpstr>Количество лабораторных работ</vt:lpstr>
      <vt:lpstr>Типы лабораторных работ </vt:lpstr>
      <vt:lpstr>Теоретические лабораторные работы</vt:lpstr>
      <vt:lpstr>Технология проблемного обучения</vt:lpstr>
      <vt:lpstr>Преимущества проблемного обучения </vt:lpstr>
      <vt:lpstr>Минусы проблемного обучения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Пользователь</cp:lastModifiedBy>
  <cp:revision>8</cp:revision>
  <dcterms:created xsi:type="dcterms:W3CDTF">2020-03-15T13:39:18Z</dcterms:created>
  <dcterms:modified xsi:type="dcterms:W3CDTF">2020-03-16T22:56:58Z</dcterms:modified>
</cp:coreProperties>
</file>