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56" r:id="rId2"/>
    <p:sldId id="264" r:id="rId3"/>
    <p:sldId id="284" r:id="rId4"/>
    <p:sldId id="260" r:id="rId5"/>
    <p:sldId id="286" r:id="rId6"/>
    <p:sldId id="288" r:id="rId7"/>
    <p:sldId id="285" r:id="rId8"/>
    <p:sldId id="266" r:id="rId9"/>
    <p:sldId id="267" r:id="rId10"/>
    <p:sldId id="268" r:id="rId11"/>
    <p:sldId id="269" r:id="rId12"/>
    <p:sldId id="265" r:id="rId13"/>
    <p:sldId id="283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735763" cy="9799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EBC"/>
    <a:srgbClr val="006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00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D78C7EB-9D43-4332-885D-CD2AC012EB0E}" type="datetimeFigureOut">
              <a:rPr lang="ru-RU"/>
              <a:pPr>
                <a:defRPr/>
              </a:pPr>
              <a:t>14.01.2020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0D1AE28-171B-433E-90D4-98AD3AF75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37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D1AE28-171B-433E-90D4-98AD3AF756D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97295F-4D63-4011-9859-D80E4EDF942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4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8879D93-2FA0-494A-9A35-AA4F784FB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1AFE1-BAE7-4FD2-B555-07C5130C7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CCF79-EE9E-4737-8253-FE7C3DB30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3D92D-1F67-4B64-9641-E73B716B6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8B644-34E9-4083-9194-6A1B1B28F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E6D4C-4596-4BBA-A82D-7E673EA4C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74A2B-CC4C-4063-9E74-5E59A3018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6249-CFC0-4BA7-8C62-420B04737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33A6E-3D0D-4A53-B7BF-A20469F90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F18D2-63A6-4582-9D1B-18EB99726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DD49E-0A84-438E-B7DF-4A8C9A5C0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0D53902-64D4-4B98-AFFB-02814AE87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88913"/>
            <a:ext cx="7577137" cy="19446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рассказа А.П.Чехова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«Толстый и тонкий»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Picture 8" descr="%5bLI6RK_11-01%5d_%5bIL_01%5d-k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44" y="2357430"/>
            <a:ext cx="3714744" cy="4071966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3924300" y="3068638"/>
            <a:ext cx="54569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 dirty="0">
                <a:latin typeface="Segoe Script" pitchFamily="34" charset="0"/>
              </a:rPr>
              <a:t>« Я  всю жизнь  выдавливал  из </a:t>
            </a:r>
            <a:r>
              <a:rPr lang="ru-RU" sz="2000" i="1" dirty="0" smtClean="0">
                <a:latin typeface="Segoe Script" pitchFamily="34" charset="0"/>
              </a:rPr>
              <a:t>себя </a:t>
            </a:r>
            <a:r>
              <a:rPr lang="ru-RU" sz="2000" i="1" dirty="0">
                <a:latin typeface="Segoe Script" pitchFamily="34" charset="0"/>
              </a:rPr>
              <a:t/>
            </a:r>
            <a:br>
              <a:rPr lang="ru-RU" sz="2000" i="1" dirty="0">
                <a:latin typeface="Segoe Script" pitchFamily="34" charset="0"/>
              </a:rPr>
            </a:br>
            <a:r>
              <a:rPr lang="ru-RU" sz="2000" i="1" dirty="0">
                <a:latin typeface="Segoe Script" pitchFamily="34" charset="0"/>
              </a:rPr>
              <a:t>по  каплям  раба</a:t>
            </a:r>
            <a:r>
              <a:rPr lang="ru-RU" sz="2000" i="1" dirty="0" smtClean="0">
                <a:latin typeface="Segoe Script" pitchFamily="34" charset="0"/>
              </a:rPr>
              <a:t>… »</a:t>
            </a:r>
            <a:endParaRPr lang="ru-RU" sz="2000" i="1" dirty="0">
              <a:latin typeface="Segoe Script" pitchFamily="34" charset="0"/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3924300" y="5589588"/>
            <a:ext cx="283122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dirty="0"/>
              <a:t>Презентация выполнена Крюковой Н.А.,</a:t>
            </a:r>
            <a:br>
              <a:rPr lang="ru-RU" sz="1100" dirty="0"/>
            </a:br>
            <a:r>
              <a:rPr lang="ru-RU" sz="1100" dirty="0"/>
              <a:t>учителем русского языка и литературы </a:t>
            </a:r>
            <a:br>
              <a:rPr lang="ru-RU" sz="1100" dirty="0"/>
            </a:br>
            <a:r>
              <a:rPr lang="ru-RU" sz="1100" dirty="0" smtClean="0"/>
              <a:t>МОБУ СОШ №35 </a:t>
            </a:r>
            <a:r>
              <a:rPr lang="ru-RU" sz="1100" dirty="0" err="1" smtClean="0"/>
              <a:t>г.Таганрога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6013" y="115888"/>
            <a:ext cx="8027987" cy="576262"/>
          </a:xfrm>
        </p:spPr>
        <p:txBody>
          <a:bodyPr/>
          <a:lstStyle/>
          <a:p>
            <a:r>
              <a:rPr lang="ru-RU" sz="2400" b="1" i="1" smtClean="0"/>
              <a:t>Интернет-магазин</a:t>
            </a:r>
          </a:p>
        </p:txBody>
      </p:sp>
      <p:pic>
        <p:nvPicPr>
          <p:cNvPr id="9219" name="Picture 6" descr="http://www.stdb.ru/imgusr/445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797425"/>
            <a:ext cx="2474912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8" descr="Щипцы для удаления моляров верхней челюсти правой стороны  Щ-174 № 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5373688"/>
            <a:ext cx="417512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11" descr="images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675" y="2708275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13" descr="42-16246917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850" y="69215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3" descr="http://t0.gstatic.com/images?q=tbn:ANd9GcQPRMeSehDtjCYqIuNCijDf40TAcQgsIz3Uzhu7wC_1sO_G-4ci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43213" y="836613"/>
            <a:ext cx="25415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5" descr="http://www.etoya.ru/files/images/pub/part_0/5659/src/__Coffret-VIG.jpg?350_36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35600" y="0"/>
            <a:ext cx="33337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9" descr="http://t0.gstatic.com/images?q=tbn:ANd9GcTVlwr3FaowwKLJCfvHVPPheGaUesuiVfxb1GWsswcqWjWleXwy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72225" y="32845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1" descr="http://t3.gstatic.com/images?q=tbn:ANd9GcSLzYZKpeBXUgYZptyvso1Kk8u7PUwDTxjhp2SJ8rHFV71oea-W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50825" y="2997200"/>
            <a:ext cx="26479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23528" y="692696"/>
            <a:ext cx="413895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88023" y="1988840"/>
            <a:ext cx="41389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56375" y="1484784"/>
            <a:ext cx="41389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1519" y="4221088"/>
            <a:ext cx="41389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04047" y="4005064"/>
            <a:ext cx="41389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388423" y="3356992"/>
            <a:ext cx="41389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411759" y="6021288"/>
            <a:ext cx="41389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7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092279" y="5517232"/>
            <a:ext cx="41389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smtClean="0"/>
              <a:t>Рассказы А.П.Чехова: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ru-RU" sz="2000" dirty="0" smtClean="0"/>
              <a:t>«Лошадиная фамилия»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2000" dirty="0" smtClean="0"/>
              <a:t> «Толстый и тонкий»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2000" dirty="0" smtClean="0"/>
              <a:t> «Толстый и тонкий»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2000" dirty="0" smtClean="0"/>
              <a:t> «Смерть чиновника»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2000" dirty="0" smtClean="0"/>
              <a:t> «Шуточка»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2000" dirty="0" smtClean="0"/>
              <a:t> «Налим»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2000" dirty="0" smtClean="0"/>
              <a:t> «Злоумышленник»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2000" dirty="0" smtClean="0"/>
              <a:t> «Хирургия»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[LI6RK_11-01]_[IL_05]-k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60350"/>
            <a:ext cx="201612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2" descr="00000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213" y="260350"/>
            <a:ext cx="1871662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3" descr="0006-005-Tolstyj-i-tonkij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2781300"/>
            <a:ext cx="25273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4" descr="66743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688" y="3860800"/>
            <a:ext cx="2159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5" descr="76087262_12175315rZWFkjdK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375" y="3141663"/>
            <a:ext cx="2449513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6" descr="af278a4104bc7451e76cd0780aef4d63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188" y="4724400"/>
            <a:ext cx="244792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Рисунок 7" descr="chehov_tolstyi_i_tonkii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75463" y="476250"/>
            <a:ext cx="16573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Рисунок 8" descr="000009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932363" y="620713"/>
            <a:ext cx="18018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51720" y="2060848"/>
            <a:ext cx="413895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</a:p>
        </p:txBody>
      </p:sp>
      <p:pic>
        <p:nvPicPr>
          <p:cNvPr id="11" name="Рисунок 1" descr="[LI6RK_11-01]_[IL_05]-k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60648"/>
            <a:ext cx="201612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07504" y="332656"/>
            <a:ext cx="413895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260648"/>
            <a:ext cx="413895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60232" y="116632"/>
            <a:ext cx="413895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116632"/>
            <a:ext cx="413895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852936"/>
            <a:ext cx="41389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91880" y="3140968"/>
            <a:ext cx="41389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6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00191" y="3573016"/>
            <a:ext cx="41389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7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9511" y="4797152"/>
            <a:ext cx="41389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3E3E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Домашнее задание:</a:t>
            </a:r>
            <a:endParaRPr lang="ru-RU" sz="3600" b="1" i="1" dirty="0">
              <a:solidFill>
                <a:srgbClr val="3E3E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2688" y="2017713"/>
            <a:ext cx="5765576" cy="41148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400" cap="small" dirty="0" smtClean="0">
                <a:latin typeface="Mistral" pitchFamily="66" charset="0"/>
              </a:rPr>
              <a:t>Напишите свой юмористический рассказ на школьную тему, используя «секреты» мастерства А.П.Чехова</a:t>
            </a:r>
            <a:r>
              <a:rPr lang="ru-RU" cap="small" dirty="0" smtClean="0">
                <a:latin typeface="Mistral" pitchFamily="66" charset="0"/>
              </a:rPr>
              <a:t> </a:t>
            </a:r>
            <a:endParaRPr lang="ru-RU" cap="small" dirty="0"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Секрет №1</a:t>
            </a:r>
          </a:p>
        </p:txBody>
      </p:sp>
      <p:sp>
        <p:nvSpPr>
          <p:cNvPr id="10243" name="Содержимое 5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7572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 b="1" dirty="0" smtClean="0">
                <a:solidFill>
                  <a:srgbClr val="3E3EBC"/>
                </a:solidFill>
              </a:rPr>
              <a:t>Описывать действия, а не состояние героев</a:t>
            </a:r>
          </a:p>
          <a:p>
            <a:pPr>
              <a:buFontTx/>
              <a:buNone/>
            </a:pPr>
            <a:endParaRPr lang="ru-RU" dirty="0" smtClean="0"/>
          </a:p>
        </p:txBody>
      </p:sp>
      <p:pic>
        <p:nvPicPr>
          <p:cNvPr id="10244" name="Рисунок 6" descr="Толстый и тонкий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76500"/>
            <a:ext cx="57150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Секрет №3</a:t>
            </a: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b="1" i="1" dirty="0" smtClean="0">
                <a:solidFill>
                  <a:srgbClr val="3E3EBC"/>
                </a:solidFill>
              </a:rPr>
              <a:t>Отсутствие описаний</a:t>
            </a:r>
            <a:endParaRPr lang="ru-RU" i="1" dirty="0" smtClean="0">
              <a:solidFill>
                <a:srgbClr val="3E3EB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Секрет №4</a:t>
            </a:r>
          </a:p>
        </p:txBody>
      </p:sp>
      <p:sp>
        <p:nvSpPr>
          <p:cNvPr id="1945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b="1" i="1" dirty="0" smtClean="0">
                <a:solidFill>
                  <a:srgbClr val="3E3EBC"/>
                </a:solidFill>
              </a:rPr>
              <a:t>Говорящие фамилии</a:t>
            </a:r>
            <a:endParaRPr lang="ru-RU" i="1" dirty="0" smtClean="0">
              <a:solidFill>
                <a:srgbClr val="3E3EB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Секрет №5</a:t>
            </a:r>
          </a:p>
        </p:txBody>
      </p:sp>
      <p:sp>
        <p:nvSpPr>
          <p:cNvPr id="21507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2800" b="1" i="1" dirty="0" smtClean="0">
                <a:solidFill>
                  <a:srgbClr val="3E3EBC"/>
                </a:solidFill>
              </a:rPr>
              <a:t>Мало действующих лиц</a:t>
            </a:r>
            <a:endParaRPr lang="ru-RU" sz="2800" i="1" dirty="0" smtClean="0">
              <a:solidFill>
                <a:srgbClr val="3E3EB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Секрет №6</a:t>
            </a:r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685800" y="2133600"/>
            <a:ext cx="4386263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Несоответствие причины и следствия</a:t>
            </a:r>
            <a:endParaRPr lang="ru-RU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endParaRPr lang="ru-RU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556" name="Рисунок 5" descr="Смерть чиновника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2000250"/>
            <a:ext cx="26574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Секрет №7</a:t>
            </a:r>
          </a:p>
        </p:txBody>
      </p:sp>
      <p:sp>
        <p:nvSpPr>
          <p:cNvPr id="26627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2800" b="1" i="1" dirty="0" smtClean="0">
                <a:solidFill>
                  <a:srgbClr val="3E3EBC"/>
                </a:solidFill>
              </a:rPr>
              <a:t>Курьёзные подробности и действия</a:t>
            </a:r>
            <a:endParaRPr lang="ru-RU" sz="2800" i="1" dirty="0" smtClean="0">
              <a:solidFill>
                <a:srgbClr val="3E3EBC"/>
              </a:solidFill>
            </a:endParaRPr>
          </a:p>
        </p:txBody>
      </p:sp>
      <p:pic>
        <p:nvPicPr>
          <p:cNvPr id="26628" name="Рисунок 5" descr="Чехов Хамелеон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636912"/>
            <a:ext cx="3046413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%5bLI6RK_11-01%5d_%5bIL_05%5d-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268412"/>
            <a:ext cx="7072362" cy="544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82662"/>
          </a:xfrm>
        </p:spPr>
        <p:txBody>
          <a:bodyPr/>
          <a:lstStyle/>
          <a:p>
            <a:pPr eaLnBrk="1" hangingPunct="1"/>
            <a:r>
              <a:rPr lang="ru-RU" sz="2800" smtClean="0"/>
              <a:t>Рассказ А.П. Чехова «Толстый и тонкий»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Секрет №8</a:t>
            </a:r>
          </a:p>
        </p:txBody>
      </p:sp>
      <p:sp>
        <p:nvSpPr>
          <p:cNvPr id="28675" name="Содержимое 4"/>
          <p:cNvSpPr>
            <a:spLocks noGrp="1"/>
          </p:cNvSpPr>
          <p:nvPr>
            <p:ph idx="1"/>
          </p:nvPr>
        </p:nvSpPr>
        <p:spPr>
          <a:xfrm>
            <a:off x="0" y="2017713"/>
            <a:ext cx="8955088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 i="1" dirty="0" smtClean="0">
                <a:solidFill>
                  <a:srgbClr val="3E3EBC"/>
                </a:solidFill>
              </a:rPr>
              <a:t>Индивидуализация речи персонажей. Речь - выражение характера.</a:t>
            </a:r>
            <a:endParaRPr lang="ru-RU" sz="2800" i="1" dirty="0" smtClean="0">
              <a:solidFill>
                <a:srgbClr val="3E3EBC"/>
              </a:solidFill>
            </a:endParaRPr>
          </a:p>
        </p:txBody>
      </p:sp>
      <p:pic>
        <p:nvPicPr>
          <p:cNvPr id="6" name="Рисунок 5" descr="Чехов Злоумышле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8" y="3430588"/>
            <a:ext cx="3844925" cy="321310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Секрет №9</a:t>
            </a:r>
          </a:p>
        </p:txBody>
      </p:sp>
      <p:sp>
        <p:nvSpPr>
          <p:cNvPr id="30723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b="1" i="1" dirty="0" smtClean="0">
                <a:solidFill>
                  <a:srgbClr val="3E3EBC"/>
                </a:solidFill>
              </a:rPr>
              <a:t>Речевые ошибки персонажей</a:t>
            </a:r>
            <a:endParaRPr lang="ru-RU" i="1" dirty="0" smtClean="0">
              <a:solidFill>
                <a:srgbClr val="3E3EB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Секрет №10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b="1" i="1" dirty="0" smtClean="0">
                <a:solidFill>
                  <a:srgbClr val="3E3EBC"/>
                </a:solidFill>
              </a:rPr>
              <a:t>Простота композиции</a:t>
            </a:r>
            <a:endParaRPr lang="ru-RU" i="1" dirty="0" smtClean="0">
              <a:solidFill>
                <a:srgbClr val="3E3EB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Секрет №11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b="1" i="1" dirty="0" smtClean="0">
                <a:solidFill>
                  <a:srgbClr val="3E3EBC"/>
                </a:solidFill>
              </a:rPr>
              <a:t>Диалог занимает главное место.</a:t>
            </a:r>
            <a:endParaRPr lang="ru-RU" i="1" dirty="0" smtClean="0">
              <a:solidFill>
                <a:srgbClr val="3E3EBC"/>
              </a:solidFill>
            </a:endParaRPr>
          </a:p>
        </p:txBody>
      </p:sp>
      <p:pic>
        <p:nvPicPr>
          <p:cNvPr id="5" name="Рисунок 4" descr="Хамеле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780928"/>
            <a:ext cx="3048992" cy="3573016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Секрет №12</a:t>
            </a:r>
          </a:p>
        </p:txBody>
      </p:sp>
      <p:sp>
        <p:nvSpPr>
          <p:cNvPr id="34819" name="Содержимое 5"/>
          <p:cNvSpPr>
            <a:spLocks noGrp="1"/>
          </p:cNvSpPr>
          <p:nvPr>
            <p:ph idx="1"/>
          </p:nvPr>
        </p:nvSpPr>
        <p:spPr>
          <a:xfrm>
            <a:off x="683568" y="1772816"/>
            <a:ext cx="7772400" cy="460533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i="1" dirty="0" smtClean="0">
                <a:solidFill>
                  <a:srgbClr val="3E3EBC"/>
                </a:solidFill>
              </a:rPr>
              <a:t>Анекдотичное слово</a:t>
            </a:r>
            <a:endParaRPr lang="ru-RU" i="1" dirty="0" smtClean="0">
              <a:solidFill>
                <a:srgbClr val="3E3EBC"/>
              </a:solidFill>
            </a:endParaRPr>
          </a:p>
        </p:txBody>
      </p:sp>
      <p:pic>
        <p:nvPicPr>
          <p:cNvPr id="34820" name="Содержимое 6" descr="Лошадиная фамилия 2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987823" y="2332038"/>
            <a:ext cx="3195489" cy="425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/>
              <a:t>Какое впечатление произвел на вас рассказ?</a:t>
            </a:r>
            <a:br>
              <a:rPr lang="ru-RU" sz="2800" dirty="0" smtClean="0"/>
            </a:br>
            <a:r>
              <a:rPr lang="ru-RU" sz="2800" dirty="0" smtClean="0"/>
              <a:t>Назовите свои чувства:</a:t>
            </a:r>
            <a:endParaRPr lang="ru-RU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-</a:t>
            </a:r>
            <a:r>
              <a:rPr lang="ru-RU" sz="2800" dirty="0" smtClean="0"/>
              <a:t>смешно, забавно, грустно;</a:t>
            </a:r>
          </a:p>
          <a:p>
            <a:pPr algn="l"/>
            <a:r>
              <a:rPr lang="ru-RU" sz="2800" dirty="0" smtClean="0"/>
              <a:t>-сожаление, боль и обида за человека;</a:t>
            </a:r>
          </a:p>
          <a:p>
            <a:pPr algn="l"/>
            <a:r>
              <a:rPr lang="ru-RU" sz="2800" dirty="0" smtClean="0"/>
              <a:t>-жалость, отвращение, брезгливость.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1908175" y="333375"/>
            <a:ext cx="6767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cs typeface="Tahoma" pitchFamily="34" charset="0"/>
              </a:rPr>
              <a:t>                             </a:t>
            </a:r>
            <a:r>
              <a:rPr lang="ru-RU" sz="1600" b="1">
                <a:solidFill>
                  <a:schemeClr val="folHlink"/>
                </a:solidFill>
                <a:cs typeface="Tahoma" pitchFamily="34" charset="0"/>
              </a:rPr>
              <a:t>ТАБЕЛЬ О РАНГАХ</a:t>
            </a:r>
            <a:endParaRPr lang="ru-RU" sz="1600" b="1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-3297238" y="760413"/>
            <a:ext cx="8686801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4881" name="Group 305"/>
          <p:cNvGraphicFramePr>
            <a:graphicFrameLocks noGrp="1"/>
          </p:cNvGraphicFramePr>
          <p:nvPr/>
        </p:nvGraphicFramePr>
        <p:xfrm>
          <a:off x="1258888" y="836613"/>
          <a:ext cx="7705725" cy="5730240"/>
        </p:xfrm>
        <a:graphic>
          <a:graphicData uri="http://schemas.openxmlformats.org/drawingml/2006/table">
            <a:tbl>
              <a:tblPr/>
              <a:tblGrid>
                <a:gridCol w="817563"/>
                <a:gridCol w="3359150"/>
                <a:gridCol w="3529012"/>
              </a:tblGrid>
              <a:tr h="320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Класс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Гражданские чины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Военные чины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Канцлер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Генерал-фельдмаршал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 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2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II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Действительный Тайный Советник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Генерал от кавалерии;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Генерал от инфантерии;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Генерал от артиллерии;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(в XVIIIв. - Генерал-аншеф)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6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III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Тайный Советник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Генерал-лейтенант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6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IV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Действительный Статский Советник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Генерал-майор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6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V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Статский Советник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Бригадир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2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VI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Коллежский Советник;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Военный Советник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Полковник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6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VII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Надворный Советник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Подполковник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2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VIII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Коллежский асессор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Майор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(до 1884г.)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2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IX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Титулярный советник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Капитан;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Ротмистр (кавалерия)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2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X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Коллежский секретарь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Штабс-капитан;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Штабс-ротмистр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6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XI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Корабельный секретарь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6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XII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Губернский секретарь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Поручик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2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XIII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Провинциальный секретарь;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Сенатский регистратор;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Синодский регистратор;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Кабинетский регистратор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Подпоручик; 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Корнет (кавалерия)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2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XIV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Коллежский регистратор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Прапорщик </a:t>
                      </a:r>
                      <a:b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</a:b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(с 1884г. только в военное время)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Герои сатирических рассказов А.П.Чехова</a:t>
            </a:r>
            <a:endParaRPr lang="ru-RU" sz="2400" dirty="0"/>
          </a:p>
        </p:txBody>
      </p:sp>
      <p:pic>
        <p:nvPicPr>
          <p:cNvPr id="4" name="Рисунок 3" descr="Хамеле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214554"/>
            <a:ext cx="2949604" cy="321471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5" name="Рисунок 5" descr="Смерть чиновника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643314"/>
            <a:ext cx="30003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chehov_tolstyi_i_tonkii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1785926"/>
            <a:ext cx="292895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88913"/>
            <a:ext cx="7577137" cy="19446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Picture 8" descr="%5bLI6RK_11-01%5d_%5bIL_01%5d-k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282" y="2428868"/>
            <a:ext cx="3500462" cy="378143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3714744" y="3068638"/>
            <a:ext cx="52864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i="1" dirty="0">
                <a:latin typeface="Segoe Script" pitchFamily="34" charset="0"/>
              </a:rPr>
              <a:t>« Я  всю жизнь  выдавливал  из  себя </a:t>
            </a:r>
            <a:br>
              <a:rPr lang="ru-RU" sz="2000" i="1" dirty="0">
                <a:latin typeface="Segoe Script" pitchFamily="34" charset="0"/>
              </a:rPr>
            </a:br>
            <a:r>
              <a:rPr lang="ru-RU" sz="2000" i="1" dirty="0">
                <a:latin typeface="Segoe Script" pitchFamily="34" charset="0"/>
              </a:rPr>
              <a:t>по  каплям  раба</a:t>
            </a:r>
            <a:r>
              <a:rPr lang="ru-RU" sz="2000" i="1" dirty="0" smtClean="0">
                <a:latin typeface="Segoe Script" pitchFamily="34" charset="0"/>
              </a:rPr>
              <a:t>… »</a:t>
            </a:r>
            <a:endParaRPr lang="ru-RU" sz="2000" i="1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63" y="1071563"/>
            <a:ext cx="4286250" cy="414337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>
              <a:buFontTx/>
              <a:buNone/>
              <a:defRPr/>
            </a:pPr>
            <a:r>
              <a:rPr lang="ru-RU" dirty="0" smtClean="0"/>
              <a:t>Вот что он писал Суворину в известном письме:</a:t>
            </a:r>
          </a:p>
          <a:p>
            <a:pPr>
              <a:buFontTx/>
              <a:buNone/>
              <a:defRPr/>
            </a:pPr>
            <a:r>
              <a:rPr lang="ru-RU" i="1" dirty="0" smtClean="0"/>
              <a:t>«Напишите рассказ о том, как молодой человек, сын крепостного, бывший лавочник, певчий,</a:t>
            </a:r>
            <a:endParaRPr lang="ru-RU" dirty="0" smtClean="0"/>
          </a:p>
          <a:p>
            <a:pPr>
              <a:buFontTx/>
              <a:buNone/>
              <a:defRPr/>
            </a:pPr>
            <a:r>
              <a:rPr lang="ru-RU" i="1" dirty="0" smtClean="0"/>
              <a:t>гимназист и студент, воспитанный на чинопочитании, целовании поповских рук, поклонении</a:t>
            </a:r>
            <a:endParaRPr lang="ru-RU" dirty="0" smtClean="0"/>
          </a:p>
          <a:p>
            <a:pPr>
              <a:buFontTx/>
              <a:buNone/>
              <a:defRPr/>
            </a:pPr>
            <a:r>
              <a:rPr lang="ru-RU" i="1" dirty="0" smtClean="0"/>
              <a:t>чужим мыслям, благодаривший за каждый кусок хлеба, </a:t>
            </a:r>
            <a:r>
              <a:rPr lang="ru-RU" dirty="0" smtClean="0"/>
              <a:t>... </a:t>
            </a:r>
            <a:r>
              <a:rPr lang="ru-RU" i="1" dirty="0" smtClean="0"/>
              <a:t>напишите, как этот молодой</a:t>
            </a:r>
            <a:endParaRPr lang="ru-RU" dirty="0" smtClean="0"/>
          </a:p>
          <a:p>
            <a:pPr>
              <a:buFontTx/>
              <a:buNone/>
              <a:defRPr/>
            </a:pPr>
            <a:r>
              <a:rPr lang="ru-RU" i="1" dirty="0" smtClean="0"/>
              <a:t>человек выдавливает из себя по капле раба и как он, проснувшись в одно прекрасное утро,</a:t>
            </a:r>
            <a:endParaRPr lang="ru-RU" dirty="0" smtClean="0"/>
          </a:p>
          <a:p>
            <a:pPr>
              <a:buFontTx/>
              <a:buNone/>
              <a:defRPr/>
            </a:pPr>
            <a:r>
              <a:rPr lang="ru-RU" i="1" dirty="0" smtClean="0"/>
              <a:t>чувствует, что в его жилах течёт уже не рабская кровь, а настоящая человеческая».</a:t>
            </a:r>
            <a:endParaRPr lang="ru-RU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17411" name="Содержимое 5" descr="Чехов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72125" y="1071563"/>
            <a:ext cx="2598738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6ad4b6946301dbfa8cc4e52a15cf835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700213"/>
            <a:ext cx="32766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2" descr="80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3068638"/>
            <a:ext cx="4140200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Заголовок 3"/>
          <p:cNvSpPr>
            <a:spLocks noGrp="1"/>
          </p:cNvSpPr>
          <p:nvPr>
            <p:ph type="title"/>
          </p:nvPr>
        </p:nvSpPr>
        <p:spPr>
          <a:xfrm>
            <a:off x="1331913" y="214313"/>
            <a:ext cx="7612062" cy="1127125"/>
          </a:xfrm>
        </p:spPr>
        <p:txBody>
          <a:bodyPr/>
          <a:lstStyle/>
          <a:p>
            <a:r>
              <a:rPr lang="ru-RU" sz="2000" smtClean="0"/>
              <a:t>Применима ли данная ситуация в нашей современной жизни? Когда?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5304897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84150"/>
            <a:ext cx="6696075" cy="652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алитра 3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536</TotalTime>
  <Words>387</Words>
  <Application>Microsoft Office PowerPoint</Application>
  <PresentationFormat>Экран (4:3)</PresentationFormat>
  <Paragraphs>118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Палитра</vt:lpstr>
      <vt:lpstr> Изучение рассказа А.П.Чехова  «Толстый и тонкий» </vt:lpstr>
      <vt:lpstr>Рассказ А.П. Чехова «Толстый и тонкий»</vt:lpstr>
      <vt:lpstr>Какое впечатление произвел на вас рассказ? Назовите свои чувства:</vt:lpstr>
      <vt:lpstr>Презентация PowerPoint</vt:lpstr>
      <vt:lpstr>Герои сатирических рассказов А.П.Чехова</vt:lpstr>
      <vt:lpstr> </vt:lpstr>
      <vt:lpstr>Презентация PowerPoint</vt:lpstr>
      <vt:lpstr>Применима ли данная ситуация в нашей современной жизни? Когда?</vt:lpstr>
      <vt:lpstr>Презентация PowerPoint</vt:lpstr>
      <vt:lpstr>Интернет-магазин</vt:lpstr>
      <vt:lpstr>Рассказы А.П.Чехова:</vt:lpstr>
      <vt:lpstr>Презентация PowerPoint</vt:lpstr>
      <vt:lpstr>Домашнее задание:</vt:lpstr>
      <vt:lpstr>Секрет №1</vt:lpstr>
      <vt:lpstr>Секрет №3</vt:lpstr>
      <vt:lpstr>Секрет №4</vt:lpstr>
      <vt:lpstr>Секрет №5</vt:lpstr>
      <vt:lpstr>Секрет №6</vt:lpstr>
      <vt:lpstr>Секрет №7</vt:lpstr>
      <vt:lpstr>Секрет №8</vt:lpstr>
      <vt:lpstr>Секрет №9</vt:lpstr>
      <vt:lpstr>Секрет №10</vt:lpstr>
      <vt:lpstr>Секрет №11</vt:lpstr>
      <vt:lpstr>Секрет №12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Вечный А.П. Чехов Анализ героев рассказа  «Толстый и тонкий»</dc:title>
  <dc:creator>user</dc:creator>
  <cp:lastModifiedBy>Наталья</cp:lastModifiedBy>
  <cp:revision>81</cp:revision>
  <dcterms:created xsi:type="dcterms:W3CDTF">2009-01-12T08:39:38Z</dcterms:created>
  <dcterms:modified xsi:type="dcterms:W3CDTF">2020-01-14T09:09:32Z</dcterms:modified>
</cp:coreProperties>
</file>