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90" r:id="rId2"/>
  </p:sldMasterIdLst>
  <p:notesMasterIdLst>
    <p:notesMasterId r:id="rId37"/>
  </p:notesMasterIdLst>
  <p:sldIdLst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275" r:id="rId17"/>
    <p:sldId id="280" r:id="rId18"/>
    <p:sldId id="278" r:id="rId19"/>
    <p:sldId id="294" r:id="rId20"/>
    <p:sldId id="300" r:id="rId21"/>
    <p:sldId id="299" r:id="rId22"/>
    <p:sldId id="301" r:id="rId23"/>
    <p:sldId id="334" r:id="rId24"/>
    <p:sldId id="318" r:id="rId25"/>
    <p:sldId id="305" r:id="rId26"/>
    <p:sldId id="304" r:id="rId27"/>
    <p:sldId id="307" r:id="rId28"/>
    <p:sldId id="308" r:id="rId29"/>
    <p:sldId id="309" r:id="rId30"/>
    <p:sldId id="311" r:id="rId31"/>
    <p:sldId id="312" r:id="rId32"/>
    <p:sldId id="313" r:id="rId33"/>
    <p:sldId id="314" r:id="rId34"/>
    <p:sldId id="317" r:id="rId35"/>
    <p:sldId id="35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846DC7AC-B526-424D-BDC9-69632FEA62E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2F381BC4-1E03-4946-AED0-06B7209B0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0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087 w 4917"/>
                <a:gd name="T3" fmla="*/ 0 h 1000"/>
                <a:gd name="T4" fmla="*/ 5664 w 4917"/>
                <a:gd name="T5" fmla="*/ 576 h 1000"/>
                <a:gd name="T6" fmla="*/ 508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BA57ED1-5B25-4D5B-9058-7AB1CA324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23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C41D6-040F-4E64-9BBF-AA5078E15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61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1A3F-AE5B-41D1-829F-3FA8E3E8F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81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A1BEF-3A93-42D4-A546-B6C31B905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05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81C95-F954-4B14-9791-8AC04C172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77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AD8AC-60FA-46BD-BA6F-32BB2BEA0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6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98AF98-95BB-40BF-A821-87B9325AECA3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162AB63B-E6C7-44F2-B0F8-632F9EC03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69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A3EF7C-8E20-4702-BC7E-E3286C0DBB9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50E0B08E-3CDA-4FF0-9ACA-3EFD84088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5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733DBE-26B4-493A-B686-01B6B0872F00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97E0006A-A9CA-49F1-AC0E-1293678D1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3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20EF22-50C9-42EC-AFA5-E1217FF6F05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6CF05157-1D85-4A7C-8907-8C2DBECA0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13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96F11-4A4C-402C-A7A3-CE54D90D115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94D1FFC5-1999-4317-86A5-677BB2D9A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89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C68D1-7EAF-4CCA-9EAF-CF65AF4086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433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8EEAE6-B8AF-4705-B755-1450DF4FB29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8F35889A-DC31-4267-9419-916DB2D1D44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4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F42454-B79C-4D93-A216-EAE0E37DA88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410AA52-F569-478E-912D-39A007CCFB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763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27EFD0-511E-4D76-ABD9-AE19893F61B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1839D36-4CFA-439D-BD0C-912B62532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85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F41F89-3BB9-4140-BCCC-DEB1C462030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6F5F10C1-F69E-4A6D-90A7-327EFCFAC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49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AA933A-329F-4594-8B9F-8B53F7E072E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973D1CB-1F4C-43F4-AA15-5E4627D62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234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E07809-8F11-41D9-8485-5438ECD5B44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125FB5E7-32B8-472E-89D5-42DAE904D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0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10816-F114-4CFF-9EAE-429CABB88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9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39669-E548-4124-B35D-5F1D1940F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9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0BA02-B4BE-4D30-8909-A258468B54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19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DA904-9CE6-44F5-8F8D-E91DD6DE2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2601F-C8D8-48BC-B195-883DB6EFA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1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D0BC0-2986-40F9-A0C9-B8B48FBC1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08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5F481-15B2-4387-B297-4EE96D1DAD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1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991 w 7000"/>
                <a:gd name="T3" fmla="*/ 0 h 1000"/>
                <a:gd name="T4" fmla="*/ 5376 w 7000"/>
                <a:gd name="T5" fmla="*/ 384 h 1000"/>
                <a:gd name="T6" fmla="*/ 4992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Chekryzov, Sergey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Black" panose="020B0A04020102020204" pitchFamily="34" charset="0"/>
              </a:defRPr>
            </a:lvl1pPr>
          </a:lstStyle>
          <a:p>
            <a:fld id="{A1E4FEB0-6FE8-4CE4-9088-3D6192B26A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D4D2D0">
                    <a:shade val="50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365BA171-B0D2-446E-AC72-EEC7A2425C4E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9B9A98"/>
                </a:solidFill>
              </a:defRPr>
            </a:lvl1pPr>
          </a:lstStyle>
          <a:p>
            <a:fld id="{C642C1B1-245B-4DEE-B9FC-579199B3CC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124"/>
            <a:ext cx="3384376" cy="3037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928992" cy="16430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ГАПОУ Уфимский топливо-энергетический колледж</a:t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Специальность 13.02.02</a:t>
            </a:r>
            <a:endParaRPr lang="ru-RU" alt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83567" y="1643064"/>
            <a:ext cx="7776865" cy="22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45720" bIns="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– презентация</a:t>
            </a:r>
          </a:p>
          <a:p>
            <a:pPr algn="l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дисциплине: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&lt;&lt;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Теплоснабжение и теплотехническое оборудование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&gt;&gt;</a:t>
            </a: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Питательные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насосные установки, </a:t>
            </a:r>
            <a:r>
              <a:rPr lang="ru-RU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деаэраторов»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ctrTitle"/>
          </p:nvPr>
        </p:nvSpPr>
        <p:spPr>
          <a:xfrm>
            <a:off x="683567" y="4077072"/>
            <a:ext cx="842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Выполнил: студент гр.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ТС-1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Калкаманов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дамирович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Руководитель: Валеева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Зульфия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Азатовна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916905"/>
            <a:ext cx="2700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УФА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КПД насоса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5543550"/>
          </a:xfrm>
        </p:spPr>
        <p:txBody>
          <a:bodyPr>
            <a:normAutofit fontScale="700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КПД </a:t>
            </a:r>
            <a:r>
              <a:rPr lang="ru-RU" dirty="0"/>
              <a:t>насоса показывает, какая часть </a:t>
            </a:r>
            <a:r>
              <a:rPr lang="ru-RU" dirty="0" smtClean="0"/>
              <a:t>механической </a:t>
            </a:r>
            <a:r>
              <a:rPr lang="ru-RU" dirty="0"/>
              <a:t>энергии, переданной насосу </a:t>
            </a:r>
            <a:r>
              <a:rPr lang="ru-RU" dirty="0" smtClean="0"/>
              <a:t>через </a:t>
            </a:r>
            <a:r>
              <a:rPr lang="ru-RU" dirty="0"/>
              <a:t>его вал, преобразовалась в полезную </a:t>
            </a:r>
            <a:r>
              <a:rPr lang="ru-RU" dirty="0" smtClean="0"/>
              <a:t>гидравлическую </a:t>
            </a:r>
            <a:r>
              <a:rPr lang="ru-RU" dirty="0"/>
              <a:t>энергию.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 КПД влияют: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•  форма корпуса насоса;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•  форма рабочего колеса и диффузора;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•  качество шероховатости поверхности;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•  уплотнительные зазоры между </a:t>
            </a:r>
            <a:r>
              <a:rPr lang="ru-RU" dirty="0" smtClean="0"/>
              <a:t>всасывающей </a:t>
            </a:r>
            <a:r>
              <a:rPr lang="ru-RU" dirty="0"/>
              <a:t>и напорной полостями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насоса.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Чтобы потребитель имел возможность </a:t>
            </a:r>
            <a:r>
              <a:rPr lang="ru-RU" dirty="0" smtClean="0"/>
              <a:t>определить КПД насоса в конкретной рабочей </a:t>
            </a:r>
            <a:r>
              <a:rPr lang="ru-RU" dirty="0"/>
              <a:t>точке, большинство изготовителей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насосного оборудования прилагают к </a:t>
            </a:r>
            <a:r>
              <a:rPr lang="ru-RU" dirty="0" smtClean="0"/>
              <a:t>диаграммам </a:t>
            </a:r>
            <a:r>
              <a:rPr lang="ru-RU" dirty="0"/>
              <a:t>рабочих характеристик насоса </a:t>
            </a:r>
            <a:r>
              <a:rPr lang="ru-RU" dirty="0" smtClean="0"/>
              <a:t>диаграммы </a:t>
            </a:r>
            <a:r>
              <a:rPr lang="ru-RU" dirty="0"/>
              <a:t>с графиками характеристик КПД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421458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Потребляемая мощность </a:t>
            </a:r>
          </a:p>
        </p:txBody>
      </p:sp>
      <p:sp>
        <p:nvSpPr>
          <p:cNvPr id="2560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343775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7467600" cy="4525962"/>
          </a:xfrm>
        </p:spPr>
        <p:txBody>
          <a:bodyPr>
            <a:normAutofit fontScale="700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P2: мощность на валу электродвигателя</a:t>
            </a:r>
            <a:r>
              <a:rPr lang="ru-RU" dirty="0"/>
              <a:t>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случае, когда электродвигатель и насос </a:t>
            </a:r>
            <a:r>
              <a:rPr lang="ru-RU" dirty="0" smtClean="0"/>
              <a:t>являются </a:t>
            </a:r>
            <a:r>
              <a:rPr lang="ru-RU" dirty="0"/>
              <a:t>отдельными узлами (включая </a:t>
            </a:r>
            <a:r>
              <a:rPr lang="ru-RU" dirty="0" smtClean="0"/>
              <a:t>стандартные </a:t>
            </a:r>
            <a:r>
              <a:rPr lang="ru-RU" dirty="0"/>
              <a:t>и погружные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электродвигатели), на фирменной табличке </a:t>
            </a:r>
            <a:r>
              <a:rPr lang="ru-RU" dirty="0" smtClean="0"/>
              <a:t>указывается </a:t>
            </a:r>
            <a:r>
              <a:rPr lang="ru-RU" dirty="0"/>
              <a:t>максимальная мощность на </a:t>
            </a:r>
            <a:r>
              <a:rPr lang="ru-RU" dirty="0" smtClean="0"/>
              <a:t>валу </a:t>
            </a:r>
            <a:r>
              <a:rPr lang="ru-RU" dirty="0"/>
              <a:t>электродвигателя.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P3:</a:t>
            </a:r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Мощность, потребляемая насосом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Текущая нагрузка электродвигателя может </a:t>
            </a:r>
            <a:r>
              <a:rPr lang="ru-RU" dirty="0" smtClean="0"/>
              <a:t>быть </a:t>
            </a:r>
            <a:r>
              <a:rPr lang="ru-RU" dirty="0"/>
              <a:t>определена по кривой мощности </a:t>
            </a:r>
            <a:r>
              <a:rPr lang="ru-RU" dirty="0" smtClean="0"/>
              <a:t>насоса</a:t>
            </a:r>
            <a:r>
              <a:rPr lang="ru-RU" dirty="0"/>
              <a:t>. В случае непосредственного </a:t>
            </a:r>
            <a:r>
              <a:rPr lang="ru-RU" dirty="0" smtClean="0"/>
              <a:t>присоединения </a:t>
            </a:r>
            <a:r>
              <a:rPr lang="ru-RU" dirty="0"/>
              <a:t>электродвигателя к валу </a:t>
            </a:r>
            <a:r>
              <a:rPr lang="ru-RU" dirty="0" smtClean="0"/>
              <a:t>насосов</a:t>
            </a:r>
            <a:r>
              <a:rPr lang="ru-RU" b="1" dirty="0">
                <a:solidFill>
                  <a:srgbClr val="FFFF00"/>
                </a:solidFill>
              </a:rPr>
              <a:t>: P3 = P2.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P4: Мощность насоса (</a:t>
            </a:r>
            <a:r>
              <a:rPr lang="ru-RU" b="1" dirty="0" err="1">
                <a:solidFill>
                  <a:srgbClr val="FFFF00"/>
                </a:solidFill>
              </a:rPr>
              <a:t>Phydraulic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Значение мощности насоса определяется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 формуле: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Потребляемая мощность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3851186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976664" cy="49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Типовые закономерности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7467600" cy="6337300"/>
          </a:xfrm>
        </p:spPr>
        <p:txBody>
          <a:bodyPr>
            <a:normAutofit fontScale="775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диаметра (d)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колеса на напор, подачу и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потребляемую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Напор </a:t>
            </a:r>
            <a:r>
              <a:rPr lang="ru-RU" b="1" dirty="0">
                <a:solidFill>
                  <a:srgbClr val="FFFF00"/>
                </a:solidFill>
              </a:rPr>
              <a:t>пропорционален диаметру во второй </a:t>
            </a:r>
            <a:r>
              <a:rPr lang="ru-RU" b="1" dirty="0" smtClean="0">
                <a:solidFill>
                  <a:srgbClr val="FFFF00"/>
                </a:solidFill>
              </a:rPr>
              <a:t>степени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i="1" dirty="0" smtClean="0"/>
              <a:t>Согласно этой закономерности, удвоение диаметра повысит напор в 4 раза.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Подача </a:t>
            </a:r>
            <a:r>
              <a:rPr lang="ru-RU" b="1" dirty="0">
                <a:solidFill>
                  <a:srgbClr val="FFFF00"/>
                </a:solidFill>
              </a:rPr>
              <a:t>пропорциональна диаметру в </a:t>
            </a:r>
            <a:r>
              <a:rPr lang="ru-RU" b="1" dirty="0" smtClean="0">
                <a:solidFill>
                  <a:srgbClr val="FFFF00"/>
                </a:solidFill>
              </a:rPr>
              <a:t>третьей </a:t>
            </a:r>
            <a:r>
              <a:rPr lang="ru-RU" b="1" dirty="0">
                <a:solidFill>
                  <a:srgbClr val="FFFF00"/>
                </a:solidFill>
              </a:rPr>
              <a:t>степени: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i="1" dirty="0" smtClean="0"/>
              <a:t>Согласно </a:t>
            </a:r>
            <a:r>
              <a:rPr lang="ru-RU" i="1" dirty="0"/>
              <a:t>этой закономерности, удвоение </a:t>
            </a:r>
            <a:r>
              <a:rPr lang="ru-RU" i="1" dirty="0" smtClean="0"/>
              <a:t>диаметра </a:t>
            </a:r>
            <a:r>
              <a:rPr lang="ru-RU" i="1" dirty="0"/>
              <a:t>повысит подачу  в 8 раза.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Потребляемая </a:t>
            </a:r>
            <a:r>
              <a:rPr lang="ru-RU" b="1" dirty="0">
                <a:solidFill>
                  <a:srgbClr val="FFFF00"/>
                </a:solidFill>
              </a:rPr>
              <a:t>мощность пропорциональна </a:t>
            </a:r>
            <a:r>
              <a:rPr lang="ru-RU" b="1" dirty="0" smtClean="0">
                <a:solidFill>
                  <a:srgbClr val="FFFF00"/>
                </a:solidFill>
              </a:rPr>
              <a:t>диаметру </a:t>
            </a:r>
            <a:r>
              <a:rPr lang="ru-RU" b="1" dirty="0">
                <a:solidFill>
                  <a:srgbClr val="FFFF00"/>
                </a:solidFill>
              </a:rPr>
              <a:t>в пятой степени</a:t>
            </a:r>
            <a:r>
              <a:rPr lang="ru-RU" dirty="0"/>
              <a:t>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 </a:t>
            </a:r>
            <a:r>
              <a:rPr lang="ru-RU" i="1" dirty="0" smtClean="0"/>
              <a:t>Согласно </a:t>
            </a:r>
            <a:r>
              <a:rPr lang="ru-RU" i="1" dirty="0"/>
              <a:t>этой закономерности, удвоение </a:t>
            </a:r>
            <a:r>
              <a:rPr lang="ru-RU" i="1" dirty="0" smtClean="0"/>
              <a:t>диаметра </a:t>
            </a:r>
            <a:r>
              <a:rPr lang="ru-RU" i="1" dirty="0"/>
              <a:t>повысит потребляемую мощность </a:t>
            </a:r>
            <a:r>
              <a:rPr lang="ru-RU" i="1" dirty="0" smtClean="0"/>
              <a:t>в </a:t>
            </a:r>
            <a:r>
              <a:rPr lang="ru-RU" i="1" dirty="0"/>
              <a:t>32 раза.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917570" cy="70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85" y="3279698"/>
            <a:ext cx="1798727" cy="7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7281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7488238" cy="5761038"/>
          </a:xfrm>
        </p:spPr>
        <p:txBody>
          <a:bodyPr>
            <a:normAutofit fontScale="700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</a:t>
            </a:r>
            <a:r>
              <a:rPr lang="ru-RU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частоты </a:t>
            </a:r>
            <a:r>
              <a:rPr lang="ru-RU" sz="3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 </a:t>
            </a:r>
            <a:r>
              <a:rPr lang="ru-RU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 рабочего колеса на напор, </a:t>
            </a:r>
            <a:r>
              <a:rPr lang="ru-RU" sz="3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подачу </a:t>
            </a:r>
            <a:r>
              <a:rPr lang="ru-RU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потребляемую мощность.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400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пропорциональна частоте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Согласно </a:t>
            </a:r>
            <a:r>
              <a:rPr lang="ru-RU" i="1" dirty="0"/>
              <a:t>этой закономерности, удвоение </a:t>
            </a:r>
            <a:r>
              <a:rPr lang="ru-RU" i="1" dirty="0" smtClean="0"/>
              <a:t>частоты </a:t>
            </a:r>
            <a:r>
              <a:rPr lang="ru-RU" i="1" dirty="0"/>
              <a:t>вращения в два раза повысит </a:t>
            </a:r>
            <a:r>
              <a:rPr lang="ru-RU" i="1" dirty="0" smtClean="0"/>
              <a:t>подачу</a:t>
            </a:r>
            <a:r>
              <a:rPr lang="ru-RU" i="1" dirty="0"/>
              <a:t>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Напор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пропорционален квадрату частоты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Согласно этой закономерности, удвоение </a:t>
            </a:r>
            <a:r>
              <a:rPr lang="ru-RU" i="1" dirty="0" smtClean="0"/>
              <a:t>частоты </a:t>
            </a:r>
            <a:r>
              <a:rPr lang="ru-RU" i="1" dirty="0"/>
              <a:t>вращения в 4 раза повысит напор.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Потребляемая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 пропорциональна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 в третьей степени: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i="1" dirty="0" smtClean="0"/>
              <a:t>Согласно </a:t>
            </a:r>
            <a:r>
              <a:rPr lang="ru-RU" i="1" dirty="0"/>
              <a:t>этой закономерности, удвоение </a:t>
            </a:r>
            <a:r>
              <a:rPr lang="ru-RU" i="1" dirty="0" smtClean="0"/>
              <a:t>частоты </a:t>
            </a:r>
            <a:r>
              <a:rPr lang="ru-RU" i="1" dirty="0"/>
              <a:t>вращения в 8 раз повысит </a:t>
            </a:r>
            <a:r>
              <a:rPr lang="ru-RU" i="1" dirty="0" smtClean="0"/>
              <a:t>потребляемую </a:t>
            </a:r>
            <a:r>
              <a:rPr lang="ru-RU" i="1" dirty="0"/>
              <a:t>мощность.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976664" cy="49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Типовые закономерности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3861048"/>
            <a:ext cx="1729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25" y="2348880"/>
            <a:ext cx="173819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301207"/>
            <a:ext cx="172931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8AB795-11B4-4B97-B6CE-C45BA973D5AA}" type="slidenum">
              <a:rPr lang="ru-RU" altLang="ru-RU">
                <a:latin typeface="Arial Black" panose="020B0A04020102020204" pitchFamily="34" charset="0"/>
              </a:rPr>
              <a:pPr eaLnBrk="1" hangingPunct="1"/>
              <a:t>15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Перемещение жидкости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850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163FF0-F095-4C17-85C9-84F37444EC01}" type="slidenum">
              <a:rPr lang="ru-RU" altLang="ru-RU">
                <a:latin typeface="Arial Black" panose="020B0A04020102020204" pitchFamily="34" charset="0"/>
              </a:rPr>
              <a:pPr eaLnBrk="1" hangingPunct="1"/>
              <a:t>16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Рабочее колесо центробежного насоса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3375"/>
            <a:ext cx="80645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0502F7-798C-4E19-9248-B46F696F4725}" type="slidenum">
              <a:rPr lang="ru-RU" altLang="ru-RU">
                <a:latin typeface="Arial Black" panose="020B0A04020102020204" pitchFamily="34" charset="0"/>
              </a:rPr>
              <a:pPr eaLnBrk="1" hangingPunct="1"/>
              <a:t>17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Конструкция центробежного насоса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9200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8D55D1-C5A3-4CC8-BACA-AC7E2E6C6C7C}" type="slidenum">
              <a:rPr lang="ru-RU" altLang="ru-RU">
                <a:latin typeface="Arial Black" panose="020B0A04020102020204" pitchFamily="34" charset="0"/>
              </a:rPr>
              <a:pPr eaLnBrk="1" hangingPunct="1"/>
              <a:t>18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Кавитация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9750" y="1546225"/>
            <a:ext cx="80645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При локальных понижениях давления в насосе из жидкости начинают выделяться пары и растворенные в ней газы. Это явление называется кавитацией.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Пузырьки пара, увлекаемые жидкостью по каналам колеса в область более высоких давлений быстро конденсируются. Жидкость мгновенно проникает в пустоты, образующиеся при конденсации пузырьков. 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Это приводит к многочисленным мелким гидравлическим ударам. Отсюда </a:t>
            </a:r>
            <a:r>
              <a:rPr lang="ru-RU" altLang="ru-RU" dirty="0" err="1">
                <a:latin typeface="Times New Roman" panose="02020603050405020304" pitchFamily="18" charset="0"/>
              </a:rPr>
              <a:t>шум,резкое</a:t>
            </a:r>
            <a:r>
              <a:rPr lang="ru-RU" altLang="ru-RU" dirty="0">
                <a:latin typeface="Times New Roman" panose="02020603050405020304" pitchFamily="18" charset="0"/>
              </a:rPr>
              <a:t> снижение подачи, напора насоса, быстрое его разрушение.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 Для предотвращение кавитации: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повышают давление жидкости на входе в насос 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снижают высоту всасывания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При определении высоты всасывания из рассчитанного значения </a:t>
            </a:r>
            <a:r>
              <a:rPr lang="en-US" altLang="ru-RU" dirty="0">
                <a:latin typeface="Times New Roman" panose="02020603050405020304" pitchFamily="18" charset="0"/>
              </a:rPr>
              <a:t>h </a:t>
            </a:r>
            <a:r>
              <a:rPr lang="ru-RU" altLang="ru-RU" dirty="0" err="1">
                <a:latin typeface="Times New Roman" panose="02020603050405020304" pitchFamily="18" charset="0"/>
              </a:rPr>
              <a:t>вс</a:t>
            </a:r>
            <a:r>
              <a:rPr lang="ru-RU" altLang="ru-RU" dirty="0">
                <a:latin typeface="Times New Roman" panose="02020603050405020304" pitchFamily="18" charset="0"/>
              </a:rPr>
              <a:t> вычитают некоторую высоту – </a:t>
            </a:r>
            <a:r>
              <a:rPr lang="ru-RU" altLang="ru-RU" b="1" dirty="0" err="1">
                <a:latin typeface="Times New Roman" panose="02020603050405020304" pitchFamily="18" charset="0"/>
              </a:rPr>
              <a:t>кавитационный</a:t>
            </a:r>
            <a:r>
              <a:rPr lang="ru-RU" altLang="ru-RU" b="1" dirty="0">
                <a:latin typeface="Times New Roman" panose="02020603050405020304" pitchFamily="18" charset="0"/>
              </a:rPr>
              <a:t> запас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B463B-BC24-4057-A7B3-4166CA7D6519}" type="slidenum">
              <a:rPr lang="ru-RU" altLang="ru-RU">
                <a:latin typeface="Arial Black" panose="020B0A04020102020204" pitchFamily="34" charset="0"/>
              </a:rPr>
              <a:pPr eaLnBrk="1" hangingPunct="1"/>
              <a:t>19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24887" cy="914400"/>
          </a:xfrm>
        </p:spPr>
        <p:txBody>
          <a:bodyPr/>
          <a:lstStyle/>
          <a:p>
            <a:r>
              <a:rPr lang="ru-RU" altLang="ru-RU" sz="3200" b="1" smtClean="0"/>
              <a:t>Конструктивное оформление насосов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2289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воды - сейчас и раньше </a:t>
            </a:r>
          </a:p>
        </p:txBody>
      </p:sp>
      <p:sp>
        <p:nvSpPr>
          <p:cNvPr id="163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3453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153D48-28A8-44C8-83BA-D431B1453F1E}" type="slidenum">
              <a:rPr lang="ru-RU" altLang="ru-RU">
                <a:latin typeface="Arial Black" panose="020B0A04020102020204" pitchFamily="34" charset="0"/>
              </a:rPr>
              <a:pPr eaLnBrk="1" hangingPunct="1"/>
              <a:t>20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24887" cy="914400"/>
          </a:xfrm>
        </p:spPr>
        <p:txBody>
          <a:bodyPr/>
          <a:lstStyle/>
          <a:p>
            <a:r>
              <a:rPr lang="ru-RU" altLang="ru-RU" sz="3200" b="1" smtClean="0"/>
              <a:t>Конструктивное оформление насосов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78050"/>
            <a:ext cx="43195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31311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0EAE95-1629-4067-B054-2CE5174096F8}" type="slidenum">
              <a:rPr lang="ru-RU" altLang="ru-RU">
                <a:latin typeface="Arial Black" panose="020B0A04020102020204" pitchFamily="34" charset="0"/>
              </a:rPr>
              <a:pPr eaLnBrk="1" hangingPunct="1"/>
              <a:t>21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Плунжерный насос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44650"/>
            <a:ext cx="45370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C4F81D-A061-426F-83AB-187AF2ABF286}" type="slidenum">
              <a:rPr lang="ru-RU" altLang="ru-RU">
                <a:latin typeface="Arial Black" panose="020B0A04020102020204" pitchFamily="34" charset="0"/>
              </a:rPr>
              <a:pPr eaLnBrk="1" hangingPunct="1"/>
              <a:t>22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725" y="504825"/>
            <a:ext cx="5189538" cy="609600"/>
          </a:xfrm>
          <a:noFill/>
        </p:spPr>
        <p:txBody>
          <a:bodyPr/>
          <a:lstStyle/>
          <a:p>
            <a:r>
              <a:rPr lang="ru-RU" altLang="ru-RU" sz="2900" b="1" smtClean="0"/>
              <a:t>Объемные насосы</a:t>
            </a:r>
            <a:br>
              <a:rPr lang="ru-RU" altLang="ru-RU" sz="2900" b="1" smtClean="0"/>
            </a:br>
            <a:endParaRPr lang="en-GB" altLang="ru-RU" sz="2900" b="1" smtClean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547813" y="1628775"/>
            <a:ext cx="2376487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Поршневые, плунжерные</a:t>
            </a:r>
            <a:endParaRPr lang="en-GB" altLang="ru-RU" sz="2400">
              <a:latin typeface="Times New Roman" panose="02020603050405020304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211638" y="4221163"/>
            <a:ext cx="2735262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Пластинчатые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 (роторные)</a:t>
            </a:r>
            <a:endParaRPr lang="et-EE" altLang="ru-RU" sz="2400">
              <a:latin typeface="Times New Roman" panose="02020603050405020304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47813" y="5157788"/>
            <a:ext cx="2517775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Монтежю</a:t>
            </a:r>
            <a:endParaRPr lang="et-EE" altLang="ru-RU" sz="2400">
              <a:latin typeface="Times New Roman" panose="02020603050405020304" pitchFamily="18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47813" y="3357563"/>
            <a:ext cx="2519362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Винтовые</a:t>
            </a:r>
            <a:endParaRPr lang="et-EE" altLang="ru-RU" sz="2400">
              <a:latin typeface="Times New Roman" panose="02020603050405020304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067175" y="2420938"/>
            <a:ext cx="2449513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Шестеренные </a:t>
            </a:r>
            <a:endParaRPr lang="et-EE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F86472-927F-4297-8B49-AD181F89E37F}" type="slidenum">
              <a:rPr lang="ru-RU" altLang="ru-RU">
                <a:latin typeface="Arial Black" panose="020B0A04020102020204" pitchFamily="34" charset="0"/>
              </a:rPr>
              <a:pPr eaLnBrk="1" hangingPunct="1"/>
              <a:t>23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Поршневой насос</a:t>
            </a:r>
          </a:p>
        </p:txBody>
      </p:sp>
      <p:pic>
        <p:nvPicPr>
          <p:cNvPr id="37892" name="Picture 2" descr="G:\ГИДРОСТАТИКА\РИСУНКИ ГИДРО\сканирование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73221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G:\ГИДРОСТАТИКА\РИСУНКИ ГИДРО\сканирование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3164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4C123D-EAA0-49D5-B4C2-9D4C6DB927C8}" type="slidenum">
              <a:rPr lang="ru-RU" altLang="ru-RU">
                <a:latin typeface="Arial Black" panose="020B0A04020102020204" pitchFamily="34" charset="0"/>
              </a:rPr>
              <a:pPr eaLnBrk="1" hangingPunct="1"/>
              <a:t>24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Установка насоса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14513"/>
            <a:ext cx="68405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B75F-4F10-423F-8209-59E4B57A9AFF}" type="slidenum">
              <a:rPr lang="ru-RU" altLang="ru-RU">
                <a:latin typeface="Arial Black" panose="020B0A04020102020204" pitchFamily="34" charset="0"/>
              </a:rPr>
              <a:pPr eaLnBrk="1" hangingPunct="1"/>
              <a:t>25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Плунжерно-мембранный насос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0861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2095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F81F2C-B14A-4D34-8D28-F88123727C96}" type="slidenum">
              <a:rPr lang="ru-RU" altLang="ru-RU">
                <a:latin typeface="Arial Black" panose="020B0A04020102020204" pitchFamily="34" charset="0"/>
              </a:rPr>
              <a:pPr eaLnBrk="1" hangingPunct="1"/>
              <a:t>26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Мембранный насос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9550"/>
            <a:ext cx="7058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750B2E-26A7-4749-AFCF-E214B7D6B69F}" type="slidenum">
              <a:rPr lang="ru-RU" altLang="ru-RU">
                <a:latin typeface="Arial Black" panose="020B0A04020102020204" pitchFamily="34" charset="0"/>
              </a:rPr>
              <a:pPr eaLnBrk="1" hangingPunct="1"/>
              <a:t>27</a:t>
            </a:fld>
            <a:endParaRPr lang="ru-RU" altLang="ru-RU">
              <a:latin typeface="Arial Black" panose="020B0A04020102020204" pitchFamily="34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103687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ExtGearLarge"/>
          <p:cNvPicPr>
            <a:picLocks noChangeAspect="1" noChangeArrowheads="1" noCrop="1"/>
          </p:cNvPicPr>
          <p:nvPr/>
        </p:nvPicPr>
        <p:blipFill>
          <a:blip r:embed="rId3">
            <a:lum bright="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744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Шестеренчатый насос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BE943B-03F1-496C-8D81-BBCBA4669872}" type="slidenum">
              <a:rPr lang="ru-RU" altLang="ru-RU">
                <a:latin typeface="Arial Black" panose="020B0A04020102020204" pitchFamily="34" charset="0"/>
              </a:rPr>
              <a:pPr eaLnBrk="1" hangingPunct="1"/>
              <a:t>28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Шестеренчатый насос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84213" y="4221163"/>
            <a:ext cx="72723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f – </a:t>
            </a:r>
            <a:r>
              <a:rPr lang="ru-RU" altLang="ru-RU"/>
              <a:t>площадь поперечного сечения впадины между зубьями</a:t>
            </a:r>
          </a:p>
          <a:p>
            <a:pPr eaLnBrk="1" hangingPunct="1"/>
            <a:r>
              <a:rPr lang="en-US" altLang="ru-RU"/>
              <a:t>l – </a:t>
            </a:r>
            <a:r>
              <a:rPr lang="ru-RU" altLang="ru-RU"/>
              <a:t>длина зуба шестерни</a:t>
            </a:r>
          </a:p>
          <a:p>
            <a:pPr eaLnBrk="1" hangingPunct="1"/>
            <a:r>
              <a:rPr lang="en-US" altLang="ru-RU"/>
              <a:t>z – </a:t>
            </a:r>
            <a:r>
              <a:rPr lang="ru-RU" altLang="ru-RU"/>
              <a:t>число зубьев</a:t>
            </a:r>
          </a:p>
          <a:p>
            <a:pPr eaLnBrk="1" hangingPunct="1"/>
            <a:r>
              <a:rPr lang="en-US" altLang="ru-RU"/>
              <a:t>n </a:t>
            </a:r>
            <a:r>
              <a:rPr lang="ru-RU" altLang="ru-RU"/>
              <a:t>– частота вращения шестерен</a:t>
            </a:r>
            <a:r>
              <a:rPr lang="en-US" altLang="ru-RU"/>
              <a:t>	</a:t>
            </a:r>
            <a:endParaRPr lang="ru-RU" altLang="ru-RU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74882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При вращении шестерен создаётся разрежения, жидкость поступает в корпус, перемещается по направлению вращения в нагнетательный патрубок. Насосы обладают реверсивностью, т.е. при изменении направления вращения шестерен области всасывания и нагнетания меняются местами</a:t>
            </a:r>
            <a:endParaRPr lang="et-EE" altLang="ru-RU"/>
          </a:p>
          <a:p>
            <a:pPr eaLnBrk="1" hangingPunct="1"/>
            <a:endParaRPr lang="ru-RU" altLang="ru-RU"/>
          </a:p>
        </p:txBody>
      </p:sp>
      <p:graphicFrame>
        <p:nvGraphicFramePr>
          <p:cNvPr id="4301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042988" y="3284538"/>
          <a:ext cx="1441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4414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2987675" y="3429000"/>
            <a:ext cx="4103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Расход шестеренчатого насоса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C3026C-C525-4AF7-B071-7B329AAD0291}" type="slidenum">
              <a:rPr lang="ru-RU" altLang="ru-RU">
                <a:latin typeface="Arial Black" panose="020B0A04020102020204" pitchFamily="34" charset="0"/>
              </a:rPr>
              <a:pPr eaLnBrk="1" hangingPunct="1"/>
              <a:t>29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Роторные насосы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44713"/>
            <a:ext cx="46085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LobePumpLarge"/>
          <p:cNvPicPr>
            <a:picLocks noChangeAspect="1" noChangeArrowheads="1" noCrop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3829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TT745o00"/>
              </a:rPr>
              <a:t>Схема установки насоса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" y="476250"/>
            <a:ext cx="6985000" cy="6265863"/>
          </a:xfrm>
        </p:spPr>
        <p:txBody>
          <a:bodyPr>
            <a:noAutofit/>
          </a:bodyPr>
          <a:lstStyle/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Чтобы выбрать оптимальный насос для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конкретных задач, необходимо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учитывать следующие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физические условия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Характеристики жидкости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•  плотность ("тяжесть" жидкости)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•  давление насыщенных паров (температура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кипения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•  температура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•  вязкость ("густоту" жидкости)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Объем, который необходимо подать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расход)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Высота всасывания: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разница в уровне между насосом и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точкой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забора жидкости.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Высота нагнетания: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разница в уровне между насосом и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наивысшей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точкой, </a:t>
            </a:r>
            <a:endParaRPr lang="ru-RU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которую подается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жидкость 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 Потери давления на всасывании (потери </a:t>
            </a:r>
            <a:r>
              <a:rPr lang="ru-RU" sz="20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трение) </a:t>
            </a:r>
          </a:p>
          <a:p>
            <a:pPr marL="779526" indent="-74295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AutoNum type="arabicPeriod" startAt="6"/>
              <a:defRPr/>
            </a:pPr>
            <a:r>
              <a:rPr lang="ru-RU" sz="20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Потери </a:t>
            </a: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давления в напорном </a:t>
            </a:r>
            <a:r>
              <a:rPr lang="ru-RU" sz="20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трубопроводе </a:t>
            </a: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</a:p>
          <a:p>
            <a:pPr marL="779526" indent="-74295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AutoNum type="arabicPeriod" startAt="6"/>
              <a:defRPr/>
            </a:pPr>
            <a:r>
              <a:rPr lang="ru-RU" sz="20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трение)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 Конечное избыточное давление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 Начальное избыточное давление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Когда все эти данные известны, можно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определить режим работы насоса и </a:t>
            </a:r>
          </a:p>
          <a:p>
            <a:pPr marL="36576" indent="0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выбрать его оптимальную модель. </a:t>
            </a:r>
          </a:p>
          <a:p>
            <a:pPr marL="420624" indent="-384048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1200" kern="0" dirty="0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36613"/>
            <a:ext cx="3167062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F7D944-2B64-49B6-B084-78C93B8359F8}" type="slidenum">
              <a:rPr lang="ru-RU" altLang="ru-RU">
                <a:latin typeface="Arial Black" panose="020B0A04020102020204" pitchFamily="34" charset="0"/>
              </a:rPr>
              <a:pPr eaLnBrk="1" hangingPunct="1"/>
              <a:t>30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Винтовые насосы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8877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38211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7DF0F3-D6A4-4BA7-B9F3-4C9D912CC483}" type="slidenum">
              <a:rPr lang="ru-RU" altLang="ru-RU">
                <a:latin typeface="Arial Black" panose="020B0A04020102020204" pitchFamily="34" charset="0"/>
              </a:rPr>
              <a:pPr eaLnBrk="1" hangingPunct="1"/>
              <a:t>31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Рукавный насос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84338"/>
            <a:ext cx="60483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94EED4-B1C0-4044-A152-483B30FC110D}" type="slidenum">
              <a:rPr lang="ru-RU" altLang="ru-RU">
                <a:latin typeface="Arial Black" panose="020B0A04020102020204" pitchFamily="34" charset="0"/>
              </a:rPr>
              <a:pPr eaLnBrk="1" hangingPunct="1"/>
              <a:t>32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Струйный насос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9688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363"/>
            <a:ext cx="5905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2BCAD2-EC2C-4778-95DE-E0174B57BB0D}" type="slidenum">
              <a:rPr lang="ru-RU" altLang="ru-RU">
                <a:latin typeface="Arial Black" panose="020B0A04020102020204" pitchFamily="34" charset="0"/>
              </a:rPr>
              <a:pPr eaLnBrk="1" hangingPunct="1"/>
              <a:t>33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Эрлифт (газлифт)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3464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500563" y="1700213"/>
            <a:ext cx="31527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1 – линия подачи газа, </a:t>
            </a:r>
          </a:p>
          <a:p>
            <a:pPr eaLnBrk="1" hangingPunct="1"/>
            <a:r>
              <a:rPr lang="ru-RU" altLang="ru-RU" b="1"/>
              <a:t>2 – распределитель газа, </a:t>
            </a:r>
          </a:p>
          <a:p>
            <a:pPr eaLnBrk="1" hangingPunct="1"/>
            <a:r>
              <a:rPr lang="ru-RU" altLang="ru-RU" b="1"/>
              <a:t>3 – подъемная труба, </a:t>
            </a:r>
          </a:p>
          <a:p>
            <a:pPr eaLnBrk="1" hangingPunct="1"/>
            <a:r>
              <a:rPr lang="ru-RU" altLang="ru-RU" b="1"/>
              <a:t>4 – отбойник, 5 - сборник</a:t>
            </a:r>
          </a:p>
        </p:txBody>
      </p:sp>
      <p:graphicFrame>
        <p:nvGraphicFramePr>
          <p:cNvPr id="4813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787900" y="3429000"/>
          <a:ext cx="25923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4" imgW="1257300" imgH="431800" progId="Equation.3">
                  <p:embed/>
                </p:oleObj>
              </mc:Choice>
              <mc:Fallback>
                <p:oleObj name="Equation" r:id="rId4" imgW="12573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429000"/>
                        <a:ext cx="259238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500563" y="4570413"/>
            <a:ext cx="35274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b="1"/>
              <a:t>Высота подъема Нг (без учета потерь в трубе)</a:t>
            </a:r>
            <a:endParaRPr lang="et-EE" altLang="ru-RU" b="1"/>
          </a:p>
          <a:p>
            <a:pPr eaLnBrk="1" hangingPunct="1"/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7924800" cy="3310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8D1-7EAF-4CCA-9EAF-CF65AF40866E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4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7780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Конструкция центробежного насоса </a:t>
            </a:r>
          </a:p>
        </p:txBody>
      </p:sp>
      <p:sp>
        <p:nvSpPr>
          <p:cNvPr id="184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0868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Рабочие характеристики насоса </a:t>
            </a:r>
            <a:br>
              <a:rPr lang="ru-RU" dirty="0"/>
            </a:b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416800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Характеристики трубопровода 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511175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Рабочая точка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950" y="1844675"/>
            <a:ext cx="3167063" cy="2736850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это точка пересечения </a:t>
            </a:r>
            <a:br>
              <a:rPr lang="ru-RU" dirty="0"/>
            </a:br>
            <a:r>
              <a:rPr lang="ru-RU" dirty="0"/>
              <a:t>графика характеристики насоса с графиком </a:t>
            </a:r>
            <a:br>
              <a:rPr lang="ru-RU" dirty="0"/>
            </a:br>
            <a:r>
              <a:rPr lang="ru-RU" dirty="0"/>
              <a:t>характеристики </a:t>
            </a:r>
            <a:r>
              <a:rPr lang="ru-RU" dirty="0" smtClean="0"/>
              <a:t>гидросистемы</a:t>
            </a:r>
            <a:endParaRPr lang="ru-RU" dirty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125538"/>
            <a:ext cx="6137275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85010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Последовательно </a:t>
            </a:r>
            <a:r>
              <a:rPr lang="ru-RU" sz="3600" dirty="0" smtClean="0"/>
              <a:t>включенные насосы </a:t>
            </a:r>
            <a:endParaRPr lang="ru-RU" sz="3600" dirty="0"/>
          </a:p>
        </p:txBody>
      </p:sp>
      <p:sp>
        <p:nvSpPr>
          <p:cNvPr id="225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3850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Параллельно </a:t>
            </a:r>
            <a:r>
              <a:rPr lang="ru-RU" sz="3600" dirty="0" smtClean="0"/>
              <a:t>включенные насосы </a:t>
            </a:r>
            <a:endParaRPr lang="ru-RU" sz="3600" dirty="0"/>
          </a:p>
        </p:txBody>
      </p:sp>
      <p:sp>
        <p:nvSpPr>
          <p:cNvPr id="235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43075"/>
            <a:ext cx="80295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1977</TotalTime>
  <Words>799</Words>
  <Application>Microsoft Office PowerPoint</Application>
  <PresentationFormat>Экран (4:3)</PresentationFormat>
  <Paragraphs>145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Скругленный</vt:lpstr>
      <vt:lpstr>Техническая</vt:lpstr>
      <vt:lpstr>Equation</vt:lpstr>
      <vt:lpstr>Выполнил: студент гр. 2ТС-1 Калкаманов Артур дамирович Руководитель: Валеева Зульфия Азатовна</vt:lpstr>
      <vt:lpstr> Подача воды - сейчас и раньше </vt:lpstr>
      <vt:lpstr>Схема установки насоса</vt:lpstr>
      <vt:lpstr> Конструкция центробежного насоса </vt:lpstr>
      <vt:lpstr>Рабочие характеристики насоса  </vt:lpstr>
      <vt:lpstr>Характеристики трубопровода </vt:lpstr>
      <vt:lpstr>Рабочая точка </vt:lpstr>
      <vt:lpstr>Последовательно включенные насосы </vt:lpstr>
      <vt:lpstr>Параллельно включенные насосы </vt:lpstr>
      <vt:lpstr>КПД насоса </vt:lpstr>
      <vt:lpstr>Потребляемая мощность </vt:lpstr>
      <vt:lpstr>Потребляемая мощность </vt:lpstr>
      <vt:lpstr>Типовые закономерности </vt:lpstr>
      <vt:lpstr>Типовые закономерности </vt:lpstr>
      <vt:lpstr>Перемещение жидкости</vt:lpstr>
      <vt:lpstr>Рабочее колесо центробежного насоса</vt:lpstr>
      <vt:lpstr>Конструкция центробежного насоса</vt:lpstr>
      <vt:lpstr>Кавитация</vt:lpstr>
      <vt:lpstr>Конструктивное оформление насосов</vt:lpstr>
      <vt:lpstr>Конструктивное оформление насосов</vt:lpstr>
      <vt:lpstr>Плунжерный насос</vt:lpstr>
      <vt:lpstr>Объемные насосы </vt:lpstr>
      <vt:lpstr>Поршневой насос</vt:lpstr>
      <vt:lpstr>Установка насоса</vt:lpstr>
      <vt:lpstr>Плунжерно-мембранный насос</vt:lpstr>
      <vt:lpstr>Мембранный насос</vt:lpstr>
      <vt:lpstr>Шестеренчатый насос</vt:lpstr>
      <vt:lpstr>Шестеренчатый насос</vt:lpstr>
      <vt:lpstr>Роторные насосы</vt:lpstr>
      <vt:lpstr>Винтовые насосы</vt:lpstr>
      <vt:lpstr>Рукавный насос</vt:lpstr>
      <vt:lpstr>Струйный насос</vt:lpstr>
      <vt:lpstr>Эрлифт (газлифт)</vt:lpstr>
      <vt:lpstr>Презентация PowerPoint</vt:lpstr>
    </vt:vector>
  </TitlesOfParts>
  <Company>НТИ МГУДТ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Гидродинамика</dc:title>
  <dc:creator>Печурина</dc:creator>
  <cp:lastModifiedBy>павел</cp:lastModifiedBy>
  <cp:revision>59</cp:revision>
  <dcterms:created xsi:type="dcterms:W3CDTF">2006-10-05T05:49:01Z</dcterms:created>
  <dcterms:modified xsi:type="dcterms:W3CDTF">2020-12-22T15:25:19Z</dcterms:modified>
</cp:coreProperties>
</file>