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81" r:id="rId5"/>
    <p:sldId id="273" r:id="rId6"/>
    <p:sldId id="262" r:id="rId7"/>
    <p:sldId id="275" r:id="rId8"/>
    <p:sldId id="277" r:id="rId9"/>
    <p:sldId id="279" r:id="rId10"/>
    <p:sldId id="278" r:id="rId11"/>
    <p:sldId id="276" r:id="rId12"/>
    <p:sldId id="264" r:id="rId13"/>
    <p:sldId id="280" r:id="rId14"/>
    <p:sldId id="266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4660"/>
  </p:normalViewPr>
  <p:slideViewPr>
    <p:cSldViewPr>
      <p:cViewPr>
        <p:scale>
          <a:sx n="94" d="100"/>
          <a:sy n="94" d="100"/>
        </p:scale>
        <p:origin x="-822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18" Type="http://schemas.openxmlformats.org/officeDocument/2006/relationships/image" Target="../media/image56.png"/><Relationship Id="rId3" Type="http://schemas.openxmlformats.org/officeDocument/2006/relationships/audio" Target="../media/audio1.wav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" Type="http://schemas.openxmlformats.org/officeDocument/2006/relationships/image" Target="../media/image41.png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jpeg"/><Relationship Id="rId4" Type="http://schemas.openxmlformats.org/officeDocument/2006/relationships/image" Target="../media/image5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infourok.ru/go.html?href=http://www.kindereducation.com/" TargetMode="External"/><Relationship Id="rId13" Type="http://schemas.openxmlformats.org/officeDocument/2006/relationships/hyperlink" Target="http://infourok.ru/go.html?href=http://wunderkinder.narod.ru/" TargetMode="External"/><Relationship Id="rId3" Type="http://schemas.openxmlformats.org/officeDocument/2006/relationships/hyperlink" Target="http://infourok.ru/go.html?href=http://www.solnyshko.ee/" TargetMode="External"/><Relationship Id="rId7" Type="http://schemas.openxmlformats.org/officeDocument/2006/relationships/hyperlink" Target="http://infourok.ru/go.html?href=http://www.danilova.ru/" TargetMode="External"/><Relationship Id="rId12" Type="http://schemas.openxmlformats.org/officeDocument/2006/relationships/hyperlink" Target="http://infourok.ru/go.html?href=http://doshkolnik.r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nfourok.ru/go.html?href=http://detstvo.ru/" TargetMode="External"/><Relationship Id="rId11" Type="http://schemas.openxmlformats.org/officeDocument/2006/relationships/hyperlink" Target="http://infourok.ru/go.html?href=http://azps.ru/baby/index.html" TargetMode="External"/><Relationship Id="rId5" Type="http://schemas.openxmlformats.org/officeDocument/2006/relationships/hyperlink" Target="http://infourok.ru/go.html?href=http://www.raskraska.ru/" TargetMode="External"/><Relationship Id="rId10" Type="http://schemas.openxmlformats.org/officeDocument/2006/relationships/hyperlink" Target="http://infourok.ru/go.html?href=http://www.babylib.by.ru/" TargetMode="External"/><Relationship Id="rId4" Type="http://schemas.openxmlformats.org/officeDocument/2006/relationships/hyperlink" Target="http://infourok.ru/go.html?href=http://www.lukoshko.net/" TargetMode="External"/><Relationship Id="rId9" Type="http://schemas.openxmlformats.org/officeDocument/2006/relationships/hyperlink" Target="http://infourok.ru/go.html?href=http://talant.spb.ru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wmf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gif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9" y="-24720"/>
            <a:ext cx="9184616" cy="688272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4090466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Методика использования ИКТ в образовательном процессе с целью развития ведущих сфер личности ребёнка</a:t>
            </a:r>
            <a:r>
              <a:rPr lang="ru-RU" dirty="0">
                <a:solidFill>
                  <a:srgbClr val="0070C0"/>
                </a:solidFill>
              </a:rPr>
              <a:t/>
            </a:r>
            <a:br>
              <a:rPr lang="ru-RU" dirty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32240" y="4149080"/>
            <a:ext cx="21602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Подготовила: 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воспитатель</a:t>
            </a:r>
          </a:p>
          <a:p>
            <a:r>
              <a:rPr lang="ru-RU" sz="2000" dirty="0" err="1" smtClean="0">
                <a:solidFill>
                  <a:srgbClr val="0070C0"/>
                </a:solidFill>
              </a:rPr>
              <a:t>Мазова</a:t>
            </a:r>
            <a:r>
              <a:rPr lang="ru-RU" sz="2000" dirty="0" smtClean="0">
                <a:solidFill>
                  <a:srgbClr val="0070C0"/>
                </a:solidFill>
              </a:rPr>
              <a:t> Татьяна Владимировна</a:t>
            </a:r>
            <a:endParaRPr lang="ru-RU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50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7813" cy="695739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Autofit/>
          </a:bodyPr>
          <a:lstStyle/>
          <a:p>
            <a:r>
              <a:rPr lang="ru-RU" b="1" i="1" kern="0" dirty="0">
                <a:solidFill>
                  <a:srgbClr val="FF0000"/>
                </a:solidFill>
                <a:latin typeface="Comic Sans MS" pitchFamily="66" charset="0"/>
                <a:cs typeface="Arial"/>
              </a:rPr>
              <a:t>Водный транспорт</a:t>
            </a:r>
            <a:r>
              <a:rPr lang="ru-RU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48176" y="1844825"/>
            <a:ext cx="59002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srgbClr val="0070C0"/>
              </a:solidFill>
            </a:endParaRPr>
          </a:p>
          <a:p>
            <a:endParaRPr lang="ru-RU" sz="2000" dirty="0" smtClean="0">
              <a:solidFill>
                <a:srgbClr val="0070C0"/>
              </a:solidFill>
            </a:endParaRPr>
          </a:p>
          <a:p>
            <a:endParaRPr lang="ru-RU" sz="2800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800" dirty="0" smtClean="0">
              <a:solidFill>
                <a:srgbClr val="0070C0"/>
              </a:solidFill>
            </a:endParaRPr>
          </a:p>
        </p:txBody>
      </p:sp>
      <p:pic>
        <p:nvPicPr>
          <p:cNvPr id="7" name="Picture 8" descr="c9e0cdfdbad1 - копия (4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81200"/>
            <a:ext cx="320040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115344"/>
            <a:ext cx="1865313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778023"/>
            <a:ext cx="1590675" cy="190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924072"/>
            <a:ext cx="2133600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141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52400"/>
            <a:ext cx="91821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36016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Aharoni" pitchFamily="2" charset="-79"/>
                <a:hlinkClick r:id="" action="ppaction://noaction">
                  <a:snd r:embed="rId3" name="FANF1.WAV"/>
                </a:hlinkClick>
              </a:rPr>
              <a:t>«Найди букву»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40" y="408781"/>
            <a:ext cx="2590800" cy="561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98989"/>
            <a:ext cx="2590800" cy="561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92696"/>
            <a:ext cx="877887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454" y="2127886"/>
            <a:ext cx="1096963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28" y="2863507"/>
            <a:ext cx="1908756" cy="2081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74" y="4293096"/>
            <a:ext cx="1989386" cy="2229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417" y="635864"/>
            <a:ext cx="1530350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167" y="1892530"/>
            <a:ext cx="121285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167" y="3306483"/>
            <a:ext cx="1298575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759" y="4581128"/>
            <a:ext cx="1298575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19028" y="635863"/>
            <a:ext cx="4234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FF"/>
                </a:solidFill>
                <a:latin typeface="Arial"/>
                <a:cs typeface="Arial"/>
              </a:rPr>
              <a:t>1</a:t>
            </a:r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98" y="1960624"/>
            <a:ext cx="402431" cy="478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74288" y="3306483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FF"/>
                </a:solidFill>
                <a:latin typeface="Arial"/>
                <a:cs typeface="Arial"/>
              </a:rPr>
              <a:t>3</a:t>
            </a:r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57" y="4713244"/>
            <a:ext cx="389463" cy="463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983616"/>
            <a:ext cx="3700463" cy="484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988" y="1254989"/>
            <a:ext cx="3756025" cy="162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1" y="3722390"/>
            <a:ext cx="3663950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491073"/>
            <a:ext cx="3700463" cy="3072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410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6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6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157" y="0"/>
            <a:ext cx="9178157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623606"/>
            <a:ext cx="8352928" cy="302953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информация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экране компьютера в игровой форме вызывает у детей огромный интерес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2704" y="620688"/>
            <a:ext cx="704789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u="sng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Компьютер обладает рядом преимуществ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  <a:br>
              <a:rPr lang="ru-RU" sz="28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14346" y="4514313"/>
            <a:ext cx="636211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•  образный тип информации, понятный дошкольникам;</a:t>
            </a:r>
            <a:br>
              <a:rPr lang="ru-RU" sz="200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916832"/>
            <a:ext cx="3154595" cy="2365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75707" y="1916832"/>
            <a:ext cx="2119036" cy="236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975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8157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24745"/>
            <a:ext cx="8352928" cy="3600399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•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движения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звук, мультипликация привлекает внимание ребенка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проблемные 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задачи, поощрение ребенка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самим 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компьютером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 стимул 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познавательной активности детей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возможность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индивидуализации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обучения;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ребенок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сам регулирует темп и количество решаемых игровых обучающих задач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2704" y="620688"/>
            <a:ext cx="704789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u="sng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Компьютер обладает рядом преимуществ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  <a:br>
              <a:rPr lang="ru-RU" sz="28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52629" y="3188133"/>
            <a:ext cx="1872209" cy="110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4250" y="3909053"/>
            <a:ext cx="2042400" cy="272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59833" y="3068960"/>
            <a:ext cx="1224136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11759" y="4221088"/>
            <a:ext cx="58817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• 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уверенность в себе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;</a:t>
            </a:r>
          </a:p>
          <a:p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• моделирование жизненных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ситуаций.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63689" y="5157191"/>
            <a:ext cx="50405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• компьютер очень "терпелив", никогда не ругает ребенка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за  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ошибки, а ждет, пока он сам исправит их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095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157" y="0"/>
            <a:ext cx="9178157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6650"/>
          </a:xfrm>
        </p:spPr>
        <p:txBody>
          <a:bodyPr>
            <a:noAutofit/>
          </a:bodyPr>
          <a:lstStyle/>
          <a:p>
            <a:r>
              <a:rPr lang="ru-RU" sz="3200" b="1" dirty="0"/>
              <a:t>Полезные интернет ресурсы для </a:t>
            </a:r>
            <a:r>
              <a:rPr lang="ru-RU" sz="3200" b="1" dirty="0" smtClean="0"/>
              <a:t>дошкольников</a:t>
            </a:r>
            <a:br>
              <a:rPr lang="ru-RU" sz="3200" b="1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hlinkClick r:id="rId3"/>
              </a:rPr>
              <a:t>http://www.solnyshko.ee/</a:t>
            </a:r>
            <a:r>
              <a:rPr lang="ru-RU" sz="2000" dirty="0"/>
              <a:t> - Детский развлекательно-познавательный портал "Солнышко</a:t>
            </a:r>
            <a:br>
              <a:rPr lang="ru-RU" sz="2000" dirty="0"/>
            </a:br>
            <a:r>
              <a:rPr lang="ru-RU" sz="2000" dirty="0">
                <a:hlinkClick r:id="rId4"/>
              </a:rPr>
              <a:t>http://www.lukoshko.net/</a:t>
            </a:r>
            <a:r>
              <a:rPr lang="ru-RU" sz="2000" dirty="0"/>
              <a:t> - Лукошко сказок. </a:t>
            </a:r>
            <a:br>
              <a:rPr lang="ru-RU" sz="2000" dirty="0"/>
            </a:br>
            <a:r>
              <a:rPr lang="ru-RU" sz="2000" dirty="0">
                <a:hlinkClick r:id="rId5"/>
              </a:rPr>
              <a:t>http://www.raskraska.ru/</a:t>
            </a:r>
            <a:r>
              <a:rPr lang="ru-RU" sz="2000" dirty="0"/>
              <a:t> - Раскраска</a:t>
            </a:r>
            <a:r>
              <a:rPr lang="ru-RU" sz="2000" dirty="0" smtClean="0"/>
              <a:t>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hlinkClick r:id="rId6"/>
              </a:rPr>
              <a:t>http://detstvo.ru/</a:t>
            </a:r>
            <a:r>
              <a:rPr lang="ru-RU" sz="2000" dirty="0"/>
              <a:t> - Детство. Сайт для детей, пап и мам. </a:t>
            </a:r>
            <a:br>
              <a:rPr lang="ru-RU" sz="2000" dirty="0"/>
            </a:br>
            <a:r>
              <a:rPr lang="ru-RU" sz="2000" dirty="0">
                <a:hlinkClick r:id="rId7"/>
              </a:rPr>
              <a:t>http://www.danilova.ru/</a:t>
            </a:r>
            <a:r>
              <a:rPr lang="ru-RU" sz="2000" dirty="0"/>
              <a:t> - Ранее развитие детей. </a:t>
            </a:r>
            <a:br>
              <a:rPr lang="ru-RU" sz="2000" dirty="0"/>
            </a:br>
            <a:r>
              <a:rPr lang="ru-RU" sz="2000" dirty="0">
                <a:hlinkClick r:id="rId8"/>
              </a:rPr>
              <a:t>http://www.kindereducation.com/</a:t>
            </a:r>
            <a:r>
              <a:rPr lang="ru-RU" sz="2000" dirty="0"/>
              <a:t> - "Дошколёнок". </a:t>
            </a:r>
            <a:br>
              <a:rPr lang="ru-RU" sz="2000" dirty="0"/>
            </a:br>
            <a:r>
              <a:rPr lang="ru-RU" sz="2000" dirty="0">
                <a:hlinkClick r:id="rId9"/>
              </a:rPr>
              <a:t>http://talant.spb.ru/</a:t>
            </a:r>
            <a:r>
              <a:rPr lang="ru-RU" sz="2000" dirty="0"/>
              <a:t> - Созидание талантов. </a:t>
            </a:r>
            <a:br>
              <a:rPr lang="ru-RU" sz="2000" dirty="0"/>
            </a:br>
            <a:r>
              <a:rPr lang="ru-RU" sz="2000" dirty="0">
                <a:hlinkClick r:id="rId10"/>
              </a:rPr>
              <a:t>http://www.babylib.by.ru/</a:t>
            </a:r>
            <a:r>
              <a:rPr lang="ru-RU" sz="2000" dirty="0"/>
              <a:t> - Библиотека маленького гения. </a:t>
            </a:r>
            <a:r>
              <a:rPr lang="ru-RU" sz="2000" dirty="0">
                <a:hlinkClick r:id="rId11"/>
              </a:rPr>
              <a:t>http://azps.ru/baby/index.html</a:t>
            </a:r>
            <a:r>
              <a:rPr lang="ru-RU" sz="2000" dirty="0"/>
              <a:t> - До и после трех. </a:t>
            </a:r>
            <a:br>
              <a:rPr lang="ru-RU" sz="2000" dirty="0"/>
            </a:br>
            <a:r>
              <a:rPr lang="ru-RU" sz="2000" dirty="0">
                <a:hlinkClick r:id="rId12"/>
              </a:rPr>
              <a:t>http://doshkolnik.ru/</a:t>
            </a:r>
            <a:r>
              <a:rPr lang="ru-RU" sz="2000" dirty="0"/>
              <a:t> - Дошкольник</a:t>
            </a:r>
            <a:r>
              <a:rPr lang="ru-RU" sz="2000" dirty="0" smtClean="0"/>
              <a:t>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hlinkClick r:id="rId13"/>
              </a:rPr>
              <a:t>http://wunderkinder.narod.ru/</a:t>
            </a:r>
            <a:r>
              <a:rPr lang="ru-RU" sz="2000" dirty="0"/>
              <a:t> - </a:t>
            </a:r>
            <a:r>
              <a:rPr lang="ru-RU" sz="2000" dirty="0" err="1"/>
              <a:t>Вундеркиндер</a:t>
            </a:r>
            <a:r>
              <a:rPr lang="ru-RU" sz="2000" dirty="0"/>
              <a:t>. </a:t>
            </a:r>
            <a:br>
              <a:rPr lang="ru-RU" sz="2000" dirty="0"/>
            </a:b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83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157" y="0"/>
            <a:ext cx="9178157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008112"/>
          </a:xfrm>
        </p:spPr>
        <p:txBody>
          <a:bodyPr>
            <a:prstTxWarp prst="textChevronInverted">
              <a:avLst/>
            </a:prstTxWarp>
            <a:noAutofit/>
          </a:bodyPr>
          <a:lstStyle/>
          <a:p>
            <a:r>
              <a:rPr lang="ru-RU" sz="105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105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07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157" y="0"/>
            <a:ext cx="9178157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34482"/>
          </a:xfrm>
        </p:spPr>
        <p:txBody>
          <a:bodyPr>
            <a:noAutofit/>
          </a:bodyPr>
          <a:lstStyle/>
          <a:p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836712"/>
            <a:ext cx="7344816" cy="1795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buClr>
                <a:srgbClr val="19194D"/>
              </a:buClr>
              <a:buSzPts val="3200"/>
            </a:pP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«Человек образованный — тот, кто знает, где найти то, чего он не знает»  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r">
              <a:spcBef>
                <a:spcPts val="400"/>
              </a:spcBef>
              <a:buClr>
                <a:srgbClr val="19194D"/>
              </a:buClr>
              <a:buSzPts val="2000"/>
            </a:pP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немецкий философ и социолог Георг </a:t>
            </a:r>
            <a:r>
              <a:rPr lang="ru-RU" sz="2800" dirty="0" err="1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Зиммель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215900">
              <a:spcBef>
                <a:spcPts val="400"/>
              </a:spcBef>
              <a:buClr>
                <a:schemeClr val="dk1"/>
              </a:buClr>
              <a:buSzPts val="2000"/>
            </a:pPr>
            <a:endParaRPr lang="ru-RU" sz="2000" dirty="0">
              <a:solidFill>
                <a:srgbClr val="0070C0"/>
              </a:solidFill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739" y="2780928"/>
            <a:ext cx="2829514" cy="3534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987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157" y="0"/>
            <a:ext cx="9178157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Значение использования ИКТ в процессе развития дошкольников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45837" y="2564904"/>
            <a:ext cx="6444101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solidFill>
                <a:srgbClr val="0070C0"/>
              </a:solidFill>
            </a:endParaRPr>
          </a:p>
          <a:p>
            <a:endParaRPr lang="ru-RU" sz="2000" dirty="0">
              <a:solidFill>
                <a:srgbClr val="0070C0"/>
              </a:solidFill>
            </a:endParaRPr>
          </a:p>
          <a:p>
            <a:endParaRPr lang="ru-RU" sz="2000" dirty="0" smtClean="0">
              <a:solidFill>
                <a:srgbClr val="0070C0"/>
              </a:solidFill>
            </a:endParaRPr>
          </a:p>
          <a:p>
            <a:endParaRPr lang="ru-RU" sz="2000" dirty="0">
              <a:solidFill>
                <a:srgbClr val="0070C0"/>
              </a:solidFill>
            </a:endParaRPr>
          </a:p>
          <a:p>
            <a:endParaRPr lang="ru-RU" sz="2000" dirty="0">
              <a:solidFill>
                <a:srgbClr val="0070C0"/>
              </a:solidFill>
            </a:endParaRPr>
          </a:p>
          <a:p>
            <a:endParaRPr lang="ru-RU" sz="2000" dirty="0" smtClean="0">
              <a:solidFill>
                <a:srgbClr val="0070C0"/>
              </a:solidFill>
            </a:endParaRPr>
          </a:p>
          <a:p>
            <a:endParaRPr lang="ru-RU" sz="2800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70C0"/>
                </a:solidFill>
              </a:rPr>
              <a:t>Развитие способностей детей</a:t>
            </a:r>
            <a:endParaRPr lang="ru-RU" sz="2800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800" dirty="0" smtClean="0">
              <a:solidFill>
                <a:srgbClr val="0070C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1802839"/>
            <a:ext cx="3024336" cy="2268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/>
          <a:stretch/>
        </p:blipFill>
        <p:spPr bwMode="auto">
          <a:xfrm>
            <a:off x="3419872" y="1770831"/>
            <a:ext cx="1944215" cy="2268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5"/>
          <a:stretch/>
        </p:blipFill>
        <p:spPr bwMode="auto">
          <a:xfrm>
            <a:off x="5567888" y="1802839"/>
            <a:ext cx="3379805" cy="2268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60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157" y="0"/>
            <a:ext cx="9214669" cy="688528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075240" cy="1440160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70C0"/>
                </a:solidFill>
              </a:rPr>
              <a:t>Умение </a:t>
            </a:r>
            <a:r>
              <a:rPr lang="ru-RU" sz="2400" dirty="0">
                <a:solidFill>
                  <a:srgbClr val="0070C0"/>
                </a:solidFill>
              </a:rPr>
              <a:t>самостоятельно приобретать новые знания</a:t>
            </a:r>
            <a:br>
              <a:rPr lang="ru-RU" sz="2400" dirty="0">
                <a:solidFill>
                  <a:srgbClr val="0070C0"/>
                </a:solidFill>
              </a:rPr>
            </a:b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95"/>
          <a:stretch/>
        </p:blipFill>
        <p:spPr bwMode="auto">
          <a:xfrm>
            <a:off x="2267744" y="1958638"/>
            <a:ext cx="2781275" cy="4455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tanyucha.86\Desktop\педсове\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276872"/>
            <a:ext cx="2331612" cy="310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23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096176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/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Средства </a:t>
            </a:r>
            <a:r>
              <a:rPr lang="ru-RU" sz="24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ИКТ</a:t>
            </a:r>
            <a:endParaRPr lang="ru-RU" sz="24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71800" y="1412776"/>
            <a:ext cx="4131791" cy="4525963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Компьютер</a:t>
            </a:r>
          </a:p>
          <a:p>
            <a:pPr lvl="0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Ноутбук</a:t>
            </a:r>
          </a:p>
          <a:p>
            <a:pPr lvl="0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Музыкальный центр </a:t>
            </a:r>
          </a:p>
          <a:p>
            <a:pPr lvl="0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Мультимедийный проектор</a:t>
            </a:r>
          </a:p>
          <a:p>
            <a:pPr lvl="0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Телевизор</a:t>
            </a:r>
          </a:p>
          <a:p>
            <a:pPr lvl="0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Видеоплеер</a:t>
            </a:r>
          </a:p>
          <a:p>
            <a:pPr lvl="0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Фотоаппарат</a:t>
            </a:r>
          </a:p>
          <a:p>
            <a:pPr lvl="0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Принтер 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Сканер</a:t>
            </a:r>
          </a:p>
          <a:p>
            <a:pPr lvl="0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Мобильный телефон</a:t>
            </a:r>
          </a:p>
          <a:p>
            <a:pPr lvl="0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Видеокамера</a:t>
            </a:r>
          </a:p>
          <a:p>
            <a:pPr lvl="0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Интерактивная доска</a:t>
            </a:r>
          </a:p>
          <a:p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2050" name="Picture 2" descr="http://www.playcast.ru/uploads/2015/02/20/1223333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6093" y="2109614"/>
            <a:ext cx="1610415" cy="1324566"/>
          </a:xfrm>
          <a:prstGeom prst="rect">
            <a:avLst/>
          </a:prstGeom>
          <a:noFill/>
        </p:spPr>
      </p:pic>
      <p:pic>
        <p:nvPicPr>
          <p:cNvPr id="2052" name="Picture 4" descr="http://zizaza.com/cache/big_thumb/iconset/172982/80907/PNG/256/ipod_video/apple_video_green_ipo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18453" y="3245041"/>
            <a:ext cx="1152128" cy="1152128"/>
          </a:xfrm>
          <a:prstGeom prst="rect">
            <a:avLst/>
          </a:prstGeom>
          <a:noFill/>
        </p:spPr>
      </p:pic>
      <p:pic>
        <p:nvPicPr>
          <p:cNvPr id="2054" name="Picture 6" descr="http://bluecop-xbmc-repo.googlecode.com/svn/trunk/plugin.video.cbs/resources/images/tv_ico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89198" y="4903144"/>
            <a:ext cx="1728192" cy="1728192"/>
          </a:xfrm>
          <a:prstGeom prst="rect">
            <a:avLst/>
          </a:prstGeom>
          <a:noFill/>
        </p:spPr>
      </p:pic>
      <p:pic>
        <p:nvPicPr>
          <p:cNvPr id="2058" name="Picture 10" descr="http://img-fotki.yandex.ru/get/4607/lulu0501.c0/0_61ceb_d7f24a7b_ori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4413" y="3945748"/>
            <a:ext cx="884785" cy="902842"/>
          </a:xfrm>
          <a:prstGeom prst="rect">
            <a:avLst/>
          </a:prstGeom>
          <a:noFill/>
        </p:spPr>
      </p:pic>
      <p:pic>
        <p:nvPicPr>
          <p:cNvPr id="8" name="Picture 13" descr="MC900433904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59012"/>
            <a:ext cx="2339975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MC900192497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601990"/>
            <a:ext cx="1584325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 descr="MC900432637[1]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87" y="1052736"/>
            <a:ext cx="1258888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MC900356869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218" y="5767240"/>
            <a:ext cx="18335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6" descr="MC900432661[1]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842" y="672389"/>
            <a:ext cx="1657350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638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6859760"/>
          </a:xfrm>
          <a:ln cmpd="sng">
            <a:solidFill>
              <a:schemeClr val="tx1"/>
            </a:solidFill>
          </a:ln>
        </p:spPr>
      </p:pic>
      <p:sp>
        <p:nvSpPr>
          <p:cNvPr id="14" name="Овал 13"/>
          <p:cNvSpPr/>
          <p:nvPr/>
        </p:nvSpPr>
        <p:spPr>
          <a:xfrm>
            <a:off x="2267744" y="1556792"/>
            <a:ext cx="4392488" cy="8736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196752"/>
            <a:ext cx="5328592" cy="65940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Компьютерные игры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45776" y="4494388"/>
            <a:ext cx="28918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Внимание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Восприятие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Мелкая моторика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Мышление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память</a:t>
            </a:r>
          </a:p>
          <a:p>
            <a:endParaRPr lang="ru-RU" u="sng" dirty="0" smtClean="0"/>
          </a:p>
          <a:p>
            <a:endParaRPr lang="ru-RU" u="sng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50110" y="2852936"/>
            <a:ext cx="2845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Закрепление знаний детей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012160" y="2852936"/>
            <a:ext cx="2721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Индивидуальные занятия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699792" y="3924032"/>
            <a:ext cx="3758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Развитие психических способностей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413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811" y="0"/>
            <a:ext cx="9178157" cy="6858000"/>
          </a:xfrm>
          <a:ln cmpd="sng">
            <a:solidFill>
              <a:schemeClr val="tx1"/>
            </a:solidFill>
          </a:ln>
        </p:spPr>
      </p:pic>
      <p:sp>
        <p:nvSpPr>
          <p:cNvPr id="14" name="Овал 13"/>
          <p:cNvSpPr/>
          <p:nvPr/>
        </p:nvSpPr>
        <p:spPr>
          <a:xfrm>
            <a:off x="2356024" y="2425531"/>
            <a:ext cx="4392488" cy="12050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435288"/>
            <a:ext cx="5328592" cy="119525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Компьютерные программы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56176" y="1558836"/>
            <a:ext cx="22322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объемное восприятие </a:t>
            </a:r>
            <a:endParaRPr lang="ru-RU" sz="16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и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фантазия</a:t>
            </a:r>
            <a:endParaRPr lang="ru-RU" sz="1600" u="sng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12160" y="3702550"/>
            <a:ext cx="24820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мелкая моторика рук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876256" y="2862996"/>
            <a:ext cx="1930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чтение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1803" y="2843426"/>
            <a:ext cx="176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логика и память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86611" y="1548368"/>
            <a:ext cx="3675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музыкальный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слух </a:t>
            </a:r>
            <a:endParaRPr lang="ru-RU" sz="16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и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художественный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вкус</a:t>
            </a:r>
            <a:endParaRPr lang="ru-RU" u="sng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43808" y="908720"/>
            <a:ext cx="38917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Приучают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самостоятельности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59387" y="5085184"/>
            <a:ext cx="39780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Развивают навык самоконтроля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4552268" y="1221270"/>
            <a:ext cx="0" cy="11167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552268" y="3702550"/>
            <a:ext cx="0" cy="13826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259632" y="3636638"/>
            <a:ext cx="595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счет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36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1"/>
            <a:ext cx="9178157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Autofit/>
          </a:bodyPr>
          <a:lstStyle/>
          <a:p>
            <a:pPr lvl="0"/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Игровая деятельность</a:t>
            </a:r>
            <a: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kern="0" dirty="0" smtClean="0">
                <a:solidFill>
                  <a:srgbClr val="F79646"/>
                </a:solidFill>
              </a:rPr>
              <a:t>«</a:t>
            </a:r>
            <a:r>
              <a:rPr lang="ru-RU" sz="3200" kern="0" dirty="0">
                <a:solidFill>
                  <a:srgbClr val="F79646"/>
                </a:solidFill>
              </a:rPr>
              <a:t>Где чья машина?»</a:t>
            </a:r>
            <a:br>
              <a:rPr lang="ru-RU" sz="3200" kern="0" dirty="0">
                <a:solidFill>
                  <a:srgbClr val="F79646"/>
                </a:solidFill>
              </a:rPr>
            </a:b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48176" y="1844825"/>
            <a:ext cx="59002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srgbClr val="0070C0"/>
              </a:solidFill>
            </a:endParaRPr>
          </a:p>
          <a:p>
            <a:endParaRPr lang="ru-RU" sz="2000" dirty="0" smtClean="0">
              <a:solidFill>
                <a:srgbClr val="0070C0"/>
              </a:solidFill>
            </a:endParaRPr>
          </a:p>
          <a:p>
            <a:endParaRPr lang="ru-RU" sz="2800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800" dirty="0" smtClean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983928"/>
            <a:ext cx="1292225" cy="202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980728"/>
            <a:ext cx="1438275" cy="210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887" y="980728"/>
            <a:ext cx="1438275" cy="201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501008"/>
            <a:ext cx="2322513" cy="285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666" y="4293096"/>
            <a:ext cx="2944813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277" y="3861048"/>
            <a:ext cx="3024187" cy="259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082" y="2563013"/>
            <a:ext cx="2038846" cy="1670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960" y="2592853"/>
            <a:ext cx="1568296" cy="156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708920"/>
            <a:ext cx="3518055" cy="1818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410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57" y="-14249"/>
            <a:ext cx="9200069" cy="687437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Autofit/>
          </a:bodyPr>
          <a:lstStyle/>
          <a:p>
            <a:r>
              <a:rPr lang="ru-RU" sz="3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Vrinda" pitchFamily="2" charset="0"/>
              </a:rPr>
              <a:t>Предметы различаются по </a:t>
            </a:r>
            <a:r>
              <a:rPr lang="ru-RU" sz="3200" b="1" i="1" u="sng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Vrinda" pitchFamily="2" charset="0"/>
              </a:rPr>
              <a:t>форме</a:t>
            </a:r>
            <a:r>
              <a:rPr lang="ru-RU" sz="3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Vrinda" pitchFamily="2" charset="0"/>
              </a:rPr>
              <a:t>:</a:t>
            </a:r>
            <a:br>
              <a:rPr lang="ru-RU" sz="3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Vrinda" pitchFamily="2" charset="0"/>
              </a:rPr>
            </a:b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48176" y="1844825"/>
            <a:ext cx="59002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srgbClr val="0070C0"/>
              </a:solidFill>
            </a:endParaRPr>
          </a:p>
          <a:p>
            <a:endParaRPr lang="ru-RU" sz="2000" dirty="0" smtClean="0">
              <a:solidFill>
                <a:srgbClr val="0070C0"/>
              </a:solidFill>
            </a:endParaRPr>
          </a:p>
          <a:p>
            <a:endParaRPr lang="ru-RU" sz="2800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800" dirty="0" smtClean="0">
              <a:solidFill>
                <a:srgbClr val="0070C0"/>
              </a:solidFill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176" y="2700904"/>
            <a:ext cx="1427163" cy="142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195" y="1159025"/>
            <a:ext cx="1371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113" y="4581128"/>
            <a:ext cx="1000125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080" y="1169910"/>
            <a:ext cx="42863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133" y="1351838"/>
            <a:ext cx="1500187" cy="125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460397"/>
            <a:ext cx="190817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791" y="1284369"/>
            <a:ext cx="1579563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47" descr="F:\Мои рисунки\Детские\house2002-1.g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314208" y="4128066"/>
            <a:ext cx="1428750" cy="1981200"/>
          </a:xfrm>
          <a:prstGeom prst="triangle">
            <a:avLst/>
          </a:prstGeom>
          <a:noFill/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437112"/>
            <a:ext cx="1798637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356541"/>
            <a:ext cx="1506537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206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1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1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1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1"/>
                            </p:stCondLst>
                            <p:childTnLst>
                              <p:par>
                                <p:cTn id="3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1"/>
                            </p:stCondLst>
                            <p:childTnLst>
                              <p:par>
                                <p:cTn id="3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1"/>
                            </p:stCondLst>
                            <p:childTnLst>
                              <p:par>
                                <p:cTn id="3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501"/>
                            </p:stCondLst>
                            <p:childTnLst>
                              <p:par>
                                <p:cTn id="4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1"/>
                            </p:stCondLst>
                            <p:childTnLst>
                              <p:par>
                                <p:cTn id="4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</TotalTime>
  <Words>186</Words>
  <Application>Microsoft Office PowerPoint</Application>
  <PresentationFormat>Экран (4:3)</PresentationFormat>
  <Paragraphs>71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Методика использования ИКТ в образовательном процессе с целью развития ведущих сфер личности ребёнка </vt:lpstr>
      <vt:lpstr>Презентация PowerPoint</vt:lpstr>
      <vt:lpstr>Значение использования ИКТ в процессе развития дошкольников</vt:lpstr>
      <vt:lpstr>Умение самостоятельно приобретать новые знания </vt:lpstr>
      <vt:lpstr> Средства ИКТ</vt:lpstr>
      <vt:lpstr>   Компьютерные игры </vt:lpstr>
      <vt:lpstr>Компьютерные программы</vt:lpstr>
      <vt:lpstr>Игровая деятельность «Где чья машина?» </vt:lpstr>
      <vt:lpstr>Предметы различаются по форме: </vt:lpstr>
      <vt:lpstr>Водный транспорт </vt:lpstr>
      <vt:lpstr>«Найди букву»</vt:lpstr>
      <vt:lpstr> • информация на экране компьютера в игровой форме вызывает у детей огромный интерес;            </vt:lpstr>
      <vt:lpstr> • движения, звук, мультипликация привлекает внимание ребенка;  • проблемные задачи, поощрение ребенка самим компьютером  - стимул познавательной активности детей;  • возможность индивидуализации обучения;    ребенок сам регулирует темп и количество решаемых игровых обучающих задач;     </vt:lpstr>
      <vt:lpstr>Полезные интернет ресурсы для дошкольников  http://www.solnyshko.ee/ - Детский развлекательно-познавательный портал "Солнышко http://www.lukoshko.net/ - Лукошко сказок.  http://www.raskraska.ru/ - Раскраска. http://detstvo.ru/ - Детство. Сайт для детей, пап и мам.  http://www.danilova.ru/ - Ранее развитие детей.  http://www.kindereducation.com/ - "Дошколёнок".  http://talant.spb.ru/ - Созидание талантов.  http://www.babylib.by.ru/ - Библиотека маленького гения. http://azps.ru/baby/index.html - До и после трех.  http://doshkolnik.ru/ - Дошкольник. http://wunderkinder.narod.ru/ - Вундеркиндер. 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Методика использования ИКТ в образовательном процессе с целью развития ведущих сфер личности ребёнка</dc:title>
  <dc:creator>tanyucha.86</dc:creator>
  <cp:lastModifiedBy>tanyucha.86</cp:lastModifiedBy>
  <cp:revision>44</cp:revision>
  <dcterms:created xsi:type="dcterms:W3CDTF">2020-11-29T04:02:35Z</dcterms:created>
  <dcterms:modified xsi:type="dcterms:W3CDTF">2020-12-08T11:08:10Z</dcterms:modified>
</cp:coreProperties>
</file>