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798" y="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Cambria" pitchFamily="18" charset="0"/>
              </a:rPr>
              <a:t>Крупнейшие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Cambria" pitchFamily="18" charset="0"/>
              </a:rPr>
              <a:t>агломерации Европы</a:t>
            </a:r>
            <a:endParaRPr lang="ru-RU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4286256"/>
            <a:ext cx="6400800" cy="17526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b="1" dirty="0" smtClean="0">
                <a:solidFill>
                  <a:srgbClr val="FFFF00"/>
                </a:solidFill>
                <a:latin typeface="Cambria" pitchFamily="18" charset="0"/>
              </a:rPr>
              <a:t>МБОУ Лицей № </a:t>
            </a:r>
            <a:r>
              <a:rPr lang="ru-RU" b="1" dirty="0" smtClean="0">
                <a:solidFill>
                  <a:srgbClr val="FFFF00"/>
                </a:solidFill>
                <a:latin typeface="Cambria" pitchFamily="18" charset="0"/>
              </a:rPr>
              <a:t>25</a:t>
            </a:r>
          </a:p>
          <a:p>
            <a:pPr algn="r"/>
            <a:r>
              <a:rPr lang="ru-RU" b="1" dirty="0" smtClean="0">
                <a:solidFill>
                  <a:srgbClr val="FFFF00"/>
                </a:solidFill>
                <a:latin typeface="Cambria" pitchFamily="18" charset="0"/>
              </a:rPr>
              <a:t>г</a:t>
            </a:r>
            <a:r>
              <a:rPr lang="ru-RU" b="1" dirty="0" smtClean="0">
                <a:solidFill>
                  <a:srgbClr val="FFFF00"/>
                </a:solidFill>
                <a:latin typeface="Cambria" pitchFamily="18" charset="0"/>
              </a:rPr>
              <a:t>орода Димитровграда</a:t>
            </a:r>
          </a:p>
          <a:p>
            <a:pPr algn="r"/>
            <a:r>
              <a:rPr lang="ru-RU" b="1" dirty="0" smtClean="0">
                <a:solidFill>
                  <a:srgbClr val="FFFF00"/>
                </a:solidFill>
                <a:latin typeface="Cambria" pitchFamily="18" charset="0"/>
              </a:rPr>
              <a:t>Ульяновской области </a:t>
            </a:r>
            <a:endParaRPr lang="ru-RU" b="1" dirty="0" smtClean="0">
              <a:solidFill>
                <a:srgbClr val="FFFF00"/>
              </a:solidFill>
              <a:latin typeface="Cambria" pitchFamily="18" charset="0"/>
            </a:endParaRPr>
          </a:p>
          <a:p>
            <a:pPr algn="r"/>
            <a:r>
              <a:rPr lang="ru-RU" b="1" smtClean="0">
                <a:solidFill>
                  <a:srgbClr val="FFFF00"/>
                </a:solidFill>
                <a:latin typeface="Cambria" pitchFamily="18" charset="0"/>
              </a:rPr>
              <a:t>Учитель </a:t>
            </a:r>
            <a:r>
              <a:rPr lang="ru-RU" b="1" smtClean="0">
                <a:solidFill>
                  <a:srgbClr val="FFFF00"/>
                </a:solidFill>
                <a:latin typeface="Cambria" pitchFamily="18" charset="0"/>
              </a:rPr>
              <a:t>географии </a:t>
            </a:r>
            <a:endParaRPr lang="ru-RU" b="1" dirty="0" smtClean="0">
              <a:solidFill>
                <a:srgbClr val="FFFF00"/>
              </a:solidFill>
              <a:latin typeface="Cambria" pitchFamily="18" charset="0"/>
            </a:endParaRPr>
          </a:p>
          <a:p>
            <a:pPr algn="r"/>
            <a:r>
              <a:rPr lang="ru-RU" b="1" dirty="0" smtClean="0">
                <a:solidFill>
                  <a:srgbClr val="FFFF00"/>
                </a:solidFill>
                <a:latin typeface="Cambria" pitchFamily="18" charset="0"/>
              </a:rPr>
              <a:t>Самойлова Наталья Николаевна</a:t>
            </a:r>
            <a:endParaRPr lang="ru-RU" b="1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Школа\2017-2018 год\Уроки\11 класс\крупнейшие агломерации европы\рур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214282" y="1357299"/>
            <a:ext cx="8715436" cy="52864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Cambria" pitchFamily="18" charset="0"/>
              </a:rPr>
              <a:t>Рурская область - Германия</a:t>
            </a:r>
            <a:br>
              <a:rPr lang="ru-RU" dirty="0" smtClean="0">
                <a:solidFill>
                  <a:srgbClr val="FFFF00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Cambria" pitchFamily="18" charset="0"/>
              </a:rPr>
              <a:t>7 312 000 млн. чел. </a:t>
            </a:r>
            <a:endParaRPr lang="ru-RU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7929586" y="1142984"/>
            <a:ext cx="828652" cy="750887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Cambria" pitchFamily="18" charset="0"/>
              </a:rPr>
              <a:t>5</a:t>
            </a:r>
            <a:endParaRPr lang="ru-RU" sz="9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2289" name="Picture 1" descr="C:\Documents and Settings\admin\Рабочий стол\Школа\2017-2018 год\Уроки\11 класс\крупнейшие агломерации европы\germania-na-karte-evropy герм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286644" y="5500702"/>
            <a:ext cx="1700225" cy="1214446"/>
          </a:xfrm>
          <a:prstGeom prst="rect">
            <a:avLst/>
          </a:prstGeom>
          <a:noFill/>
        </p:spPr>
      </p:pic>
      <p:pic>
        <p:nvPicPr>
          <p:cNvPr id="9220" name="Picture 4" descr="C:\Documents and Settings\admin\Рабочий стол\Школа\2017-2018 год\Уроки\11 класс\крупнейшие агломерации европы\images (1) флаг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214422"/>
            <a:ext cx="2000264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dmin\Рабочий стол\Школа\2017-2018 год\Уроки\11 класс\крупнейшие агломерации европы\foto-zagl руо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643998" cy="671514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285720" y="5715016"/>
            <a:ext cx="8572560" cy="1142984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 smtClean="0"/>
              <a:t>      </a:t>
            </a:r>
            <a:r>
              <a:rPr lang="ru-RU" sz="2900" b="1" dirty="0" smtClean="0">
                <a:latin typeface="Cambria" pitchFamily="18" charset="0"/>
              </a:rPr>
              <a:t>Сложный комплекс промышленных производств, включающий угольную, металлургическую, химическую промышленность, тяжелое (в том числе военное) машиностроение, энергетику и предприятия многих смежных отраслей.</a:t>
            </a:r>
            <a:endParaRPr lang="ru-RU" sz="2900" b="1" dirty="0">
              <a:latin typeface="Cambria" pitchFamily="18" charset="0"/>
            </a:endParaRPr>
          </a:p>
        </p:txBody>
      </p:sp>
      <p:pic>
        <p:nvPicPr>
          <p:cNvPr id="13" name="Picture 5" descr="C:\Documents and Settings\admin\Рабочий стол\Школа\2017-2018 год\Уроки\11 класс\крупнейшие агломерации европы\скачанные файлы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214290"/>
            <a:ext cx="1428760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Школа\2017-2018 год\Уроки\11 класс\крупнейшие агломерации европы\Madrid-1920x1080-001 мадрид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8715436" cy="5429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1281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  <a:latin typeface="Cambria" pitchFamily="18" charset="0"/>
              </a:rPr>
              <a:t>Мадрид – Испания</a:t>
            </a:r>
            <a:br>
              <a:rPr lang="ru-RU" dirty="0" smtClean="0">
                <a:solidFill>
                  <a:srgbClr val="FFFF00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Cambria" pitchFamily="18" charset="0"/>
              </a:rPr>
              <a:t>6 087 000 млн. чел. </a:t>
            </a:r>
            <a:br>
              <a:rPr lang="ru-RU" dirty="0" smtClean="0">
                <a:solidFill>
                  <a:srgbClr val="FFFF00"/>
                </a:solidFill>
                <a:latin typeface="Cambria" pitchFamily="18" charset="0"/>
              </a:rPr>
            </a:br>
            <a:endParaRPr lang="ru-RU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7929586" y="857232"/>
            <a:ext cx="828652" cy="750887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Cambria" pitchFamily="18" charset="0"/>
              </a:rPr>
              <a:t>6</a:t>
            </a:r>
            <a:endParaRPr lang="ru-RU" sz="9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1267" name="Picture 3" descr="C:\Documents and Settings\admin\Рабочий стол\Школа\2017-2018 год\Уроки\11 класс\крупнейшие агломерации европы\скачанные файлы (1) испа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142984"/>
            <a:ext cx="2286016" cy="1071570"/>
          </a:xfrm>
          <a:prstGeom prst="rect">
            <a:avLst/>
          </a:prstGeom>
          <a:noFill/>
        </p:spPr>
      </p:pic>
      <p:pic>
        <p:nvPicPr>
          <p:cNvPr id="11270" name="Picture 6" descr="C:\Documents and Settings\admin\Рабочий стол\Школа\2017-2018 год\Уроки\11 класс\крупнейшие агломерации европы\image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786578" y="5429264"/>
            <a:ext cx="2176461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Рабочий стол\Школа\2017-2018 год\Уроки\11 класс\крупнейшие агломерации европы\sobor_almudera_madrid МАДРИД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85860"/>
            <a:ext cx="8472518" cy="52593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Cambria" pitchFamily="18" charset="0"/>
              </a:rPr>
              <a:t>Кафедральный Собор </a:t>
            </a:r>
            <a:r>
              <a:rPr lang="ru-RU" dirty="0" err="1" smtClean="0">
                <a:solidFill>
                  <a:srgbClr val="FFFF00"/>
                </a:solidFill>
                <a:latin typeface="Cambria" pitchFamily="18" charset="0"/>
              </a:rPr>
              <a:t>Альмудена</a:t>
            </a:r>
            <a:endParaRPr lang="ru-RU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071538" y="5857892"/>
            <a:ext cx="4286280" cy="64294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Cambria" pitchFamily="18" charset="0"/>
              </a:rPr>
              <a:t>Усыпальница королей</a:t>
            </a:r>
            <a:endParaRPr lang="ru-RU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Рабочий стол\Школа\2017-2018 год\Уроки\11 класс\крупнейшие агломерации европы\4ee6ecf2d9292 милан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85860"/>
            <a:ext cx="8472518" cy="53578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Cambria" pitchFamily="18" charset="0"/>
              </a:rPr>
              <a:t>Милан – Италия</a:t>
            </a:r>
            <a:br>
              <a:rPr lang="ru-RU" dirty="0" smtClean="0">
                <a:solidFill>
                  <a:srgbClr val="FFFF00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Cambria" pitchFamily="18" charset="0"/>
              </a:rPr>
              <a:t> 5 248 000 млн. чел.</a:t>
            </a:r>
            <a:endParaRPr lang="ru-RU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7858148" y="1000108"/>
            <a:ext cx="828652" cy="750887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Cambria" pitchFamily="18" charset="0"/>
              </a:rPr>
              <a:t>7</a:t>
            </a:r>
            <a:endParaRPr lang="ru-RU" sz="9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2290" name="Picture 2" descr="C:\Documents and Settings\admin\Рабочий стол\Школа\2017-2018 год\Уроки\11 класс\крупнейшие агломерации европы\скачанные файлы (3)ИТАЛ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2643206" cy="142876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Школа\2017-2018 год\Уроки\11 класс\крупнейшие агломерации европы\images (1) италия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786578" y="5214950"/>
            <a:ext cx="2214591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Рабочий стол\Школа\2017-2018 год\Уроки\11 класс\крупнейшие агломерации европы\it013 собор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928670"/>
            <a:ext cx="8501122" cy="55721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2705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Cambria" pitchFamily="18" charset="0"/>
              </a:rPr>
              <a:t>Миланский собор</a:t>
            </a:r>
            <a:endParaRPr lang="ru-RU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8596" y="5500702"/>
            <a:ext cx="8258204" cy="11382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Cambria" pitchFamily="18" charset="0"/>
              </a:rPr>
              <a:t>Над алтарем находится гвоздь, который использовался для распятия Иисуса Христа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Cambria" pitchFamily="18" charset="0"/>
              </a:rPr>
              <a:t> мавзолей </a:t>
            </a:r>
            <a:r>
              <a:rPr lang="ru-RU" b="1" dirty="0" err="1" smtClean="0">
                <a:latin typeface="Cambria" pitchFamily="18" charset="0"/>
              </a:rPr>
              <a:t>Джан-Джакомо</a:t>
            </a:r>
            <a:r>
              <a:rPr lang="ru-RU" b="1" dirty="0" smtClean="0">
                <a:latin typeface="Cambria" pitchFamily="18" charset="0"/>
              </a:rPr>
              <a:t> Медичи </a:t>
            </a:r>
            <a:endParaRPr lang="ru-RU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Documents and Settings\admin\Рабочий стол\Школа\2017-2018 год\Уроки\11 класс\крупнейшие агломерации европы\peter-paul-fortress сп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501122" cy="5357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699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Cambria" pitchFamily="18" charset="0"/>
              </a:rPr>
              <a:t>Санкт-Петербург – Россия</a:t>
            </a:r>
            <a:br>
              <a:rPr lang="ru-RU" dirty="0" smtClean="0">
                <a:solidFill>
                  <a:srgbClr val="FFFF00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Cambria" pitchFamily="18" charset="0"/>
              </a:rPr>
              <a:t>4 899 000 млн. чел.</a:t>
            </a:r>
            <a:endParaRPr lang="ru-RU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8001024" y="1000108"/>
            <a:ext cx="757214" cy="750887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</a:rPr>
              <a:t>8</a:t>
            </a:r>
            <a:endParaRPr lang="ru-RU" sz="96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0034" y="5500702"/>
            <a:ext cx="8429684" cy="114300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800" b="1" dirty="0" smtClean="0">
                <a:latin typeface="Cambria" pitchFamily="18" charset="0"/>
              </a:rPr>
              <a:t>Второй по численности город России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b="1" dirty="0" smtClean="0">
                <a:latin typeface="Cambria" pitchFamily="18" charset="0"/>
              </a:rPr>
              <a:t>Город федерального значения, административный центр Северо-Западного Федерального округа и Ленинградской области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FFFFCC"/>
                </a:solidFill>
              </a:rPr>
              <a:t>.</a:t>
            </a:r>
            <a:endParaRPr lang="ru-RU" sz="1800" dirty="0">
              <a:solidFill>
                <a:srgbClr val="FFFFCC"/>
              </a:solidFill>
            </a:endParaRPr>
          </a:p>
        </p:txBody>
      </p:sp>
      <p:pic>
        <p:nvPicPr>
          <p:cNvPr id="8" name="Picture 4" descr="C:\Documents and Settings\admin\Рабочий стол\Школа\2017-2018 год\Уроки\11 класс\крупнейшие агломерации европы\скачанные файлы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2286016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Documents and Settings\admin\Рабочий стол\Школа\2017-2018 год\Уроки\11 класс\крупнейшие агломерации европы\02 с-п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7"/>
            <a:ext cx="8643998" cy="60722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1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71472" y="5500702"/>
            <a:ext cx="8115328" cy="119696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latin typeface="Cambria" pitchFamily="18" charset="0"/>
              </a:rPr>
              <a:t>Центр трех революций: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Cambria" pitchFamily="18" charset="0"/>
              </a:rPr>
              <a:t> 1905- 1907 г.г.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Cambria" pitchFamily="18" charset="0"/>
              </a:rPr>
              <a:t>1917 год - Февральская революция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Cambria" pitchFamily="18" charset="0"/>
              </a:rPr>
              <a:t>1917 год – Октябрьская революция</a:t>
            </a:r>
            <a:endParaRPr lang="ru-RU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Школа\2017-2018 год\Уроки\11 класс\крупнейшие агломерации европы\new-camp-nou-barcelona-football-stadium-nikken-sekkei-designboom-N2 барселона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8643998" cy="55007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Cambria" pitchFamily="18" charset="0"/>
              </a:rPr>
              <a:t>Барселона – Испания</a:t>
            </a:r>
            <a:br>
              <a:rPr lang="ru-RU" dirty="0" smtClean="0">
                <a:solidFill>
                  <a:srgbClr val="FFFF00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Cambria" pitchFamily="18" charset="0"/>
              </a:rPr>
              <a:t> 4 604 000 млн. чел.</a:t>
            </a:r>
            <a:endParaRPr lang="ru-RU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7858148" y="714356"/>
            <a:ext cx="828652" cy="750887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Cambria" pitchFamily="18" charset="0"/>
              </a:rPr>
              <a:t>9</a:t>
            </a:r>
            <a:endParaRPr lang="ru-RU" sz="9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5124" name="Picture 4" descr="C:\Documents and Settings\admin\Рабочий стол\Школа\2017-2018 год\Уроки\11 класс\крупнейшие агломерации европы\скачанные файлы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2214578" cy="1214445"/>
          </a:xfrm>
          <a:prstGeom prst="rect">
            <a:avLst/>
          </a:prstGeom>
          <a:noFill/>
        </p:spPr>
      </p:pic>
      <p:pic>
        <p:nvPicPr>
          <p:cNvPr id="12" name="Picture 6" descr="C:\Documents and Settings\admin\Рабочий стол\Школа\2017-2018 год\Уроки\11 класс\крупнейшие агломерации европы\image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929454" y="5286388"/>
            <a:ext cx="2000263" cy="1285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Школа\2017-2018 год\Уроки\11 класс\крупнейшие агломерации европы\kartinki24_ru_cities_211 ба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8572560" cy="58579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Cambria" pitchFamily="18" charset="0"/>
              </a:rPr>
              <a:t>Кафедральный собор</a:t>
            </a:r>
            <a:endParaRPr lang="ru-RU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5357826"/>
            <a:ext cx="4041775" cy="76833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28596" y="5429264"/>
            <a:ext cx="8258204" cy="121444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300" b="1" dirty="0" smtClean="0">
                <a:latin typeface="Cambria" pitchFamily="18" charset="0"/>
              </a:rPr>
              <a:t> </a:t>
            </a:r>
            <a:r>
              <a:rPr lang="ru-RU" sz="8000" b="1" dirty="0" smtClean="0">
                <a:latin typeface="Cambria" pitchFamily="18" charset="0"/>
              </a:rPr>
              <a:t>Здесь находятся:</a:t>
            </a:r>
          </a:p>
          <a:p>
            <a:pPr>
              <a:buFont typeface="Wingdings" pitchFamily="2" charset="2"/>
              <a:buChar char="Ø"/>
            </a:pPr>
            <a:r>
              <a:rPr lang="ru-RU" sz="8000" b="1" dirty="0" smtClean="0">
                <a:latin typeface="Cambria" pitchFamily="18" charset="0"/>
              </a:rPr>
              <a:t>скульптура Христа с флагмана каталонского флота,</a:t>
            </a:r>
          </a:p>
          <a:p>
            <a:pPr>
              <a:buFont typeface="Wingdings" pitchFamily="2" charset="2"/>
              <a:buChar char="Ø"/>
            </a:pPr>
            <a:r>
              <a:rPr lang="ru-RU" sz="8000" b="1" dirty="0" smtClean="0">
                <a:latin typeface="Cambria" pitchFamily="18" charset="0"/>
              </a:rPr>
              <a:t>13 белых гусей во славу святой </a:t>
            </a:r>
            <a:r>
              <a:rPr lang="ru-RU" sz="8000" b="1" dirty="0" err="1" smtClean="0">
                <a:latin typeface="Cambria" pitchFamily="18" charset="0"/>
              </a:rPr>
              <a:t>Евлалии</a:t>
            </a:r>
            <a:r>
              <a:rPr lang="ru-RU" sz="8000" b="1" dirty="0" smtClean="0">
                <a:latin typeface="Cambria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8000" b="1" dirty="0" smtClean="0">
                <a:latin typeface="Cambria" pitchFamily="18" charset="0"/>
              </a:rPr>
              <a:t>головокружительные виды на Барселону с купола собора.</a:t>
            </a:r>
          </a:p>
          <a:p>
            <a:endParaRPr lang="ru-RU" sz="8000" dirty="0" smtClean="0"/>
          </a:p>
          <a:p>
            <a:r>
              <a:rPr lang="ru-RU" sz="8000" b="1" dirty="0" smtClean="0"/>
              <a:t> </a:t>
            </a:r>
            <a:endParaRPr lang="ru-RU" sz="8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Documents and Settings\admin\Рабочий стол\Школа\2017-2018 год\Уроки\11 класс\крупнейшие агломерации европы\Moscow_-_The_Kremlin_02 моск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63" y="1643051"/>
            <a:ext cx="8778875" cy="49292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Cambria" pitchFamily="18" charset="0"/>
              </a:rPr>
              <a:t>Москва – Россия</a:t>
            </a:r>
            <a:br>
              <a:rPr lang="ru-RU" dirty="0" smtClean="0">
                <a:solidFill>
                  <a:srgbClr val="FFFF00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Cambria" pitchFamily="18" charset="0"/>
              </a:rPr>
              <a:t> 15 788  000 млн.чел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7786710" y="1285860"/>
            <a:ext cx="971528" cy="750887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Cambria" pitchFamily="18" charset="0"/>
              </a:rPr>
              <a:t>1</a:t>
            </a:r>
            <a:endParaRPr lang="ru-RU" sz="9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2054" name="Picture 6" descr="C:\Documents and Settings\admin\Рабочий стол\Школа\2017-2018 год\Уроки\11 класс\крупнейшие агломерации европы\images (1) россия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 bwMode="auto">
          <a:xfrm>
            <a:off x="6124575" y="5214950"/>
            <a:ext cx="3019425" cy="1514475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9" name="Picture 11" descr="C:\Documents and Settings\admin\Рабочий стол\Школа\2017-2018 год\Уроки\11 класс\крупнейшие агломерации европы\images (1) рос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357298"/>
            <a:ext cx="2695575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admin\Рабочий стол\Школа\2017-2018 год\Уроки\11 класс\крупнейшие агломерации европы\Панорама_Берлина (1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786874" cy="52864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Cambria" pitchFamily="18" charset="0"/>
              </a:rPr>
              <a:t>Берлин – Германия</a:t>
            </a:r>
            <a:br>
              <a:rPr lang="ru-RU" dirty="0" smtClean="0">
                <a:solidFill>
                  <a:srgbClr val="FFFF00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Cambria" pitchFamily="18" charset="0"/>
              </a:rPr>
              <a:t> 3 956 000 млн. чел. </a:t>
            </a:r>
            <a:endParaRPr lang="ru-RU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929454" y="1000108"/>
            <a:ext cx="1928826" cy="750887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Cambria" pitchFamily="18" charset="0"/>
              </a:rPr>
              <a:t>10</a:t>
            </a:r>
            <a:endParaRPr lang="ru-RU" sz="9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35843" name="Picture 3" descr="C:\Documents and Settings\admin\Рабочий стол\Школа\2017-2018 год\Уроки\11 класс\крупнейшие агломерации европы\germania-na-karte-evropy герм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5429264"/>
            <a:ext cx="2180612" cy="1312973"/>
          </a:xfrm>
          <a:prstGeom prst="rect">
            <a:avLst/>
          </a:prstGeom>
          <a:noFill/>
        </p:spPr>
      </p:pic>
      <p:pic>
        <p:nvPicPr>
          <p:cNvPr id="35844" name="Picture 4" descr="C:\Documents and Settings\admin\Рабочий стол\Школа\2017-2018 год\Уроки\11 класс\крупнейшие агломерации европы\514197_flag-germanii_nemeckij-flag_flag-federativnoj_1920x1080_(www.GetBg.net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214422"/>
            <a:ext cx="2214578" cy="967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admin\Рабочий стол\Школа\2017-2018 год\Уроки\11 класс\крупнейшие агломерации европы\3 рейхс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8501122" cy="55007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5841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Cambria" pitchFamily="18" charset="0"/>
              </a:rPr>
              <a:t>Рейхстаг</a:t>
            </a:r>
            <a:endParaRPr lang="ru-RU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0035" y="5214950"/>
            <a:ext cx="8186766" cy="91121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Cambria" pitchFamily="18" charset="0"/>
              </a:rPr>
              <a:t>здание государственного собрания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Cambria" pitchFamily="18" charset="0"/>
              </a:rPr>
              <a:t>В 1945 году  установлено знамя Победы</a:t>
            </a:r>
            <a:endParaRPr lang="ru-RU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8329642" cy="3763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FFFF00"/>
                </a:solidFill>
                <a:latin typeface="Cambria" pitchFamily="18" charset="0"/>
              </a:rPr>
              <a:t>Спасибо за внимание</a:t>
            </a:r>
            <a:endParaRPr lang="ru-RU" sz="5400" b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Школа\2017-2018 год\Уроки\11 класс\крупнейшие агломерации европы\Москва-Сити Moscow-City.Ru моск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4422"/>
            <a:ext cx="8643998" cy="5429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Cambria" pitchFamily="18" charset="0"/>
              </a:rPr>
              <a:t>Москва - </a:t>
            </a:r>
            <a:r>
              <a:rPr lang="ru-RU" dirty="0" err="1" smtClean="0">
                <a:solidFill>
                  <a:srgbClr val="FFFF00"/>
                </a:solidFill>
                <a:latin typeface="Cambria" pitchFamily="18" charset="0"/>
              </a:rPr>
              <a:t>сити</a:t>
            </a:r>
            <a:endParaRPr lang="ru-RU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14282" y="5429240"/>
            <a:ext cx="8929718" cy="142876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Cambria" pitchFamily="18" charset="0"/>
              </a:rPr>
              <a:t>Офисный небоскреб  — 34-этажная «Башня 2000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Cambria" pitchFamily="18" charset="0"/>
              </a:rPr>
              <a:t>Башня «Эволюция» — 255-метровый небоскреб, спиральной формой</a:t>
            </a:r>
          </a:p>
          <a:p>
            <a:pPr>
              <a:buNone/>
            </a:pPr>
            <a:r>
              <a:rPr lang="ru-RU" b="1" dirty="0" smtClean="0">
                <a:latin typeface="Cambria" pitchFamily="18" charset="0"/>
              </a:rPr>
              <a:t>      напоминающий молекулу ДНК.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Cambria" pitchFamily="18" charset="0"/>
              </a:rPr>
              <a:t>Небоскреб «Меркурий Сити» Высота — 338,8 метра, 75 этажей.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admin\Рабочий стол\Школа\2017-2018 год\Уроки\11 класс\крупнейшие агломерации европы\стамбул 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8747186" cy="56436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Cambria" pitchFamily="18" charset="0"/>
              </a:rPr>
              <a:t>Стамбул – Турция </a:t>
            </a:r>
            <a:br>
              <a:rPr lang="ru-RU" dirty="0" smtClean="0">
                <a:solidFill>
                  <a:srgbClr val="FFFF00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Cambria" pitchFamily="18" charset="0"/>
              </a:rPr>
              <a:t>12 919 000 млн. чел.</a:t>
            </a:r>
            <a:endParaRPr lang="ru-RU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7572396" y="714356"/>
            <a:ext cx="1185842" cy="750887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Cambria" pitchFamily="18" charset="0"/>
              </a:rPr>
              <a:t>2</a:t>
            </a:r>
            <a:endParaRPr lang="ru-RU" sz="9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3078" name="Picture 6" descr="C:\Documents and Settings\admin\Рабочий стол\Школа\2017-2018 год\Уроки\11 класс\крупнейшие агломерации европы\images (1) турция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 bwMode="auto">
          <a:xfrm>
            <a:off x="5857884" y="4929198"/>
            <a:ext cx="3019425" cy="1514475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9" name="Picture 7" descr="C:\Documents and Settings\admin\Рабочий стол\Школа\2017-2018 год\Уроки\11 класс\крупнейшие агломерации европы\фг трц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928670"/>
            <a:ext cx="2214578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868346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FFFF00"/>
                </a:solidFill>
                <a:latin typeface="Cambria" pitchFamily="18" charset="0"/>
              </a:rPr>
              <a:t>Глубая</a:t>
            </a:r>
            <a:r>
              <a:rPr lang="ru-RU" dirty="0" smtClean="0">
                <a:solidFill>
                  <a:srgbClr val="FFFF00"/>
                </a:solidFill>
                <a:latin typeface="Cambria" pitchFamily="18" charset="0"/>
              </a:rPr>
              <a:t> Мечеть – символ города</a:t>
            </a:r>
            <a:endParaRPr lang="ru-RU" dirty="0">
              <a:solidFill>
                <a:srgbClr val="FFFF00"/>
              </a:solidFill>
              <a:latin typeface="Cambria" pitchFamily="18" charset="0"/>
            </a:endParaRPr>
          </a:p>
        </p:txBody>
      </p:sp>
      <p:pic>
        <p:nvPicPr>
          <p:cNvPr id="4098" name="Picture 2" descr="C:\Documents and Settings\admin\Рабочий стол\Школа\2017-2018 год\Уроки\11 класс\крупнейшие агломерации европы\голубая мечеть турция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15761" y="1142984"/>
            <a:ext cx="8571081" cy="5072098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8596" y="5357802"/>
            <a:ext cx="8258204" cy="92871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Cambria" pitchFamily="18" charset="0"/>
              </a:rPr>
              <a:t>Образец исламской и мировой архитектуры. Расположена на берегу Мраморного моря</a:t>
            </a:r>
            <a:endParaRPr lang="ru-RU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C:\Documents and Settings\admin\Рабочий стол\Школа\2017-2018 год\Уроки\11 класс\крупнейшие агломерации европы\париж эйф башня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214282" y="1357298"/>
            <a:ext cx="8572560" cy="52864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Париж – Франция</a:t>
            </a:r>
            <a:b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10 869 000 млн. чел.</a:t>
            </a:r>
            <a:endParaRPr lang="ru-RU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7643834" y="1071546"/>
            <a:ext cx="971528" cy="750887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Cambria" pitchFamily="18" charset="0"/>
              </a:rPr>
              <a:t>3</a:t>
            </a:r>
            <a:endParaRPr lang="ru-RU" sz="9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5130" name="Picture 10" descr="C:\Documents and Settings\admin\Рабочий стол\Школа\2017-2018 год\Уроки\11 класс\крупнейшие агломерации европы\скачанные файлы (2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7286644" y="5000636"/>
            <a:ext cx="1647129" cy="1714512"/>
          </a:xfrm>
          <a:prstGeom prst="rect">
            <a:avLst/>
          </a:prstGeom>
          <a:noFill/>
        </p:spPr>
      </p:pic>
      <p:pic>
        <p:nvPicPr>
          <p:cNvPr id="5129" name="Picture 9" descr="C:\Documents and Settings\admin\Рабочий стол\Школа\2017-2018 год\Уроки\11 класс\крупнейшие агломерации европы\images (1) франй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5" y="1071547"/>
            <a:ext cx="1928826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Школа\2017-2018 год\Уроки\11 класс\крупнейшие агломерации европы\приж нотр-дам-де-пар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71546"/>
            <a:ext cx="8401080" cy="52864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Нотр-Дам-де-Пари</a:t>
            </a:r>
            <a:endParaRPr lang="ru-RU" dirty="0">
              <a:solidFill>
                <a:srgbClr val="FFFF00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2910" y="5286388"/>
            <a:ext cx="8043890" cy="1143008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atin typeface="Cambria" pitchFamily="18" charset="0"/>
              </a:rPr>
              <a:t>Католический храм в центре Париже - символ французской столицы. 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atin typeface="Cambria" pitchFamily="18" charset="0"/>
              </a:rPr>
              <a:t>Кафедральный собор </a:t>
            </a:r>
            <a:r>
              <a:rPr lang="ru-RU" b="1" dirty="0" err="1" smtClean="0">
                <a:latin typeface="Cambria" pitchFamily="18" charset="0"/>
              </a:rPr>
              <a:t>архиепархии</a:t>
            </a:r>
            <a:r>
              <a:rPr lang="ru-RU" b="1" dirty="0" smtClean="0">
                <a:latin typeface="Cambria" pitchFamily="18" charset="0"/>
              </a:rPr>
              <a:t>  Парижа.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atin typeface="Cambria" pitchFamily="18" charset="0"/>
              </a:rPr>
              <a:t>Собор  не уничтожен , но благодаря книге Виктора Гюго</a:t>
            </a:r>
          </a:p>
          <a:p>
            <a:pPr algn="just">
              <a:buNone/>
            </a:pPr>
            <a:endParaRPr lang="ru-RU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Школа\2017-2018 год\Уроки\11 класс\крупнейшие агломерации европы\лондон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214282" y="1357298"/>
            <a:ext cx="8643998" cy="53578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Cambria" pitchFamily="18" charset="0"/>
              </a:rPr>
              <a:t>Лондон - Великобритания</a:t>
            </a:r>
            <a:br>
              <a:rPr lang="ru-RU" dirty="0" smtClean="0">
                <a:solidFill>
                  <a:srgbClr val="FFFF00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Cambria" pitchFamily="18" charset="0"/>
              </a:rPr>
              <a:t>9 576 000 млн. чел.</a:t>
            </a:r>
            <a:endParaRPr lang="ru-RU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7929586" y="1071546"/>
            <a:ext cx="828652" cy="750887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Cambria" pitchFamily="18" charset="0"/>
              </a:rPr>
              <a:t>4</a:t>
            </a:r>
            <a:endParaRPr lang="ru-RU" sz="9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7175" name="Picture 7" descr="C:\Documents and Settings\admin\Рабочий стол\Школа\2017-2018 год\Уроки\11 класс\крупнейшие агломерации европы\images (1) великобр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7358082" y="5548292"/>
            <a:ext cx="1690715" cy="1207654"/>
          </a:xfrm>
          <a:prstGeom prst="rect">
            <a:avLst/>
          </a:prstGeom>
          <a:noFill/>
        </p:spPr>
      </p:pic>
      <p:pic>
        <p:nvPicPr>
          <p:cNvPr id="7174" name="Picture 6" descr="C:\Documents and Settings\admin\Рабочий стол\Школа\2017-2018 год\Уроки\11 класс\крупнейшие агломерации европы\флаг англи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142984"/>
            <a:ext cx="1974286" cy="1143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admin\Рабочий стол\Школа\2017-2018 год\Уроки\11 класс\крупнейшие агломерации европы\bukingemskiy_dvorec_2 вел дворец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8501122" cy="53578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Cambria" pitchFamily="18" charset="0"/>
              </a:rPr>
              <a:t>Букингемский дворец</a:t>
            </a:r>
            <a:endParaRPr lang="ru-RU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472" y="5000636"/>
            <a:ext cx="8115328" cy="135732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Cambria" pitchFamily="18" charset="0"/>
              </a:rPr>
              <a:t>Символ Туманного Альбиона.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Cambria" pitchFamily="18" charset="0"/>
              </a:rPr>
              <a:t>Официальная лондонская резиденция британских монархов.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1098</TotalTime>
  <Words>209</Words>
  <PresentationFormat>Экран (4:3)</PresentationFormat>
  <Paragraphs>64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Крупнейшие агломерации Европы</vt:lpstr>
      <vt:lpstr>Москва – Россия  15 788  000 млн.чел</vt:lpstr>
      <vt:lpstr>Москва - сити</vt:lpstr>
      <vt:lpstr>Стамбул – Турция  12 919 000 млн. чел.</vt:lpstr>
      <vt:lpstr>Глубая Мечеть – символ города</vt:lpstr>
      <vt:lpstr>Париж – Франция 10 869 000 млн. чел.</vt:lpstr>
      <vt:lpstr>Нотр-Дам-де-Пари</vt:lpstr>
      <vt:lpstr>Лондон - Великобритания 9 576 000 млн. чел.</vt:lpstr>
      <vt:lpstr>Букингемский дворец</vt:lpstr>
      <vt:lpstr>Рурская область - Германия 7 312 000 млн. чел. </vt:lpstr>
      <vt:lpstr>Слайд 11</vt:lpstr>
      <vt:lpstr> Мадрид – Испания 6 087 000 млн. чел.  </vt:lpstr>
      <vt:lpstr>Кафедральный Собор Альмудена</vt:lpstr>
      <vt:lpstr>Милан – Италия  5 248 000 млн. чел.</vt:lpstr>
      <vt:lpstr>Миланский собор</vt:lpstr>
      <vt:lpstr>Санкт-Петербург – Россия 4 899 000 млн. чел.</vt:lpstr>
      <vt:lpstr>Слайд 17</vt:lpstr>
      <vt:lpstr>Барселона – Испания  4 604 000 млн. чел.</vt:lpstr>
      <vt:lpstr>Кафедральный собор</vt:lpstr>
      <vt:lpstr>Берлин – Германия  3 956 000 млн. чел. </vt:lpstr>
      <vt:lpstr>Рейхстаг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Крупнейшие агломерации Европы</dc:title>
  <cp:lastModifiedBy>Наташа</cp:lastModifiedBy>
  <cp:revision>96</cp:revision>
  <dcterms:modified xsi:type="dcterms:W3CDTF">2017-12-01T14:27:48Z</dcterms:modified>
</cp:coreProperties>
</file>