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 id="265" r:id="rId9"/>
    <p:sldId id="266" r:id="rId10"/>
    <p:sldId id="267" r:id="rId11"/>
    <p:sldId id="277" r:id="rId12"/>
    <p:sldId id="264" r:id="rId13"/>
    <p:sldId id="268" r:id="rId14"/>
    <p:sldId id="270" r:id="rId15"/>
    <p:sldId id="262" r:id="rId16"/>
    <p:sldId id="269" r:id="rId17"/>
    <p:sldId id="271" r:id="rId18"/>
    <p:sldId id="272" r:id="rId19"/>
    <p:sldId id="273" r:id="rId20"/>
    <p:sldId id="274" r:id="rId21"/>
    <p:sldId id="275" r:id="rId22"/>
    <p:sldId id="279" r:id="rId23"/>
    <p:sldId id="278" r:id="rId24"/>
    <p:sldId id="276"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120"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12/23/2020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12/23/2020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pPr/>
              <a:t>12/23/2020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12/23/2020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12/23/2020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614EEB-CABF-40AA-A8FE-A36BF0296068}"/>
              </a:ext>
            </a:extLst>
          </p:cNvPr>
          <p:cNvSpPr txBox="1"/>
          <p:nvPr/>
        </p:nvSpPr>
        <p:spPr>
          <a:xfrm>
            <a:off x="1160015" y="417251"/>
            <a:ext cx="9871969" cy="646331"/>
          </a:xfrm>
          <a:prstGeom prst="rect">
            <a:avLst/>
          </a:prstGeom>
          <a:noFill/>
        </p:spPr>
        <p:txBody>
          <a:bodyPr wrap="square" rtlCol="0">
            <a:spAutoFit/>
          </a:bodyPr>
          <a:lstStyle/>
          <a:p>
            <a:pPr algn="ctr"/>
            <a:r>
              <a:rPr lang="ru-RU" dirty="0">
                <a:solidFill>
                  <a:schemeClr val="bg1"/>
                </a:solidFill>
                <a:latin typeface="Times New Roman" panose="02020603050405020304" pitchFamily="18" charset="0"/>
                <a:cs typeface="Times New Roman" panose="02020603050405020304" pitchFamily="18" charset="0"/>
              </a:rPr>
              <a:t>Министерство образования </a:t>
            </a:r>
            <a:r>
              <a:rPr lang="ru-RU" dirty="0" smtClean="0">
                <a:solidFill>
                  <a:schemeClr val="bg1"/>
                </a:solidFill>
                <a:latin typeface="Times New Roman" panose="02020603050405020304" pitchFamily="18" charset="0"/>
                <a:cs typeface="Times New Roman" panose="02020603050405020304" pitchFamily="18" charset="0"/>
              </a:rPr>
              <a:t>и науки Республики </a:t>
            </a:r>
            <a:r>
              <a:rPr lang="ru-RU" dirty="0">
                <a:solidFill>
                  <a:schemeClr val="bg1"/>
                </a:solidFill>
                <a:latin typeface="Times New Roman" panose="02020603050405020304" pitchFamily="18" charset="0"/>
                <a:cs typeface="Times New Roman" panose="02020603050405020304" pitchFamily="18" charset="0"/>
              </a:rPr>
              <a:t>Башкортостан </a:t>
            </a:r>
          </a:p>
          <a:p>
            <a:pPr algn="ctr"/>
            <a:r>
              <a:rPr lang="ru-RU" dirty="0">
                <a:solidFill>
                  <a:schemeClr val="bg1"/>
                </a:solidFill>
                <a:latin typeface="Times New Roman" panose="02020603050405020304" pitchFamily="18" charset="0"/>
                <a:cs typeface="Times New Roman" panose="02020603050405020304" pitchFamily="18" charset="0"/>
              </a:rPr>
              <a:t>ГАПОУ Уфимский топливно-энергетический колледж  </a:t>
            </a:r>
          </a:p>
        </p:txBody>
      </p:sp>
      <p:sp>
        <p:nvSpPr>
          <p:cNvPr id="6" name="TextBox 5">
            <a:extLst>
              <a:ext uri="{FF2B5EF4-FFF2-40B4-BE49-F238E27FC236}">
                <a16:creationId xmlns:a16="http://schemas.microsoft.com/office/drawing/2014/main" id="{E1BE66E2-A648-4EB4-9D66-CE5EBD5AFE0F}"/>
              </a:ext>
            </a:extLst>
          </p:cNvPr>
          <p:cNvSpPr txBox="1"/>
          <p:nvPr/>
        </p:nvSpPr>
        <p:spPr>
          <a:xfrm>
            <a:off x="8957570" y="1722267"/>
            <a:ext cx="2610034" cy="369332"/>
          </a:xfrm>
          <a:prstGeom prst="rect">
            <a:avLst/>
          </a:prstGeom>
          <a:noFill/>
        </p:spPr>
        <p:txBody>
          <a:bodyPr wrap="square" rtlCol="0">
            <a:spAutoFit/>
          </a:bodyPr>
          <a:lstStyle/>
          <a:p>
            <a:pPr algn="r"/>
            <a:r>
              <a:rPr lang="ru-RU" dirty="0">
                <a:solidFill>
                  <a:schemeClr val="bg1"/>
                </a:solidFill>
                <a:latin typeface="Times New Roman" panose="02020603050405020304" pitchFamily="18" charset="0"/>
                <a:cs typeface="Times New Roman" panose="02020603050405020304" pitchFamily="18" charset="0"/>
              </a:rPr>
              <a:t>Специальность: 13.02.02</a:t>
            </a:r>
          </a:p>
        </p:txBody>
      </p:sp>
      <p:sp>
        <p:nvSpPr>
          <p:cNvPr id="7" name="TextBox 6">
            <a:extLst>
              <a:ext uri="{FF2B5EF4-FFF2-40B4-BE49-F238E27FC236}">
                <a16:creationId xmlns:a16="http://schemas.microsoft.com/office/drawing/2014/main" id="{DB678E06-33D7-44CB-92CA-6AB432D2A9A4}"/>
              </a:ext>
            </a:extLst>
          </p:cNvPr>
          <p:cNvSpPr txBox="1"/>
          <p:nvPr/>
        </p:nvSpPr>
        <p:spPr>
          <a:xfrm>
            <a:off x="1846555" y="2485800"/>
            <a:ext cx="9543495" cy="1569660"/>
          </a:xfrm>
          <a:prstGeom prst="rect">
            <a:avLst/>
          </a:prstGeom>
          <a:noFill/>
        </p:spPr>
        <p:txBody>
          <a:bodyPr wrap="square" rtlCol="0">
            <a:spAutoFit/>
          </a:bodyPr>
          <a:lstStyle/>
          <a:p>
            <a:pPr algn="ctr"/>
            <a:r>
              <a:rPr lang="ru-RU" sz="2400" dirty="0">
                <a:solidFill>
                  <a:schemeClr val="bg1"/>
                </a:solidFill>
                <a:latin typeface="Times New Roman" panose="02020603050405020304" pitchFamily="18" charset="0"/>
                <a:cs typeface="Times New Roman" panose="02020603050405020304" pitchFamily="18" charset="0"/>
              </a:rPr>
              <a:t>Проект-презентация</a:t>
            </a:r>
          </a:p>
          <a:p>
            <a:pPr algn="ctr"/>
            <a:r>
              <a:rPr lang="ru-RU" sz="2400" dirty="0">
                <a:solidFill>
                  <a:schemeClr val="bg1"/>
                </a:solidFill>
                <a:latin typeface="Times New Roman" panose="02020603050405020304" pitchFamily="18" charset="0"/>
                <a:cs typeface="Times New Roman" panose="02020603050405020304" pitchFamily="18" charset="0"/>
              </a:rPr>
              <a:t>По дисциплине « Теоретические основы теплотехники и гидравлики»</a:t>
            </a:r>
          </a:p>
          <a:p>
            <a:pPr algn="ctr"/>
            <a:r>
              <a:rPr lang="ru-RU" sz="2400" dirty="0">
                <a:solidFill>
                  <a:schemeClr val="bg1"/>
                </a:solidFill>
                <a:latin typeface="Times New Roman" panose="02020603050405020304" pitchFamily="18" charset="0"/>
                <a:cs typeface="Times New Roman" panose="02020603050405020304" pitchFamily="18" charset="0"/>
              </a:rPr>
              <a:t>Тема: «Центробежный насос»</a:t>
            </a:r>
          </a:p>
          <a:p>
            <a:pPr algn="ctr"/>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733AFB0-4683-4811-8078-0CCC698533E9}"/>
              </a:ext>
            </a:extLst>
          </p:cNvPr>
          <p:cNvSpPr txBox="1"/>
          <p:nvPr/>
        </p:nvSpPr>
        <p:spPr>
          <a:xfrm>
            <a:off x="8105313" y="4465468"/>
            <a:ext cx="3533313" cy="1754326"/>
          </a:xfrm>
          <a:prstGeom prst="rect">
            <a:avLst/>
          </a:prstGeom>
          <a:noFill/>
        </p:spPr>
        <p:txBody>
          <a:bodyPr wrap="square" rtlCol="0">
            <a:spAutoFit/>
          </a:bodyPr>
          <a:lstStyle/>
          <a:p>
            <a:pPr algn="r"/>
            <a:r>
              <a:rPr lang="ru-RU" dirty="0" smtClean="0">
                <a:solidFill>
                  <a:schemeClr val="bg1"/>
                </a:solidFill>
                <a:latin typeface="Times New Roman" panose="02020603050405020304" pitchFamily="18" charset="0"/>
                <a:cs typeface="Times New Roman" panose="02020603050405020304" pitchFamily="18" charset="0"/>
              </a:rPr>
              <a:t>Выполнила:</a:t>
            </a:r>
          </a:p>
          <a:p>
            <a:pPr algn="r"/>
            <a:r>
              <a:rPr lang="ru-RU" dirty="0" smtClean="0">
                <a:solidFill>
                  <a:schemeClr val="bg1"/>
                </a:solidFill>
                <a:latin typeface="Times New Roman" panose="02020603050405020304" pitchFamily="18" charset="0"/>
                <a:cs typeface="Times New Roman" panose="02020603050405020304" pitchFamily="18" charset="0"/>
              </a:rPr>
              <a:t> студентка </a:t>
            </a:r>
            <a:r>
              <a:rPr lang="ru-RU" dirty="0">
                <a:solidFill>
                  <a:schemeClr val="bg1"/>
                </a:solidFill>
                <a:latin typeface="Times New Roman" panose="02020603050405020304" pitchFamily="18" charset="0"/>
                <a:cs typeface="Times New Roman" panose="02020603050405020304" pitchFamily="18" charset="0"/>
              </a:rPr>
              <a:t>группы </a:t>
            </a:r>
            <a:r>
              <a:rPr lang="ru-RU" dirty="0" smtClean="0">
                <a:solidFill>
                  <a:schemeClr val="bg1"/>
                </a:solidFill>
                <a:latin typeface="Times New Roman" panose="02020603050405020304" pitchFamily="18" charset="0"/>
                <a:cs typeface="Times New Roman" panose="02020603050405020304" pitchFamily="18" charset="0"/>
              </a:rPr>
              <a:t>2ТС-1</a:t>
            </a:r>
          </a:p>
          <a:p>
            <a:pPr algn="r"/>
            <a:r>
              <a:rPr lang="ru-RU" dirty="0" smtClean="0">
                <a:solidFill>
                  <a:schemeClr val="bg1"/>
                </a:solidFill>
                <a:latin typeface="Times New Roman" panose="02020603050405020304" pitchFamily="18" charset="0"/>
                <a:cs typeface="Times New Roman" panose="02020603050405020304" pitchFamily="18" charset="0"/>
              </a:rPr>
              <a:t>Исламова Анастасия </a:t>
            </a:r>
          </a:p>
          <a:p>
            <a:pPr algn="r"/>
            <a:r>
              <a:rPr lang="ru-RU" dirty="0" smtClean="0">
                <a:solidFill>
                  <a:schemeClr val="bg1"/>
                </a:solidFill>
                <a:latin typeface="Times New Roman" panose="02020603050405020304" pitchFamily="18" charset="0"/>
                <a:cs typeface="Times New Roman" panose="02020603050405020304" pitchFamily="18" charset="0"/>
              </a:rPr>
              <a:t>Александровна</a:t>
            </a:r>
            <a:endParaRPr lang="ru-RU" dirty="0" smtClean="0">
              <a:solidFill>
                <a:schemeClr val="bg1"/>
              </a:solidFill>
              <a:latin typeface="Times New Roman" panose="02020603050405020304" pitchFamily="18" charset="0"/>
              <a:cs typeface="Times New Roman" panose="02020603050405020304" pitchFamily="18" charset="0"/>
            </a:endParaRPr>
          </a:p>
          <a:p>
            <a:pPr algn="r"/>
            <a:r>
              <a:rPr lang="ru-RU" dirty="0" smtClean="0">
                <a:solidFill>
                  <a:schemeClr val="bg1"/>
                </a:solidFill>
                <a:latin typeface="Times New Roman" panose="02020603050405020304" pitchFamily="18" charset="0"/>
                <a:cs typeface="Times New Roman" panose="02020603050405020304" pitchFamily="18" charset="0"/>
              </a:rPr>
              <a:t>Научный руководитель: Валеева </a:t>
            </a:r>
            <a:r>
              <a:rPr lang="ru-RU" dirty="0">
                <a:solidFill>
                  <a:schemeClr val="bg1"/>
                </a:solidFill>
                <a:latin typeface="Times New Roman" panose="02020603050405020304" pitchFamily="18" charset="0"/>
                <a:cs typeface="Times New Roman" panose="02020603050405020304" pitchFamily="18" charset="0"/>
              </a:rPr>
              <a:t>Зульфия Азатовна</a:t>
            </a:r>
          </a:p>
        </p:txBody>
      </p:sp>
      <p:sp>
        <p:nvSpPr>
          <p:cNvPr id="9" name="TextBox 8">
            <a:extLst>
              <a:ext uri="{FF2B5EF4-FFF2-40B4-BE49-F238E27FC236}">
                <a16:creationId xmlns:a16="http://schemas.microsoft.com/office/drawing/2014/main" id="{5C0BFF30-ACC1-4907-8E7B-6B1C1413ACED}"/>
              </a:ext>
            </a:extLst>
          </p:cNvPr>
          <p:cNvSpPr txBox="1"/>
          <p:nvPr/>
        </p:nvSpPr>
        <p:spPr>
          <a:xfrm>
            <a:off x="5548544" y="5953387"/>
            <a:ext cx="1411549" cy="369332"/>
          </a:xfrm>
          <a:prstGeom prst="rect">
            <a:avLst/>
          </a:prstGeom>
          <a:noFill/>
        </p:spPr>
        <p:txBody>
          <a:bodyPr wrap="square" rtlCol="0">
            <a:spAutoFit/>
          </a:bodyPr>
          <a:lstStyle/>
          <a:p>
            <a:r>
              <a:rPr lang="ru-RU" dirty="0">
                <a:solidFill>
                  <a:schemeClr val="bg1"/>
                </a:solidFill>
                <a:latin typeface="Times New Roman" panose="02020603050405020304" pitchFamily="18" charset="0"/>
                <a:cs typeface="Times New Roman" panose="02020603050405020304" pitchFamily="18" charset="0"/>
              </a:rPr>
              <a:t>Уфа, 2020 г.</a:t>
            </a:r>
          </a:p>
        </p:txBody>
      </p:sp>
    </p:spTree>
    <p:extLst>
      <p:ext uri="{BB962C8B-B14F-4D97-AF65-F5344CB8AC3E}">
        <p14:creationId xmlns:p14="http://schemas.microsoft.com/office/powerpoint/2010/main" val="3160054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3011" y="142504"/>
            <a:ext cx="7729728" cy="676893"/>
          </a:xfrm>
          <a:blipFill>
            <a:blip r:embed="rId2"/>
            <a:tile tx="0" ty="0" sx="100000" sy="100000" flip="none" algn="tl"/>
          </a:blipFill>
        </p:spPr>
        <p:txBody>
          <a:bodyPr>
            <a:normAutofit fontScale="90000"/>
          </a:bodyPr>
          <a:lstStyle/>
          <a:p>
            <a:r>
              <a:rPr lang="ru-RU" dirty="0" smtClean="0"/>
              <a:t>Применение</a:t>
            </a:r>
            <a:endParaRPr lang="ru-RU" dirty="0"/>
          </a:p>
        </p:txBody>
      </p:sp>
      <p:sp>
        <p:nvSpPr>
          <p:cNvPr id="3" name="Объект 2"/>
          <p:cNvSpPr>
            <a:spLocks noGrp="1"/>
          </p:cNvSpPr>
          <p:nvPr>
            <p:ph idx="1"/>
          </p:nvPr>
        </p:nvSpPr>
        <p:spPr>
          <a:xfrm>
            <a:off x="249382" y="1009404"/>
            <a:ext cx="11673444" cy="5640778"/>
          </a:xfrm>
        </p:spPr>
        <p:txBody>
          <a:bodyPr/>
          <a:lstStyle/>
          <a:p>
            <a:r>
              <a:rPr lang="ru-RU" dirty="0"/>
              <a:t> </a:t>
            </a:r>
            <a:r>
              <a:rPr lang="ru-RU" sz="2000" dirty="0">
                <a:latin typeface="Times New Roman" panose="02020603050405020304" pitchFamily="18" charset="0"/>
                <a:cs typeface="Times New Roman" panose="02020603050405020304" pitchFamily="18" charset="0"/>
              </a:rPr>
              <a:t>Эти насосы могут использоваться для работы с чистой или слегка загрязненной жидкостью, с вязкой жидкостью и даже с жидкостью, содержащей твердые частицы. В сфере сельского хозяйства, чтобы обеспечить ферму водой, используют скважинный центробежный насос для воды.</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В пищевой промышленности центробежные насосы применяются для приготовления сырья для продуктов или для самих продуктов</a:t>
            </a:r>
            <a:r>
              <a:rPr lang="ru-RU" sz="2000" dirty="0" smtClean="0">
                <a:latin typeface="Times New Roman" panose="02020603050405020304" pitchFamily="18" charset="0"/>
                <a:cs typeface="Times New Roman" panose="02020603050405020304" pitchFamily="18" charset="0"/>
              </a:rPr>
              <a:t>.</a:t>
            </a:r>
          </a:p>
          <a:p>
            <a:r>
              <a:rPr lang="ru-RU" sz="2000" dirty="0" smtClean="0">
                <a:latin typeface="Times New Roman" panose="02020603050405020304" pitchFamily="18" charset="0"/>
                <a:cs typeface="Times New Roman" panose="02020603050405020304" pitchFamily="18" charset="0"/>
              </a:rPr>
              <a:t>Помогают </a:t>
            </a:r>
            <a:r>
              <a:rPr lang="ru-RU" sz="2000" dirty="0">
                <a:latin typeface="Times New Roman" panose="02020603050405020304" pitchFamily="18" charset="0"/>
                <a:cs typeface="Times New Roman" panose="02020603050405020304" pitchFamily="18" charset="0"/>
              </a:rPr>
              <a:t>насосы центробежные промышленные в производстве бумажных изделий, где они транспортируют клей, окислители и другие компоненты. Также применяются насосы в химической промышленности, с их помощью есть возможность перегонять спирт, щелочь, кислоту и другие реагенты.</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Широкое использование насосы получили и в нефтяной промышленности, где они должны работать в особых условиях. Перекачиваемая насосами жидкость имеет большую вязкость или может содержать различные примеси. На насосы, используемые в нефтяной сфере, может оказываться большое воздействие высоким давлением и температурой.</a:t>
            </a:r>
            <a:br>
              <a:rPr lang="ru-RU" sz="2000" dirty="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031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231228"/>
            <a:ext cx="7729728" cy="872358"/>
          </a:xfrm>
          <a:blipFill>
            <a:blip r:embed="rId2"/>
            <a:tile tx="0" ty="0" sx="100000" sy="100000" flip="none" algn="tl"/>
          </a:blipFill>
        </p:spPr>
        <p:txBody>
          <a:bodyPr>
            <a:normAutofit/>
          </a:bodyPr>
          <a:lstStyle/>
          <a:p>
            <a:r>
              <a:rPr lang="ru-RU" dirty="0"/>
              <a:t>Принцип </a:t>
            </a:r>
            <a:r>
              <a:rPr lang="ru-RU" dirty="0" smtClean="0"/>
              <a:t>действия</a:t>
            </a:r>
            <a:endParaRPr lang="ru-RU" dirty="0"/>
          </a:p>
        </p:txBody>
      </p:sp>
      <p:sp>
        <p:nvSpPr>
          <p:cNvPr id="3" name="Объект 2"/>
          <p:cNvSpPr>
            <a:spLocks noGrp="1"/>
          </p:cNvSpPr>
          <p:nvPr>
            <p:ph idx="1"/>
          </p:nvPr>
        </p:nvSpPr>
        <p:spPr>
          <a:xfrm>
            <a:off x="210207" y="1492470"/>
            <a:ext cx="11750565" cy="5129048"/>
          </a:xfrm>
        </p:spPr>
        <p:txBody>
          <a:bodyPr/>
          <a:lstStyle/>
          <a:p>
            <a:r>
              <a:rPr lang="ru-RU" sz="2800" dirty="0">
                <a:latin typeface="Times New Roman" panose="02020603050405020304" pitchFamily="18" charset="0"/>
                <a:cs typeface="Times New Roman" panose="02020603050405020304" pitchFamily="18" charset="0"/>
              </a:rPr>
              <a:t>После запуска приводного двигателя вал насоса с установленным на нем колесом начинает вращаться. Лопатки колеса заставляют вращаться и находящееся в рабочей камере вещество. Как только жидкость начинает двигаться по кругу, она подвергается воздействию центробежной силы, направленной от центра. Причем модуль этой силы чем больше, тем дальше молекулы перекачиваемой среды сместились от центра вращения.</a:t>
            </a:r>
          </a:p>
          <a:p>
            <a:r>
              <a:rPr lang="ru-RU" sz="2800" dirty="0">
                <a:latin typeface="Times New Roman" panose="02020603050405020304" pitchFamily="18" charset="0"/>
                <a:cs typeface="Times New Roman" panose="02020603050405020304" pitchFamily="18" charset="0"/>
              </a:rPr>
              <a:t>В конце концов жидкость выбрасывается на периферию рабочего колеса, а затем – в изогнутый кверху выходной патрубок. Таким образом, давление или, как еще говорят, напор в линии нагнетания поддерживается за счет центробежной силы.</a:t>
            </a:r>
          </a:p>
          <a:p>
            <a:endParaRPr lang="ru-RU" dirty="0"/>
          </a:p>
        </p:txBody>
      </p:sp>
    </p:spTree>
    <p:extLst>
      <p:ext uri="{BB962C8B-B14F-4D97-AF65-F5344CB8AC3E}">
        <p14:creationId xmlns:p14="http://schemas.microsoft.com/office/powerpoint/2010/main" val="299164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6286" y="0"/>
            <a:ext cx="9262753" cy="1188720"/>
          </a:xfrm>
          <a:blipFill>
            <a:blip r:embed="rId2"/>
            <a:tile tx="0" ty="0" sx="100000" sy="100000" flip="none" algn="tl"/>
          </a:blipFill>
        </p:spPr>
        <p:txBody>
          <a:bodyPr/>
          <a:lstStyle/>
          <a:p>
            <a:r>
              <a:rPr lang="ru-RU" dirty="0" smtClean="0"/>
              <a:t>Основные части центробежного насоса</a:t>
            </a:r>
            <a:endParaRPr lang="ru-RU" dirty="0"/>
          </a:p>
        </p:txBody>
      </p:sp>
      <p:pic>
        <p:nvPicPr>
          <p:cNvPr id="4098" name="Picture 2" descr="Основные части центробежного насоса"/>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27215" y="1460665"/>
            <a:ext cx="9820893" cy="510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5564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154379"/>
            <a:ext cx="7729728" cy="688769"/>
          </a:xfrm>
          <a:blipFill>
            <a:blip r:embed="rId2"/>
            <a:tile tx="0" ty="0" sx="100000" sy="100000" flip="none" algn="tl"/>
          </a:blipFill>
        </p:spPr>
        <p:txBody>
          <a:bodyPr>
            <a:normAutofit fontScale="90000"/>
          </a:bodyPr>
          <a:lstStyle/>
          <a:p>
            <a:r>
              <a:rPr lang="ru-RU" dirty="0" smtClean="0"/>
              <a:t>Принцип работы</a:t>
            </a:r>
            <a:endParaRPr lang="ru-RU" dirty="0"/>
          </a:p>
        </p:txBody>
      </p:sp>
      <p:sp>
        <p:nvSpPr>
          <p:cNvPr id="3" name="Объект 2"/>
          <p:cNvSpPr>
            <a:spLocks noGrp="1"/>
          </p:cNvSpPr>
          <p:nvPr>
            <p:ph idx="1"/>
          </p:nvPr>
        </p:nvSpPr>
        <p:spPr>
          <a:xfrm>
            <a:off x="261257" y="1116281"/>
            <a:ext cx="11625943" cy="5462649"/>
          </a:xfrm>
        </p:spPr>
        <p:txBody>
          <a:bodyPr>
            <a:normAutofit lnSpcReduction="10000"/>
          </a:bodyPr>
          <a:lstStyle/>
          <a:p>
            <a:r>
              <a:rPr lang="ru-RU" sz="2300" dirty="0" smtClean="0">
                <a:latin typeface="Times New Roman" panose="02020603050405020304" pitchFamily="18" charset="0"/>
                <a:cs typeface="Times New Roman" panose="02020603050405020304" pitchFamily="18" charset="0"/>
              </a:rPr>
              <a:t>Действие </a:t>
            </a:r>
            <a:r>
              <a:rPr lang="ru-RU" sz="2300" dirty="0">
                <a:latin typeface="Times New Roman" panose="02020603050405020304" pitchFamily="18" charset="0"/>
                <a:cs typeface="Times New Roman" panose="02020603050405020304" pitchFamily="18" charset="0"/>
              </a:rPr>
              <a:t>центробежного насоса основано на законах гидродинамики, на придании жидкости, поступающей в замкнутый корпус спиралевидной формы, динамического воздействия через вращающиеся лопасти ротора. Эти лопасти имеют сложную форму с изгибом в сторону, противоположную направлению вращения колеса. Они закреплены между двумя дисками, насаженными на ось, и сообщают динамику жидкости, заполняющей пространство между ними.</a:t>
            </a:r>
          </a:p>
          <a:p>
            <a:r>
              <a:rPr lang="ru-RU" sz="2300" dirty="0">
                <a:latin typeface="Times New Roman" panose="02020603050405020304" pitchFamily="18" charset="0"/>
                <a:cs typeface="Times New Roman" panose="02020603050405020304" pitchFamily="18" charset="0"/>
              </a:rPr>
              <a:t>Возникающая при этом центробежная сила относит её из центральной части корпуса, расположенной в районе оси вращения рабочего колеса к его периферии, и дальше - в отводящую трубу. В результате действия центробежной силы в центре корпуса создаётся разреженная область пониженного гидравлического давления, которая заполняется новой партией жидкости из подающего патрубка. Необходимый напор в трубопроводе создаётся разницей давлений: атмосферного и внутреннего, в центральной части рабочего колеса. Работа насоса возможна только при полном заполнении корпуса водой, в "сухом" состоянии колесо будет вращаться, но необходимой разницы давления не возникнет и перемещения жидкости из подающего трубопровода не будет.</a:t>
            </a:r>
          </a:p>
          <a:p>
            <a:endParaRPr lang="ru-RU" dirty="0"/>
          </a:p>
        </p:txBody>
      </p:sp>
    </p:spTree>
    <p:extLst>
      <p:ext uri="{BB962C8B-B14F-4D97-AF65-F5344CB8AC3E}">
        <p14:creationId xmlns:p14="http://schemas.microsoft.com/office/powerpoint/2010/main" val="3312175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888" y="145295"/>
            <a:ext cx="11127180" cy="1244118"/>
          </a:xfrm>
          <a:blipFill>
            <a:blip r:embed="rId2"/>
            <a:tile tx="0" ty="0" sx="100000" sy="100000" flip="none" algn="tl"/>
          </a:blipFill>
        </p:spPr>
        <p:txBody>
          <a:bodyPr/>
          <a:lstStyle/>
          <a:p>
            <a:r>
              <a:rPr lang="ru-RU" dirty="0" smtClean="0"/>
              <a:t>Порядок пуска центробежного насоса</a:t>
            </a:r>
            <a:endParaRPr lang="ru-RU" dirty="0"/>
          </a:p>
        </p:txBody>
      </p:sp>
      <p:sp>
        <p:nvSpPr>
          <p:cNvPr id="3" name="Объект 2"/>
          <p:cNvSpPr>
            <a:spLocks noGrp="1"/>
          </p:cNvSpPr>
          <p:nvPr>
            <p:ph idx="1"/>
          </p:nvPr>
        </p:nvSpPr>
        <p:spPr>
          <a:xfrm>
            <a:off x="486888" y="1733798"/>
            <a:ext cx="11127180" cy="4524498"/>
          </a:xfrm>
          <a:blipFill>
            <a:blip r:embed="rId2"/>
            <a:tile tx="0" ty="0" sx="100000" sy="100000" flip="none" algn="tl"/>
          </a:blipFill>
        </p:spPr>
        <p:txBody>
          <a:bodyPr>
            <a:noAutofit/>
          </a:bodyPr>
          <a:lstStyle/>
          <a:p>
            <a:r>
              <a:rPr lang="ru-RU" sz="2000" dirty="0">
                <a:latin typeface="Times New Roman" panose="02020603050405020304" pitchFamily="18" charset="0"/>
                <a:cs typeface="Times New Roman" panose="02020603050405020304" pitchFamily="18" charset="0"/>
              </a:rPr>
              <a:t>Порядок пуска центробежного насоса следующий: осмотреть насос, проверить наличие масла в подшипниках, далее насос и приемную линию залить водой (если он работает на всасывание), после чего проверить задвижку на напорном трубопроводе. Если задвижка на напорном трубопроводе открыта, то перед пуском ее следует закрыть, так как пуск насоса производится при закрытой задвижке.</a:t>
            </a:r>
          </a:p>
          <a:p>
            <a:r>
              <a:rPr lang="ru-RU" sz="2000" dirty="0">
                <a:latin typeface="Times New Roman" panose="02020603050405020304" pitchFamily="18" charset="0"/>
                <a:cs typeface="Times New Roman" panose="02020603050405020304" pitchFamily="18" charset="0"/>
              </a:rPr>
              <a:t>Далее необходимо проверить уровень масла в подшипниках, в случае надобности масло долить. Затем включить насос в работу. Когда насос наберет нормальное число оборотов, медленно открыть задвижку на нагнетательной линии. При остановке центробежного насоса необходимо в начале закрыть запорное устройство (задвижку на нагнетательной линии), а затем выключить электродвигатель, вращающий его.</a:t>
            </a:r>
          </a:p>
          <a:p>
            <a:r>
              <a:rPr lang="ru-RU" sz="2000" dirty="0">
                <a:latin typeface="Times New Roman" panose="02020603050405020304" pitchFamily="18" charset="0"/>
                <a:cs typeface="Times New Roman" panose="02020603050405020304" pitchFamily="18" charset="0"/>
              </a:rPr>
              <a:t>Во время работы центробежного насоса следят за показаниями манометра, установленного на нагнетательной линии; за состоянием подшипников насоса; за показаниями амперметра электродвигателя; проверяют состояние сальников насоса, в случае необходимости слегка их осторожно подтягивают.</a:t>
            </a:r>
          </a:p>
        </p:txBody>
      </p:sp>
    </p:spTree>
    <p:extLst>
      <p:ext uri="{BB962C8B-B14F-4D97-AF65-F5344CB8AC3E}">
        <p14:creationId xmlns:p14="http://schemas.microsoft.com/office/powerpoint/2010/main" val="3697313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0"/>
            <a:ext cx="7729728" cy="1033153"/>
          </a:xfrm>
          <a:blipFill>
            <a:blip r:embed="rId2"/>
            <a:tile tx="0" ty="0" sx="100000" sy="100000" flip="none" algn="tl"/>
          </a:blipFill>
        </p:spPr>
        <p:txBody>
          <a:bodyPr/>
          <a:lstStyle/>
          <a:p>
            <a:r>
              <a:rPr lang="ru-RU" dirty="0" smtClean="0"/>
              <a:t>Работа жидкости</a:t>
            </a:r>
            <a:endParaRPr lang="ru-RU" dirty="0"/>
          </a:p>
        </p:txBody>
      </p:sp>
      <p:sp>
        <p:nvSpPr>
          <p:cNvPr id="4" name="Объект 3"/>
          <p:cNvSpPr>
            <a:spLocks noGrp="1"/>
          </p:cNvSpPr>
          <p:nvPr>
            <p:ph idx="1"/>
          </p:nvPr>
        </p:nvSpPr>
        <p:spPr/>
        <p:txBody>
          <a:bodyPr/>
          <a:lstStyle/>
          <a:p>
            <a:endParaRPr lang="ru-RU"/>
          </a:p>
        </p:txBody>
      </p:sp>
      <p:pic>
        <p:nvPicPr>
          <p:cNvPr id="3076" name="Picture 4" descr="https://cf.ppt-online.org/files1/slide/y/YOi8XwF9yTJ5CWUEeVmDHbQPs4hMfdqIoxrBZN/slide-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5038" y="1304306"/>
            <a:ext cx="9398535" cy="5179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864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005" y="201880"/>
            <a:ext cx="11780322" cy="1460665"/>
          </a:xfrm>
          <a:blipFill>
            <a:blip r:embed="rId2"/>
            <a:tile tx="0" ty="0" sx="100000" sy="100000" flip="none" algn="tl"/>
          </a:blipFill>
        </p:spPr>
        <p:txBody>
          <a:bodyPr/>
          <a:lstStyle/>
          <a:p>
            <a:r>
              <a:rPr lang="ru-RU" dirty="0" smtClean="0"/>
              <a:t>Характеристики центробежных насосов</a:t>
            </a:r>
            <a:endParaRPr lang="ru-RU" dirty="0"/>
          </a:p>
        </p:txBody>
      </p:sp>
      <p:sp>
        <p:nvSpPr>
          <p:cNvPr id="3" name="Объект 2"/>
          <p:cNvSpPr>
            <a:spLocks noGrp="1"/>
          </p:cNvSpPr>
          <p:nvPr>
            <p:ph idx="1"/>
          </p:nvPr>
        </p:nvSpPr>
        <p:spPr>
          <a:xfrm>
            <a:off x="190005" y="1864426"/>
            <a:ext cx="11780322" cy="4821382"/>
          </a:xfrm>
          <a:blipFill>
            <a:blip r:embed="rId2"/>
            <a:tile tx="0" ty="0" sx="100000" sy="100000" flip="none" algn="tl"/>
          </a:blipFill>
        </p:spPr>
        <p:txBody>
          <a:bodyPr>
            <a:normAutofit lnSpcReduction="10000"/>
          </a:bodyPr>
          <a:lstStyle/>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Рабочими параметрами насосов являются:</a:t>
            </a:r>
          </a:p>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1.Потребляемая мощность (Вт);</a:t>
            </a:r>
          </a:p>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2.Производительность(куб. м/ч);</a:t>
            </a:r>
          </a:p>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3.Давление на выходе,</a:t>
            </a:r>
          </a:p>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обычно именуемое напором.</a:t>
            </a:r>
          </a:p>
          <a:p>
            <a:pPr marL="137160" indent="0" fontAlgn="auto">
              <a:spcAft>
                <a:spcPts val="0"/>
              </a:spcAft>
              <a:buClr>
                <a:schemeClr val="tx1">
                  <a:shade val="95000"/>
                </a:schemeClr>
              </a:buClr>
              <a:buFont typeface="Wingdings 2"/>
              <a:buNone/>
              <a:defRPr/>
            </a:pPr>
            <a:endParaRPr lang="ru-RU" sz="2400" dirty="0">
              <a:solidFill>
                <a:schemeClr val="tx1"/>
              </a:solidFill>
              <a:latin typeface="Times New Roman" panose="02020603050405020304" pitchFamily="18" charset="0"/>
              <a:cs typeface="Times New Roman" panose="02020603050405020304" pitchFamily="18" charset="0"/>
            </a:endParaRPr>
          </a:p>
          <a:p>
            <a:pPr marL="137160" indent="0" fontAlgn="auto">
              <a:spcAft>
                <a:spcPts val="0"/>
              </a:spcAft>
              <a:buClr>
                <a:schemeClr val="tx1">
                  <a:shade val="95000"/>
                </a:schemeClr>
              </a:buClr>
              <a:buFont typeface="Wingdings 2"/>
              <a:buNone/>
              <a:defRPr/>
            </a:pPr>
            <a:r>
              <a:rPr lang="ru-RU" sz="2400" dirty="0">
                <a:solidFill>
                  <a:schemeClr val="tx1"/>
                </a:solidFill>
                <a:latin typeface="Times New Roman" panose="02020603050405020304" pitchFamily="18" charset="0"/>
                <a:cs typeface="Times New Roman" panose="02020603050405020304" pitchFamily="18" charset="0"/>
              </a:rPr>
              <a:t>Особенность центробежных насосов состоит в том, что их производительность зависит от напора, чем больший напор приходится развивать агрегату для подъема воды на большую высоту или ее проталкивания через длинный трубопровод с большим гидравлическим сопротивлением, тем меньший объем воды он сможет перекачать за единицу времени.</a:t>
            </a:r>
          </a:p>
          <a:p>
            <a:endParaRPr lang="ru-RU" dirty="0"/>
          </a:p>
        </p:txBody>
      </p:sp>
    </p:spTree>
    <p:extLst>
      <p:ext uri="{BB962C8B-B14F-4D97-AF65-F5344CB8AC3E}">
        <p14:creationId xmlns:p14="http://schemas.microsoft.com/office/powerpoint/2010/main" val="18332546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201881"/>
            <a:ext cx="7729728" cy="783771"/>
          </a:xfrm>
          <a:blipFill>
            <a:blip r:embed="rId2"/>
            <a:tile tx="0" ty="0" sx="100000" sy="100000" flip="none" algn="tl"/>
          </a:blipFill>
        </p:spPr>
        <p:txBody>
          <a:bodyPr/>
          <a:lstStyle/>
          <a:p>
            <a:r>
              <a:rPr lang="ru-RU" dirty="0" smtClean="0"/>
              <a:t>Производительность</a:t>
            </a:r>
            <a:endParaRPr lang="ru-RU" dirty="0"/>
          </a:p>
        </p:txBody>
      </p:sp>
      <p:sp>
        <p:nvSpPr>
          <p:cNvPr id="3" name="Объект 2"/>
          <p:cNvSpPr>
            <a:spLocks noGrp="1"/>
          </p:cNvSpPr>
          <p:nvPr>
            <p:ph idx="1"/>
          </p:nvPr>
        </p:nvSpPr>
        <p:spPr>
          <a:xfrm>
            <a:off x="308757" y="1330036"/>
            <a:ext cx="11602193" cy="5213268"/>
          </a:xfrm>
        </p:spPr>
        <p:txBody>
          <a:bodyPr/>
          <a:lstStyle/>
          <a:p>
            <a:r>
              <a:rPr lang="ru-RU" sz="2800" dirty="0">
                <a:latin typeface="Times New Roman" panose="02020603050405020304" pitchFamily="18" charset="0"/>
                <a:cs typeface="Times New Roman" panose="02020603050405020304" pitchFamily="18" charset="0"/>
              </a:rPr>
              <a:t>Производительность центробежного насоса зависит от частоты вращения лопастного колеса и </a:t>
            </a:r>
            <a:r>
              <a:rPr lang="ru-RU" sz="2800" dirty="0" err="1">
                <a:latin typeface="Times New Roman" panose="02020603050405020304" pitchFamily="18" charset="0"/>
                <a:cs typeface="Times New Roman" panose="02020603050405020304" pitchFamily="18" charset="0"/>
              </a:rPr>
              <a:t>прямопропорциональна</a:t>
            </a:r>
            <a:r>
              <a:rPr lang="ru-RU" sz="2800" dirty="0">
                <a:latin typeface="Times New Roman" panose="02020603050405020304" pitchFamily="18" charset="0"/>
                <a:cs typeface="Times New Roman" panose="02020603050405020304" pitchFamily="18" charset="0"/>
              </a:rPr>
              <a:t> частоте вращения. Если обозначить производительность через букву </a:t>
            </a:r>
            <a:r>
              <a:rPr lang="ru-RU" sz="2800" i="1" dirty="0">
                <a:latin typeface="Times New Roman" panose="02020603050405020304" pitchFamily="18" charset="0"/>
                <a:cs typeface="Times New Roman" panose="02020603050405020304" pitchFamily="18" charset="0"/>
              </a:rPr>
              <a:t>Q</a:t>
            </a:r>
            <a:r>
              <a:rPr lang="ru-RU" sz="2800" dirty="0">
                <a:latin typeface="Times New Roman" panose="02020603050405020304" pitchFamily="18" charset="0"/>
                <a:cs typeface="Times New Roman" panose="02020603050405020304" pitchFamily="18" charset="0"/>
              </a:rPr>
              <a:t> , а частоту вращения лопастного колеса через букву </a:t>
            </a:r>
            <a:r>
              <a:rPr lang="ru-RU" sz="2800" i="1" dirty="0">
                <a:latin typeface="Times New Roman" panose="02020603050405020304" pitchFamily="18" charset="0"/>
                <a:cs typeface="Times New Roman" panose="02020603050405020304" pitchFamily="18" charset="0"/>
              </a:rPr>
              <a:t>n</a:t>
            </a:r>
            <a:r>
              <a:rPr lang="ru-RU" sz="2800" dirty="0">
                <a:latin typeface="Times New Roman" panose="02020603050405020304" pitchFamily="18" charset="0"/>
                <a:cs typeface="Times New Roman" panose="02020603050405020304" pitchFamily="18" charset="0"/>
              </a:rPr>
              <a:t>, то можно Записать</a:t>
            </a:r>
          </a:p>
          <a:p>
            <a:r>
              <a:rPr lang="ru-RU" sz="2800" i="1" dirty="0">
                <a:latin typeface="Times New Roman" panose="02020603050405020304" pitchFamily="18" charset="0"/>
                <a:cs typeface="Times New Roman" panose="02020603050405020304" pitchFamily="18" charset="0"/>
              </a:rPr>
              <a:t>Q</a:t>
            </a:r>
            <a:r>
              <a:rPr lang="ru-RU" sz="2800" i="1" baseline="-25000" dirty="0">
                <a:latin typeface="Times New Roman" panose="02020603050405020304" pitchFamily="18" charset="0"/>
                <a:cs typeface="Times New Roman" panose="02020603050405020304" pitchFamily="18" charset="0"/>
              </a:rPr>
              <a:t>1 </a:t>
            </a:r>
            <a:r>
              <a:rPr lang="ru-RU" sz="2800" i="1" dirty="0">
                <a:latin typeface="Times New Roman" panose="02020603050405020304" pitchFamily="18" charset="0"/>
                <a:cs typeface="Times New Roman" panose="02020603050405020304" pitchFamily="18" charset="0"/>
              </a:rPr>
              <a:t>/ Q</a:t>
            </a:r>
            <a:r>
              <a:rPr lang="ru-RU" sz="2800" i="1" baseline="-25000" dirty="0">
                <a:latin typeface="Times New Roman" panose="02020603050405020304" pitchFamily="18" charset="0"/>
                <a:cs typeface="Times New Roman" panose="02020603050405020304" pitchFamily="18" charset="0"/>
              </a:rPr>
              <a:t>2 </a:t>
            </a:r>
            <a:r>
              <a:rPr lang="ru-RU" sz="2800" i="1" dirty="0">
                <a:latin typeface="Times New Roman" panose="02020603050405020304" pitchFamily="18" charset="0"/>
                <a:cs typeface="Times New Roman" panose="02020603050405020304" pitchFamily="18" charset="0"/>
              </a:rPr>
              <a:t>= n</a:t>
            </a:r>
            <a:r>
              <a:rPr lang="ru-RU" sz="2800" i="1" baseline="-25000" dirty="0">
                <a:latin typeface="Times New Roman" panose="02020603050405020304" pitchFamily="18" charset="0"/>
                <a:cs typeface="Times New Roman" panose="02020603050405020304" pitchFamily="18" charset="0"/>
              </a:rPr>
              <a:t>1 </a:t>
            </a:r>
            <a:r>
              <a:rPr lang="ru-RU" sz="2800" i="1" dirty="0">
                <a:latin typeface="Times New Roman" panose="02020603050405020304" pitchFamily="18" charset="0"/>
                <a:cs typeface="Times New Roman" panose="02020603050405020304" pitchFamily="18" charset="0"/>
              </a:rPr>
              <a:t>/ n</a:t>
            </a:r>
            <a:r>
              <a:rPr lang="ru-RU" sz="2800" i="1" baseline="-25000" dirty="0">
                <a:latin typeface="Times New Roman" panose="02020603050405020304" pitchFamily="18" charset="0"/>
                <a:cs typeface="Times New Roman" panose="02020603050405020304" pitchFamily="18" charset="0"/>
              </a:rPr>
              <a:t>2; </a:t>
            </a:r>
            <a:r>
              <a:rPr lang="ru-RU" sz="2800" i="1" dirty="0">
                <a:latin typeface="Times New Roman" panose="02020603050405020304" pitchFamily="18" charset="0"/>
                <a:cs typeface="Times New Roman" panose="02020603050405020304" pitchFamily="18" charset="0"/>
              </a:rPr>
              <a:t>Q</a:t>
            </a:r>
            <a:r>
              <a:rPr lang="ru-RU" sz="2800" i="1" baseline="-25000" dirty="0">
                <a:latin typeface="Times New Roman" panose="02020603050405020304" pitchFamily="18" charset="0"/>
                <a:cs typeface="Times New Roman" panose="02020603050405020304" pitchFamily="18" charset="0"/>
              </a:rPr>
              <a:t>2 </a:t>
            </a:r>
            <a:r>
              <a:rPr lang="ru-RU" sz="2800" i="1" dirty="0">
                <a:latin typeface="Times New Roman" panose="02020603050405020304" pitchFamily="18" charset="0"/>
                <a:cs typeface="Times New Roman" panose="02020603050405020304" pitchFamily="18" charset="0"/>
              </a:rPr>
              <a:t>/ Q</a:t>
            </a:r>
            <a:r>
              <a:rPr lang="ru-RU" sz="2800" i="1" baseline="-25000" dirty="0">
                <a:latin typeface="Times New Roman" panose="02020603050405020304" pitchFamily="18" charset="0"/>
                <a:cs typeface="Times New Roman" panose="02020603050405020304" pitchFamily="18" charset="0"/>
              </a:rPr>
              <a:t>3 </a:t>
            </a:r>
            <a:r>
              <a:rPr lang="ru-RU" sz="2800" i="1" dirty="0">
                <a:latin typeface="Times New Roman" panose="02020603050405020304" pitchFamily="18" charset="0"/>
                <a:cs typeface="Times New Roman" panose="02020603050405020304" pitchFamily="18" charset="0"/>
              </a:rPr>
              <a:t>= n</a:t>
            </a:r>
            <a:r>
              <a:rPr lang="ru-RU" sz="2800" i="1" baseline="-25000" dirty="0">
                <a:latin typeface="Times New Roman" panose="02020603050405020304" pitchFamily="18" charset="0"/>
                <a:cs typeface="Times New Roman" panose="02020603050405020304" pitchFamily="18" charset="0"/>
              </a:rPr>
              <a:t>2 </a:t>
            </a:r>
            <a:r>
              <a:rPr lang="ru-RU" sz="2800" i="1" dirty="0">
                <a:latin typeface="Times New Roman" panose="02020603050405020304" pitchFamily="18" charset="0"/>
                <a:cs typeface="Times New Roman" panose="02020603050405020304" pitchFamily="18" charset="0"/>
              </a:rPr>
              <a:t>/ n</a:t>
            </a:r>
            <a:r>
              <a:rPr lang="ru-RU" sz="2800" i="1" baseline="-25000" dirty="0">
                <a:latin typeface="Times New Roman" panose="02020603050405020304" pitchFamily="18" charset="0"/>
                <a:cs typeface="Times New Roman" panose="02020603050405020304" pitchFamily="18" charset="0"/>
              </a:rPr>
              <a:t>3  </a:t>
            </a:r>
            <a:r>
              <a:rPr lang="ru-RU" sz="2800" dirty="0">
                <a:latin typeface="Times New Roman" panose="02020603050405020304" pitchFamily="18" charset="0"/>
                <a:cs typeface="Times New Roman" panose="02020603050405020304" pitchFamily="18" charset="0"/>
              </a:rPr>
              <a:t>и т.д.</a:t>
            </a:r>
          </a:p>
          <a:p>
            <a:r>
              <a:rPr lang="ru-RU" sz="2800" dirty="0">
                <a:latin typeface="Times New Roman" panose="02020603050405020304" pitchFamily="18" charset="0"/>
                <a:cs typeface="Times New Roman" panose="02020603050405020304" pitchFamily="18" charset="0"/>
              </a:rPr>
              <a:t>Таким образом, при увеличении числа оборотов насоса в два раза количество подаваемой им воды также увеличивается вдвое; при увеличении числа оборотов втрое количество подаваемой воды увеличивается в З раза и т. д.</a:t>
            </a:r>
          </a:p>
          <a:p>
            <a:endParaRPr lang="ru-RU" dirty="0"/>
          </a:p>
        </p:txBody>
      </p:sp>
    </p:spTree>
    <p:extLst>
      <p:ext uri="{BB962C8B-B14F-4D97-AF65-F5344CB8AC3E}">
        <p14:creationId xmlns:p14="http://schemas.microsoft.com/office/powerpoint/2010/main" val="3434428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1262" y="178131"/>
            <a:ext cx="11186556" cy="1258784"/>
          </a:xfrm>
          <a:blipFill>
            <a:blip r:embed="rId2"/>
            <a:tile tx="0" ty="0" sx="100000" sy="100000" flip="none" algn="tl"/>
          </a:blipFill>
        </p:spPr>
        <p:txBody>
          <a:bodyPr/>
          <a:lstStyle/>
          <a:p>
            <a:r>
              <a:rPr lang="ru-RU" dirty="0" smtClean="0"/>
              <a:t>Дополнительные приборы для работы</a:t>
            </a:r>
            <a:endParaRPr lang="ru-RU" dirty="0"/>
          </a:p>
        </p:txBody>
      </p:sp>
      <p:sp>
        <p:nvSpPr>
          <p:cNvPr id="3" name="Объект 2"/>
          <p:cNvSpPr>
            <a:spLocks noGrp="1"/>
          </p:cNvSpPr>
          <p:nvPr>
            <p:ph idx="1"/>
          </p:nvPr>
        </p:nvSpPr>
        <p:spPr>
          <a:xfrm>
            <a:off x="451262" y="1567543"/>
            <a:ext cx="11186556" cy="5094514"/>
          </a:xfrm>
          <a:blipFill>
            <a:blip r:embed="rId2"/>
            <a:tile tx="0" ty="0" sx="100000" sy="100000" flip="none" algn="tl"/>
          </a:blipFill>
        </p:spPr>
        <p:txBody>
          <a:bodyPr>
            <a:normAutofit lnSpcReduction="10000"/>
          </a:bodyPr>
          <a:lstStyle/>
          <a:p>
            <a:r>
              <a:rPr lang="ru-RU" sz="2000" dirty="0">
                <a:latin typeface="Times New Roman" panose="02020603050405020304" pitchFamily="18" charset="0"/>
                <a:cs typeface="Times New Roman" panose="02020603050405020304" pitchFamily="18" charset="0"/>
              </a:rPr>
              <a:t>Для нормальной работы центробежного насоса нужны дополнительные узлы и приборы:</a:t>
            </a:r>
          </a:p>
          <a:p>
            <a:r>
              <a:rPr lang="ru-RU" sz="2000" dirty="0">
                <a:latin typeface="Times New Roman" panose="02020603050405020304" pitchFamily="18" charset="0"/>
                <a:cs typeface="Times New Roman" panose="02020603050405020304" pitchFamily="18" charset="0"/>
              </a:rPr>
              <a:t>Приёмный обратный клапан. Способствует сохранению воды в проточной части, если перекачивается вода - оснащается сеткой для грубой очистки.</a:t>
            </a:r>
          </a:p>
          <a:p>
            <a:r>
              <a:rPr lang="ru-RU" sz="2000" dirty="0">
                <a:latin typeface="Times New Roman" panose="02020603050405020304" pitchFamily="18" charset="0"/>
                <a:cs typeface="Times New Roman" panose="02020603050405020304" pitchFamily="18" charset="0"/>
              </a:rPr>
              <a:t>Задвижка на всасывающем патрубке.</a:t>
            </a:r>
          </a:p>
          <a:p>
            <a:r>
              <a:rPr lang="ru-RU" sz="2000" dirty="0">
                <a:latin typeface="Times New Roman" panose="02020603050405020304" pitchFamily="18" charset="0"/>
                <a:cs typeface="Times New Roman" panose="02020603050405020304" pitchFamily="18" charset="0"/>
              </a:rPr>
              <a:t>Кран для выпуска воздуха при наполнении водой рабочей камеры.</a:t>
            </a:r>
          </a:p>
          <a:p>
            <a:r>
              <a:rPr lang="ru-RU" sz="2000" dirty="0">
                <a:latin typeface="Times New Roman" panose="02020603050405020304" pitchFamily="18" charset="0"/>
                <a:cs typeface="Times New Roman" panose="02020603050405020304" pitchFamily="18" charset="0"/>
              </a:rPr>
              <a:t>Обратный клапан на напорной трубе, препятствующий ходу воды в корпус при работе другого агрегата.</a:t>
            </a:r>
          </a:p>
          <a:p>
            <a:r>
              <a:rPr lang="ru-RU" sz="2000" dirty="0">
                <a:latin typeface="Times New Roman" panose="02020603050405020304" pitchFamily="18" charset="0"/>
                <a:cs typeface="Times New Roman" panose="02020603050405020304" pitchFamily="18" charset="0"/>
              </a:rPr>
              <a:t>Задвижка на выходной трубе для запуска и контроля напора воды.</a:t>
            </a:r>
          </a:p>
          <a:p>
            <a:r>
              <a:rPr lang="ru-RU" sz="2000" dirty="0">
                <a:latin typeface="Times New Roman" panose="02020603050405020304" pitchFamily="18" charset="0"/>
                <a:cs typeface="Times New Roman" panose="02020603050405020304" pitchFamily="18" charset="0"/>
              </a:rPr>
              <a:t>Вакуумметр, измеряющий степень разрежения на входе в проточную камеру.</a:t>
            </a:r>
          </a:p>
          <a:p>
            <a:r>
              <a:rPr lang="ru-RU" sz="2000" dirty="0">
                <a:latin typeface="Times New Roman" panose="02020603050405020304" pitchFamily="18" charset="0"/>
                <a:cs typeface="Times New Roman" panose="02020603050405020304" pitchFamily="18" charset="0"/>
              </a:rPr>
              <a:t>Манометр для измерения напора.</a:t>
            </a:r>
          </a:p>
          <a:p>
            <a:r>
              <a:rPr lang="ru-RU" sz="2000" dirty="0">
                <a:latin typeface="Times New Roman" panose="02020603050405020304" pitchFamily="18" charset="0"/>
                <a:cs typeface="Times New Roman" panose="02020603050405020304" pitchFamily="18" charset="0"/>
              </a:rPr>
              <a:t>Предохранительный клапан для защиты от гидроудара.</a:t>
            </a:r>
          </a:p>
          <a:p>
            <a:r>
              <a:rPr lang="ru-RU" sz="2000" dirty="0">
                <a:latin typeface="Times New Roman" panose="02020603050405020304" pitchFamily="18" charset="0"/>
                <a:cs typeface="Times New Roman" panose="02020603050405020304" pitchFamily="18" charset="0"/>
              </a:rPr>
              <a:t>Приборы автоматического контроля (комплектуются при работе в составе производственного комплекса оборудования различного назначения).</a:t>
            </a:r>
          </a:p>
          <a:p>
            <a:endParaRPr lang="ru-RU" dirty="0"/>
          </a:p>
        </p:txBody>
      </p:sp>
    </p:spTree>
    <p:extLst>
      <p:ext uri="{BB962C8B-B14F-4D97-AF65-F5344CB8AC3E}">
        <p14:creationId xmlns:p14="http://schemas.microsoft.com/office/powerpoint/2010/main" val="2946042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201881"/>
            <a:ext cx="7729728" cy="1033153"/>
          </a:xfrm>
          <a:blipFill>
            <a:blip r:embed="rId2"/>
            <a:tile tx="0" ty="0" sx="100000" sy="100000" flip="none" algn="tl"/>
          </a:blipFill>
        </p:spPr>
        <p:txBody>
          <a:bodyPr/>
          <a:lstStyle/>
          <a:p>
            <a:r>
              <a:rPr lang="ru-RU" dirty="0" smtClean="0"/>
              <a:t>Рекомендации по выбору модели</a:t>
            </a:r>
            <a:endParaRPr lang="ru-RU" dirty="0"/>
          </a:p>
        </p:txBody>
      </p:sp>
      <p:sp>
        <p:nvSpPr>
          <p:cNvPr id="3" name="Объект 2"/>
          <p:cNvSpPr>
            <a:spLocks noGrp="1"/>
          </p:cNvSpPr>
          <p:nvPr>
            <p:ph idx="1"/>
          </p:nvPr>
        </p:nvSpPr>
        <p:spPr>
          <a:xfrm>
            <a:off x="308757" y="1472540"/>
            <a:ext cx="11554691" cy="5047013"/>
          </a:xfrm>
        </p:spPr>
        <p:txBody>
          <a:bodyPr>
            <a:normAutofit lnSpcReduction="10000"/>
          </a:bodyPr>
          <a:lstStyle/>
          <a:p>
            <a:r>
              <a:rPr lang="ru-RU" sz="2400" dirty="0" smtClean="0">
                <a:latin typeface="Times New Roman" panose="02020603050405020304" pitchFamily="18" charset="0"/>
                <a:cs typeface="Times New Roman" panose="02020603050405020304" pitchFamily="18" charset="0"/>
              </a:rPr>
              <a:t>Параметры по которым следует выбирать насос</a:t>
            </a:r>
            <a:r>
              <a:rPr lang="en-US" sz="2400" dirty="0" smtClean="0">
                <a:latin typeface="Times New Roman" panose="02020603050405020304" pitchFamily="18" charset="0"/>
                <a:cs typeface="Times New Roman" panose="02020603050405020304" pitchFamily="18" charset="0"/>
              </a:rPr>
              <a:t>:</a:t>
            </a:r>
            <a:endParaRPr lang="ru-RU" sz="2400" dirty="0" smtClean="0">
              <a:latin typeface="Times New Roman" panose="02020603050405020304" pitchFamily="18" charset="0"/>
              <a:cs typeface="Times New Roman" panose="02020603050405020304" pitchFamily="18" charset="0"/>
            </a:endParaRPr>
          </a:p>
          <a:p>
            <a:pPr marL="0" indent="0" fontAlgn="base">
              <a:buNone/>
            </a:pPr>
            <a:r>
              <a:rPr lang="ru-RU" sz="2400" dirty="0">
                <a:solidFill>
                  <a:schemeClr val="tx1"/>
                </a:solidFill>
                <a:latin typeface="Times New Roman" panose="02020603050405020304" pitchFamily="18" charset="0"/>
                <a:cs typeface="Times New Roman" panose="02020603050405020304" pitchFamily="18" charset="0"/>
              </a:rPr>
              <a:t>1) Глубина, с которой насос в состоянии откачивать жидкую среду из подземного источника (данный параметр характеризует расстояние, измеряемое между корпусом оборудования и нижней отметкой подземного источника, на которой располагается жидкая среда);</a:t>
            </a:r>
          </a:p>
          <a:p>
            <a:pPr marL="0" indent="0" fontAlgn="base">
              <a:buNone/>
            </a:pPr>
            <a:r>
              <a:rPr lang="ru-RU" sz="2400" dirty="0">
                <a:solidFill>
                  <a:schemeClr val="tx1"/>
                </a:solidFill>
                <a:latin typeface="Times New Roman" panose="02020603050405020304" pitchFamily="18" charset="0"/>
                <a:cs typeface="Times New Roman" panose="02020603050405020304" pitchFamily="18" charset="0"/>
              </a:rPr>
              <a:t>2) Коэффициент полезного действия, по которому можно определить, насколько эффективным является выбираемое насосное оборудование;</a:t>
            </a:r>
          </a:p>
          <a:p>
            <a:pPr marL="0" indent="0" fontAlgn="base">
              <a:buNone/>
            </a:pPr>
            <a:r>
              <a:rPr lang="ru-RU" sz="2400" dirty="0">
                <a:solidFill>
                  <a:schemeClr val="tx1"/>
                </a:solidFill>
                <a:latin typeface="Times New Roman" panose="02020603050405020304" pitchFamily="18" charset="0"/>
                <a:cs typeface="Times New Roman" panose="02020603050405020304" pitchFamily="18" charset="0"/>
              </a:rPr>
              <a:t>3) Производительность, по которой можно определить, какое количество жидкой среды насос способен перекачать в единицу времени;</a:t>
            </a:r>
          </a:p>
          <a:p>
            <a:pPr marL="0" indent="0" fontAlgn="base">
              <a:buNone/>
            </a:pPr>
            <a:r>
              <a:rPr lang="ru-RU" sz="2400" dirty="0">
                <a:solidFill>
                  <a:schemeClr val="tx1"/>
                </a:solidFill>
                <a:latin typeface="Times New Roman" panose="02020603050405020304" pitchFamily="18" charset="0"/>
                <a:cs typeface="Times New Roman" panose="02020603050405020304" pitchFamily="18" charset="0"/>
              </a:rPr>
              <a:t>4) Напор жидкой среды, который способен сформировать насос (данный параметр, измеряемый в метрах водяного столба, представляет собой разницу между давлением потока жидкой среды, поступающей в насос через входной патрубок, и давлением потока, создаваемого таким устройством в напорной магистрали);</a:t>
            </a:r>
          </a:p>
          <a:p>
            <a:endParaRPr lang="ru-RU" dirty="0"/>
          </a:p>
        </p:txBody>
      </p:sp>
    </p:spTree>
    <p:extLst>
      <p:ext uri="{BB962C8B-B14F-4D97-AF65-F5344CB8AC3E}">
        <p14:creationId xmlns:p14="http://schemas.microsoft.com/office/powerpoint/2010/main" val="3194625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115614"/>
            <a:ext cx="7729728" cy="956441"/>
          </a:xfrm>
          <a:blipFill>
            <a:blip r:embed="rId2"/>
            <a:tile tx="0" ty="0" sx="100000" sy="100000" flip="none" algn="tl"/>
          </a:blipFill>
        </p:spPr>
        <p:txBody>
          <a:bodyPr/>
          <a:lstStyle/>
          <a:p>
            <a:r>
              <a:rPr lang="ru-RU" dirty="0" err="1" smtClean="0"/>
              <a:t>ВВедение</a:t>
            </a:r>
            <a:endParaRPr lang="ru-RU" dirty="0"/>
          </a:p>
        </p:txBody>
      </p:sp>
      <p:sp>
        <p:nvSpPr>
          <p:cNvPr id="3" name="Объект 2"/>
          <p:cNvSpPr>
            <a:spLocks noGrp="1"/>
          </p:cNvSpPr>
          <p:nvPr>
            <p:ph idx="1"/>
          </p:nvPr>
        </p:nvSpPr>
        <p:spPr>
          <a:xfrm>
            <a:off x="0" y="1334814"/>
            <a:ext cx="12192000" cy="5523186"/>
          </a:xfrm>
        </p:spPr>
        <p:txBody>
          <a:bodyPr>
            <a:normAutofit/>
          </a:bodyPr>
          <a:lstStyle/>
          <a:p>
            <a:r>
              <a:rPr lang="ru-RU" sz="5400" dirty="0" smtClean="0">
                <a:latin typeface="Times New Roman" panose="02020603050405020304" pitchFamily="18" charset="0"/>
                <a:cs typeface="Times New Roman" panose="02020603050405020304" pitchFamily="18" charset="0"/>
              </a:rPr>
              <a:t>Данная исследовательская работа рассматривает центробежный насос. </a:t>
            </a:r>
            <a:br>
              <a:rPr lang="ru-RU" sz="5400" dirty="0" smtClean="0">
                <a:latin typeface="Times New Roman" panose="02020603050405020304" pitchFamily="18" charset="0"/>
                <a:cs typeface="Times New Roman" panose="02020603050405020304" pitchFamily="18" charset="0"/>
              </a:rPr>
            </a:br>
            <a:r>
              <a:rPr lang="ru-RU" sz="5400" dirty="0" smtClean="0">
                <a:latin typeface="Times New Roman" panose="02020603050405020304" pitchFamily="18" charset="0"/>
                <a:cs typeface="Times New Roman" panose="02020603050405020304" pitchFamily="18" charset="0"/>
              </a:rPr>
              <a:t>Эта тема сейчас актуальна для теплотехников по специальности «Теплоснабжение и теплотехническое оборудование»</a:t>
            </a:r>
            <a:endParaRPr lang="ru-RU"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617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213756"/>
            <a:ext cx="7729728" cy="926275"/>
          </a:xfrm>
          <a:blipFill>
            <a:blip r:embed="rId2"/>
            <a:tile tx="0" ty="0" sx="100000" sy="100000" flip="none" algn="tl"/>
          </a:blipFill>
        </p:spPr>
        <p:txBody>
          <a:bodyPr/>
          <a:lstStyle/>
          <a:p>
            <a:r>
              <a:rPr lang="ru-RU" dirty="0" smtClean="0"/>
              <a:t>Рекомендации по выбору модели</a:t>
            </a:r>
            <a:endParaRPr lang="ru-RU" dirty="0"/>
          </a:p>
        </p:txBody>
      </p:sp>
      <p:sp>
        <p:nvSpPr>
          <p:cNvPr id="3" name="Объект 2"/>
          <p:cNvSpPr>
            <a:spLocks noGrp="1"/>
          </p:cNvSpPr>
          <p:nvPr>
            <p:ph idx="1"/>
          </p:nvPr>
        </p:nvSpPr>
        <p:spPr>
          <a:xfrm>
            <a:off x="296883" y="1389413"/>
            <a:ext cx="11590317" cy="5177641"/>
          </a:xfrm>
        </p:spPr>
        <p:txBody>
          <a:bodyPr/>
          <a:lstStyle/>
          <a:p>
            <a:pPr marL="0" indent="0" fontAlgn="base">
              <a:buNone/>
            </a:pPr>
            <a:r>
              <a:rPr lang="ru-RU" sz="2800" dirty="0">
                <a:solidFill>
                  <a:schemeClr val="tx1"/>
                </a:solidFill>
                <a:latin typeface="Times New Roman" panose="02020603050405020304" pitchFamily="18" charset="0"/>
                <a:cs typeface="Times New Roman" panose="02020603050405020304" pitchFamily="18" charset="0"/>
              </a:rPr>
              <a:t>5) Гидравлический показатель обслуживаемой насосом трубопроводной системы, который указывает на то, насколько снизится давление потока жидкой среды, перекачиваемой насосным оборудованием, при ее транспортировке по системе;</a:t>
            </a:r>
          </a:p>
          <a:p>
            <a:pPr marL="0" indent="0" fontAlgn="base">
              <a:buNone/>
            </a:pPr>
            <a:r>
              <a:rPr lang="ru-RU" sz="2800" dirty="0">
                <a:solidFill>
                  <a:schemeClr val="tx1"/>
                </a:solidFill>
                <a:latin typeface="Times New Roman" panose="02020603050405020304" pitchFamily="18" charset="0"/>
                <a:cs typeface="Times New Roman" panose="02020603050405020304" pitchFamily="18" charset="0"/>
              </a:rPr>
              <a:t>6) Мощность приводного электродвигателя, которая, соответственно, передается на вал устройства с закрепленным на нем рабочим колесом;</a:t>
            </a:r>
          </a:p>
          <a:p>
            <a:pPr marL="0" indent="0" fontAlgn="base">
              <a:buNone/>
            </a:pPr>
            <a:r>
              <a:rPr lang="ru-RU" sz="2800" dirty="0">
                <a:solidFill>
                  <a:schemeClr val="tx1"/>
                </a:solidFill>
                <a:latin typeface="Times New Roman" panose="02020603050405020304" pitchFamily="18" charset="0"/>
                <a:cs typeface="Times New Roman" panose="02020603050405020304" pitchFamily="18" charset="0"/>
              </a:rPr>
              <a:t>7) Максимальное давление потока жидкой среды, при котором насос в состоянии функционировать в штатном режиме;</a:t>
            </a:r>
          </a:p>
          <a:p>
            <a:pPr marL="0" indent="0" fontAlgn="base">
              <a:buNone/>
            </a:pPr>
            <a:r>
              <a:rPr lang="ru-RU" sz="2800" dirty="0">
                <a:solidFill>
                  <a:schemeClr val="tx1"/>
                </a:solidFill>
                <a:latin typeface="Times New Roman" panose="02020603050405020304" pitchFamily="18" charset="0"/>
                <a:cs typeface="Times New Roman" panose="02020603050405020304" pitchFamily="18" charset="0"/>
              </a:rPr>
              <a:t>8) </a:t>
            </a:r>
            <a:r>
              <a:rPr lang="ru-RU" sz="2800" dirty="0" err="1" smtClean="0">
                <a:solidFill>
                  <a:schemeClr val="tx1"/>
                </a:solidFill>
                <a:latin typeface="Times New Roman" panose="02020603050405020304" pitchFamily="18" charset="0"/>
                <a:cs typeface="Times New Roman" panose="02020603050405020304" pitchFamily="18" charset="0"/>
              </a:rPr>
              <a:t>Энерго</a:t>
            </a:r>
            <a:r>
              <a:rPr lang="ru-RU" sz="2800" dirty="0">
                <a:solidFill>
                  <a:schemeClr val="tx1"/>
                </a:solidFill>
                <a:latin typeface="Times New Roman" panose="02020603050405020304" pitchFamily="18" charset="0"/>
                <a:cs typeface="Times New Roman" panose="02020603050405020304" pitchFamily="18" charset="0"/>
              </a:rPr>
              <a:t>-</a:t>
            </a:r>
            <a:r>
              <a:rPr lang="ru-RU" sz="2800" dirty="0" smtClean="0">
                <a:solidFill>
                  <a:schemeClr val="tx1"/>
                </a:solidFill>
                <a:latin typeface="Times New Roman" panose="02020603050405020304" pitchFamily="18" charset="0"/>
                <a:cs typeface="Times New Roman" panose="02020603050405020304" pitchFamily="18" charset="0"/>
              </a:rPr>
              <a:t>эффективность </a:t>
            </a:r>
            <a:r>
              <a:rPr lang="ru-RU" sz="2800" dirty="0">
                <a:solidFill>
                  <a:schemeClr val="tx1"/>
                </a:solidFill>
                <a:latin typeface="Times New Roman" panose="02020603050405020304" pitchFamily="18" charset="0"/>
                <a:cs typeface="Times New Roman" panose="02020603050405020304" pitchFamily="18" charset="0"/>
              </a:rPr>
              <a:t>устройства, которая указывает на то, какое количество электрической энергии насос затрачивает на то, чтобы перекачать определенный объем жидкой среды.</a:t>
            </a:r>
          </a:p>
          <a:p>
            <a:endParaRPr lang="ru-RU" dirty="0"/>
          </a:p>
        </p:txBody>
      </p:sp>
    </p:spTree>
    <p:extLst>
      <p:ext uri="{BB962C8B-B14F-4D97-AF65-F5344CB8AC3E}">
        <p14:creationId xmlns:p14="http://schemas.microsoft.com/office/powerpoint/2010/main" val="18243552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178130"/>
            <a:ext cx="7729728" cy="843148"/>
          </a:xfrm>
          <a:blipFill>
            <a:blip r:embed="rId2"/>
            <a:tile tx="0" ty="0" sx="100000" sy="100000" flip="none" algn="tl"/>
          </a:blipFill>
        </p:spPr>
        <p:txBody>
          <a:bodyPr/>
          <a:lstStyle/>
          <a:p>
            <a:r>
              <a:rPr lang="ru-RU" dirty="0" smtClean="0"/>
              <a:t>Преимущества и недостатки</a:t>
            </a:r>
            <a:endParaRPr lang="ru-RU" dirty="0"/>
          </a:p>
        </p:txBody>
      </p:sp>
      <p:sp>
        <p:nvSpPr>
          <p:cNvPr id="3" name="Объект 2"/>
          <p:cNvSpPr>
            <a:spLocks noGrp="1"/>
          </p:cNvSpPr>
          <p:nvPr>
            <p:ph idx="1"/>
          </p:nvPr>
        </p:nvSpPr>
        <p:spPr>
          <a:xfrm>
            <a:off x="237506" y="1330036"/>
            <a:ext cx="11661569" cy="5343896"/>
          </a:xfrm>
        </p:spPr>
        <p:txBody>
          <a:bodyPr>
            <a:normAutofit/>
          </a:bodyPr>
          <a:lstStyle/>
          <a:p>
            <a:r>
              <a:rPr lang="ru-RU" sz="2000" dirty="0">
                <a:latin typeface="Times New Roman" panose="02020603050405020304" pitchFamily="18" charset="0"/>
                <a:cs typeface="Times New Roman" panose="02020603050405020304" pitchFamily="18" charset="0"/>
              </a:rPr>
              <a:t>Большая популярность устройства центробежного типа обуславливается его несомненными достоинствами:</a:t>
            </a:r>
          </a:p>
          <a:p>
            <a:r>
              <a:rPr lang="ru-RU" sz="2000" dirty="0" smtClean="0">
                <a:latin typeface="Times New Roman" panose="02020603050405020304" pitchFamily="18" charset="0"/>
                <a:cs typeface="Times New Roman" panose="02020603050405020304" pitchFamily="18" charset="0"/>
              </a:rPr>
              <a:t>1. Высокая </a:t>
            </a:r>
            <a:r>
              <a:rPr lang="ru-RU" sz="2000" dirty="0">
                <a:latin typeface="Times New Roman" panose="02020603050405020304" pitchFamily="18" charset="0"/>
                <a:cs typeface="Times New Roman" panose="02020603050405020304" pitchFamily="18" charset="0"/>
              </a:rPr>
              <a:t>эффективность.</a:t>
            </a:r>
          </a:p>
          <a:p>
            <a:r>
              <a:rPr lang="ru-RU" sz="2000" dirty="0" smtClean="0">
                <a:latin typeface="Times New Roman" panose="02020603050405020304" pitchFamily="18" charset="0"/>
                <a:cs typeface="Times New Roman" panose="02020603050405020304" pitchFamily="18" charset="0"/>
              </a:rPr>
              <a:t>2. Простота </a:t>
            </a:r>
            <a:r>
              <a:rPr lang="ru-RU" sz="2000" dirty="0">
                <a:latin typeface="Times New Roman" panose="02020603050405020304" pitchFamily="18" charset="0"/>
                <a:cs typeface="Times New Roman" panose="02020603050405020304" pitchFamily="18" charset="0"/>
              </a:rPr>
              <a:t>конструкции.</a:t>
            </a:r>
          </a:p>
          <a:p>
            <a:r>
              <a:rPr lang="ru-RU" sz="2000" dirty="0" smtClean="0">
                <a:latin typeface="Times New Roman" panose="02020603050405020304" pitchFamily="18" charset="0"/>
                <a:cs typeface="Times New Roman" panose="02020603050405020304" pitchFamily="18" charset="0"/>
              </a:rPr>
              <a:t>3. Постоянство </a:t>
            </a:r>
            <a:r>
              <a:rPr lang="ru-RU" sz="2000" dirty="0">
                <a:latin typeface="Times New Roman" panose="02020603050405020304" pitchFamily="18" charset="0"/>
                <a:cs typeface="Times New Roman" panose="02020603050405020304" pitchFamily="18" charset="0"/>
              </a:rPr>
              <a:t>характеристик создаваемого потока: скорости и напора.</a:t>
            </a:r>
          </a:p>
          <a:p>
            <a:r>
              <a:rPr lang="ru-RU" sz="2000" dirty="0" smtClean="0">
                <a:latin typeface="Times New Roman" panose="02020603050405020304" pitchFamily="18" charset="0"/>
                <a:cs typeface="Times New Roman" panose="02020603050405020304" pitchFamily="18" charset="0"/>
              </a:rPr>
              <a:t>4. Компактность </a:t>
            </a:r>
            <a:r>
              <a:rPr lang="ru-RU" sz="2000" dirty="0">
                <a:latin typeface="Times New Roman" panose="02020603050405020304" pitchFamily="18" charset="0"/>
                <a:cs typeface="Times New Roman" panose="02020603050405020304" pitchFamily="18" charset="0"/>
              </a:rPr>
              <a:t>и относительно малый вес.</a:t>
            </a:r>
          </a:p>
          <a:p>
            <a:r>
              <a:rPr lang="ru-RU" sz="2000" dirty="0" smtClean="0">
                <a:latin typeface="Times New Roman" panose="02020603050405020304" pitchFamily="18" charset="0"/>
                <a:cs typeface="Times New Roman" panose="02020603050405020304" pitchFamily="18" charset="0"/>
              </a:rPr>
              <a:t>5. Простое </a:t>
            </a:r>
            <a:r>
              <a:rPr lang="ru-RU" sz="2000" dirty="0">
                <a:latin typeface="Times New Roman" panose="02020603050405020304" pitchFamily="18" charset="0"/>
                <a:cs typeface="Times New Roman" panose="02020603050405020304" pitchFamily="18" charset="0"/>
              </a:rPr>
              <a:t>техобслуживание. Достаточно общих навыков слесарных работ.</a:t>
            </a:r>
          </a:p>
          <a:p>
            <a:r>
              <a:rPr lang="ru-RU" sz="2000" dirty="0" smtClean="0">
                <a:latin typeface="Times New Roman" panose="02020603050405020304" pitchFamily="18" charset="0"/>
                <a:cs typeface="Times New Roman" panose="02020603050405020304" pitchFamily="18" charset="0"/>
              </a:rPr>
              <a:t>6. Высокая </a:t>
            </a:r>
            <a:r>
              <a:rPr lang="ru-RU" sz="2000" dirty="0">
                <a:latin typeface="Times New Roman" panose="02020603050405020304" pitchFamily="18" charset="0"/>
                <a:cs typeface="Times New Roman" panose="02020603050405020304" pitchFamily="18" charset="0"/>
              </a:rPr>
              <a:t>надежность, большой срок наработки на отказ.</a:t>
            </a:r>
          </a:p>
          <a:p>
            <a:r>
              <a:rPr lang="ru-RU" sz="2000" dirty="0">
                <a:latin typeface="Times New Roman" panose="02020603050405020304" pitchFamily="18" charset="0"/>
                <a:cs typeface="Times New Roman" panose="02020603050405020304" pitchFamily="18" charset="0"/>
              </a:rPr>
              <a:t>Кроме достоинств, данному типу </a:t>
            </a:r>
            <a:r>
              <a:rPr lang="ru-RU" sz="2000" dirty="0" err="1" smtClean="0">
                <a:latin typeface="Times New Roman" panose="02020603050405020304" pitchFamily="18" charset="0"/>
                <a:cs typeface="Times New Roman" panose="02020603050405020304" pitchFamily="18" charset="0"/>
              </a:rPr>
              <a:t>гидро</a:t>
            </a:r>
            <a:r>
              <a:rPr lang="ru-RU" sz="2000" dirty="0" smtClean="0">
                <a:latin typeface="Times New Roman" panose="02020603050405020304" pitchFamily="18" charset="0"/>
                <a:cs typeface="Times New Roman" panose="02020603050405020304" pitchFamily="18" charset="0"/>
              </a:rPr>
              <a:t>-машин </a:t>
            </a:r>
            <a:r>
              <a:rPr lang="ru-RU" sz="2000" dirty="0">
                <a:latin typeface="Times New Roman" panose="02020603050405020304" pitchFamily="18" charset="0"/>
                <a:cs typeface="Times New Roman" panose="02020603050405020304" pitchFamily="18" charset="0"/>
              </a:rPr>
              <a:t>свойственен ряд недостатков:</a:t>
            </a:r>
          </a:p>
          <a:p>
            <a:r>
              <a:rPr lang="ru-RU" sz="2000" dirty="0" smtClean="0">
                <a:latin typeface="Times New Roman" panose="02020603050405020304" pitchFamily="18" charset="0"/>
                <a:cs typeface="Times New Roman" panose="02020603050405020304" pitchFamily="18" charset="0"/>
              </a:rPr>
              <a:t>1. Для </a:t>
            </a:r>
            <a:r>
              <a:rPr lang="ru-RU" sz="2000" dirty="0">
                <a:latin typeface="Times New Roman" panose="02020603050405020304" pitchFamily="18" charset="0"/>
                <a:cs typeface="Times New Roman" panose="02020603050405020304" pitchFamily="18" charset="0"/>
              </a:rPr>
              <a:t>запуска необходимо заполнить рабочую камеру жидкой средой. Нарушение этого правила приводит к быстрому износу и выходу из строя.</a:t>
            </a:r>
          </a:p>
          <a:p>
            <a:r>
              <a:rPr lang="ru-RU" sz="2000" dirty="0" smtClean="0">
                <a:latin typeface="Times New Roman" panose="02020603050405020304" pitchFamily="18" charset="0"/>
                <a:cs typeface="Times New Roman" panose="02020603050405020304" pitchFamily="18" charset="0"/>
              </a:rPr>
              <a:t>2. Малый </a:t>
            </a:r>
            <a:r>
              <a:rPr lang="ru-RU" sz="2000" dirty="0">
                <a:latin typeface="Times New Roman" panose="02020603050405020304" pitchFamily="18" charset="0"/>
                <a:cs typeface="Times New Roman" panose="02020603050405020304" pitchFamily="18" charset="0"/>
              </a:rPr>
              <a:t>напор, создаваемый рабочим колесом</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99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199698"/>
            <a:ext cx="7729728" cy="914400"/>
          </a:xfrm>
          <a:blipFill>
            <a:blip r:embed="rId2"/>
            <a:tile tx="0" ty="0" sx="100000" sy="100000" flip="none" algn="tl"/>
          </a:blipFill>
        </p:spPr>
        <p:txBody>
          <a:bodyPr/>
          <a:lstStyle/>
          <a:p>
            <a:r>
              <a:rPr lang="ru-RU" dirty="0" smtClean="0"/>
              <a:t>Стоимость</a:t>
            </a:r>
            <a:endParaRPr lang="ru-RU" dirty="0"/>
          </a:p>
        </p:txBody>
      </p:sp>
      <p:sp>
        <p:nvSpPr>
          <p:cNvPr id="3" name="Объект 2"/>
          <p:cNvSpPr>
            <a:spLocks noGrp="1"/>
          </p:cNvSpPr>
          <p:nvPr>
            <p:ph sz="half" idx="1"/>
          </p:nvPr>
        </p:nvSpPr>
        <p:spPr>
          <a:xfrm>
            <a:off x="262760" y="1376855"/>
            <a:ext cx="5707116" cy="4656083"/>
          </a:xfrm>
        </p:spPr>
        <p:txBody>
          <a:bodyPr/>
          <a:lstStyle/>
          <a:p>
            <a:r>
              <a:rPr lang="ru-RU" sz="2800" dirty="0">
                <a:latin typeface="Times New Roman" panose="02020603050405020304" pitchFamily="18" charset="0"/>
                <a:cs typeface="Times New Roman" panose="02020603050405020304" pitchFamily="18" charset="0"/>
              </a:rPr>
              <a:t>Стоимость центробежных насосов невелика. Именно поэтому они и пользуются весьма внушительным спросом на рынке. Стоит отметить, что их можно применять не только для перемещения чистых жидкостей, но и тех, которые содержат в своем составе различные примеси.</a:t>
            </a:r>
          </a:p>
          <a:p>
            <a:endParaRPr lang="ru-RU" dirty="0"/>
          </a:p>
        </p:txBody>
      </p:sp>
      <p:pic>
        <p:nvPicPr>
          <p:cNvPr id="5" name="Объект 4" descr="149305120_w640_h640_cid2464777_pid94695362-8c8495a1.jpg"/>
          <p:cNvPicPr>
            <a:picLocks noGrp="1" noChangeAspect="1"/>
          </p:cNvPicPr>
          <p:nvPr>
            <p:ph sz="half" idx="2"/>
          </p:nvPr>
        </p:nvPicPr>
        <p:blipFill>
          <a:blip r:embed="rId3" cstate="print"/>
          <a:stretch>
            <a:fillRect/>
          </a:stretch>
        </p:blipFill>
        <p:spPr>
          <a:xfrm>
            <a:off x="6264275" y="2301767"/>
            <a:ext cx="5707063" cy="2660540"/>
          </a:xfrm>
          <a:prstGeom prst="rect">
            <a:avLst/>
          </a:prstGeom>
        </p:spPr>
      </p:pic>
    </p:spTree>
    <p:extLst>
      <p:ext uri="{BB962C8B-B14F-4D97-AF65-F5344CB8AC3E}">
        <p14:creationId xmlns:p14="http://schemas.microsoft.com/office/powerpoint/2010/main" val="1118852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reimuschestvennye-harakteristiki-nasosov.jpg"/>
          <p:cNvPicPr>
            <a:picLocks noGrp="1" noChangeAspect="1"/>
          </p:cNvPicPr>
          <p:nvPr>
            <p:ph idx="1"/>
          </p:nvPr>
        </p:nvPicPr>
        <p:blipFill>
          <a:blip r:embed="rId2" cstate="print"/>
          <a:stretch>
            <a:fillRect/>
          </a:stretch>
        </p:blipFill>
        <p:spPr>
          <a:xfrm>
            <a:off x="1355833" y="388361"/>
            <a:ext cx="8986345" cy="5959887"/>
          </a:xfrm>
        </p:spPr>
      </p:pic>
    </p:spTree>
    <p:extLst>
      <p:ext uri="{BB962C8B-B14F-4D97-AF65-F5344CB8AC3E}">
        <p14:creationId xmlns:p14="http://schemas.microsoft.com/office/powerpoint/2010/main" val="564592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893" y="201882"/>
            <a:ext cx="10842171" cy="1151906"/>
          </a:xfrm>
          <a:blipFill>
            <a:blip r:embed="rId2"/>
            <a:tile tx="0" ty="0" sx="100000" sy="100000" flip="none" algn="tl"/>
          </a:blipFill>
        </p:spPr>
        <p:txBody>
          <a:bodyPr/>
          <a:lstStyle/>
          <a:p>
            <a:r>
              <a:rPr lang="ru-RU" dirty="0" smtClean="0"/>
              <a:t>Заключение</a:t>
            </a:r>
            <a:endParaRPr lang="ru-RU" dirty="0"/>
          </a:p>
        </p:txBody>
      </p:sp>
      <p:sp>
        <p:nvSpPr>
          <p:cNvPr id="3" name="Объект 2"/>
          <p:cNvSpPr>
            <a:spLocks noGrp="1"/>
          </p:cNvSpPr>
          <p:nvPr>
            <p:ph idx="1"/>
          </p:nvPr>
        </p:nvSpPr>
        <p:spPr>
          <a:xfrm>
            <a:off x="368135" y="1650671"/>
            <a:ext cx="11519065" cy="4880758"/>
          </a:xfrm>
        </p:spPr>
        <p:txBody>
          <a:bodyPr>
            <a:normAutofit lnSpcReduction="10000"/>
          </a:bodyPr>
          <a:lstStyle/>
          <a:p>
            <a:r>
              <a:rPr lang="ru-RU" sz="3200" dirty="0" smtClean="0">
                <a:latin typeface="Times New Roman" panose="02020603050405020304" pitchFamily="18" charset="0"/>
                <a:cs typeface="Times New Roman" panose="02020603050405020304" pitchFamily="18" charset="0"/>
              </a:rPr>
              <a:t>Сделаем выводы</a:t>
            </a:r>
            <a:r>
              <a:rPr lang="en-US" sz="3200" dirty="0" smtClean="0">
                <a:latin typeface="Times New Roman" panose="02020603050405020304" pitchFamily="18" charset="0"/>
                <a:cs typeface="Times New Roman" panose="02020603050405020304" pitchFamily="18" charset="0"/>
              </a:rPr>
              <a:t>:</a:t>
            </a:r>
            <a:endParaRPr lang="ru-RU" sz="3200" dirty="0" smtClean="0">
              <a:latin typeface="Times New Roman" panose="02020603050405020304" pitchFamily="18" charset="0"/>
              <a:cs typeface="Times New Roman" panose="02020603050405020304" pitchFamily="18" charset="0"/>
            </a:endParaRPr>
          </a:p>
          <a:p>
            <a:r>
              <a:rPr lang="ru-RU" sz="3200" dirty="0" smtClean="0">
                <a:latin typeface="Times New Roman" panose="02020603050405020304" pitchFamily="18" charset="0"/>
                <a:cs typeface="Times New Roman" panose="02020603050405020304" pitchFamily="18" charset="0"/>
              </a:rPr>
              <a:t>1. Мы изучили </a:t>
            </a:r>
            <a:r>
              <a:rPr lang="ru-RU" sz="3200" dirty="0">
                <a:latin typeface="Times New Roman" panose="02020603050405020304" pitchFamily="18" charset="0"/>
                <a:cs typeface="Times New Roman" panose="02020603050405020304" pitchFamily="18" charset="0"/>
              </a:rPr>
              <a:t>и </a:t>
            </a:r>
            <a:r>
              <a:rPr lang="ru-RU" sz="3200" dirty="0" smtClean="0">
                <a:latin typeface="Times New Roman" panose="02020603050405020304" pitchFamily="18" charset="0"/>
                <a:cs typeface="Times New Roman" panose="02020603050405020304" pitchFamily="18" charset="0"/>
              </a:rPr>
              <a:t>рассмотрели </a:t>
            </a:r>
            <a:r>
              <a:rPr lang="ru-RU" sz="3200" dirty="0">
                <a:latin typeface="Times New Roman" panose="02020603050405020304" pitchFamily="18" charset="0"/>
                <a:cs typeface="Times New Roman" panose="02020603050405020304" pitchFamily="18" charset="0"/>
              </a:rPr>
              <a:t>техническую характеристику центробежного насоса</a:t>
            </a:r>
            <a:r>
              <a:rPr lang="ru-RU" sz="3200" dirty="0" smtClean="0">
                <a:latin typeface="Times New Roman" panose="02020603050405020304" pitchFamily="18" charset="0"/>
                <a:cs typeface="Times New Roman" panose="02020603050405020304" pitchFamily="18" charset="0"/>
              </a:rPr>
              <a:t>.</a:t>
            </a:r>
          </a:p>
          <a:p>
            <a:r>
              <a:rPr lang="ru-RU" sz="3200" dirty="0" smtClean="0">
                <a:latin typeface="Times New Roman" panose="02020603050405020304" pitchFamily="18" charset="0"/>
                <a:cs typeface="Times New Roman" panose="02020603050405020304" pitchFamily="18" charset="0"/>
              </a:rPr>
              <a:t>2. Мы сделали </a:t>
            </a:r>
            <a:r>
              <a:rPr lang="ru-RU" sz="3200" dirty="0">
                <a:latin typeface="Times New Roman" panose="02020603050405020304" pitchFamily="18" charset="0"/>
                <a:cs typeface="Times New Roman" panose="02020603050405020304" pitchFamily="18" charset="0"/>
              </a:rPr>
              <a:t>описание конструкции и принцип работы центробежного насоса</a:t>
            </a:r>
            <a:r>
              <a:rPr lang="ru-RU" sz="3200" dirty="0" smtClean="0">
                <a:latin typeface="Times New Roman" panose="02020603050405020304" pitchFamily="18" charset="0"/>
                <a:cs typeface="Times New Roman" panose="02020603050405020304" pitchFamily="18" charset="0"/>
              </a:rPr>
              <a:t>.</a:t>
            </a:r>
          </a:p>
          <a:p>
            <a:r>
              <a:rPr lang="ru-RU" sz="3200" dirty="0" smtClean="0">
                <a:latin typeface="Times New Roman" panose="02020603050405020304" pitchFamily="18" charset="0"/>
                <a:cs typeface="Times New Roman" panose="02020603050405020304" pitchFamily="18" charset="0"/>
              </a:rPr>
              <a:t>Несмотря на свои незначительные недостатки, данный вид насосов, рассмотренный выше, является отличным выбором, как для производства, так и для бытовой деятельности.</a:t>
            </a:r>
          </a:p>
          <a:p>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90448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2530" y="1"/>
            <a:ext cx="10165278" cy="807522"/>
          </a:xfrm>
          <a:blipFill>
            <a:blip r:embed="rId2"/>
            <a:tile tx="0" ty="0" sx="100000" sy="100000" flip="none" algn="tl"/>
          </a:blipFill>
        </p:spPr>
        <p:txBody>
          <a:bodyPr>
            <a:normAutofit/>
          </a:bodyPr>
          <a:lstStyle/>
          <a:p>
            <a:r>
              <a:rPr lang="ru-RU" dirty="0" smtClean="0"/>
              <a:t>Цели и задачи исследовательской работы</a:t>
            </a:r>
            <a:endParaRPr lang="ru-RU" dirty="0"/>
          </a:p>
        </p:txBody>
      </p:sp>
      <p:sp>
        <p:nvSpPr>
          <p:cNvPr id="3" name="Объект 2"/>
          <p:cNvSpPr>
            <a:spLocks noGrp="1"/>
          </p:cNvSpPr>
          <p:nvPr>
            <p:ph idx="1"/>
          </p:nvPr>
        </p:nvSpPr>
        <p:spPr>
          <a:xfrm>
            <a:off x="0" y="973778"/>
            <a:ext cx="12192000" cy="5884222"/>
          </a:xfrm>
          <a:blipFill>
            <a:blip r:embed="rId2"/>
            <a:tile tx="0" ty="0" sx="100000" sy="100000" flip="none" algn="tl"/>
          </a:blipFill>
        </p:spPr>
        <p:txBody>
          <a:bodyPr>
            <a:normAutofit/>
          </a:bodyPr>
          <a:lstStyle/>
          <a:p>
            <a:r>
              <a:rPr lang="ru-RU" sz="4800" dirty="0" smtClean="0">
                <a:latin typeface="Times New Roman" panose="02020603050405020304" pitchFamily="18" charset="0"/>
                <a:cs typeface="Times New Roman" panose="02020603050405020304" pitchFamily="18" charset="0"/>
              </a:rPr>
              <a:t>1) Изучить и рассмотреть техническую характеристику центробежного насоса.</a:t>
            </a:r>
          </a:p>
          <a:p>
            <a:r>
              <a:rPr lang="ru-RU" sz="4800" dirty="0" smtClean="0">
                <a:latin typeface="Times New Roman" panose="02020603050405020304" pitchFamily="18" charset="0"/>
                <a:cs typeface="Times New Roman" panose="02020603050405020304" pitchFamily="18" charset="0"/>
              </a:rPr>
              <a:t>2) Сделать описание конструкции и принцип работы центробежного насоса.</a:t>
            </a:r>
            <a:br>
              <a:rPr lang="ru-RU" sz="4800" dirty="0" smtClean="0">
                <a:latin typeface="Times New Roman" panose="02020603050405020304" pitchFamily="18" charset="0"/>
                <a:cs typeface="Times New Roman" panose="02020603050405020304" pitchFamily="18" charset="0"/>
              </a:rPr>
            </a:b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385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279086" cy="1270660"/>
          </a:xfrm>
          <a:blipFill>
            <a:blip r:embed="rId2"/>
            <a:tile tx="0" ty="0" sx="100000" sy="100000" flip="none" algn="tl"/>
          </a:blipFill>
        </p:spPr>
        <p:txBody>
          <a:bodyPr/>
          <a:lstStyle/>
          <a:p>
            <a:r>
              <a:rPr lang="ru-RU" dirty="0" smtClean="0"/>
              <a:t>Определение центробежных насосов</a:t>
            </a:r>
            <a:endParaRPr lang="ru-RU" dirty="0"/>
          </a:p>
        </p:txBody>
      </p:sp>
      <p:sp>
        <p:nvSpPr>
          <p:cNvPr id="3" name="Объект 2"/>
          <p:cNvSpPr>
            <a:spLocks noGrp="1"/>
          </p:cNvSpPr>
          <p:nvPr>
            <p:ph idx="1"/>
          </p:nvPr>
        </p:nvSpPr>
        <p:spPr>
          <a:xfrm>
            <a:off x="0" y="1270660"/>
            <a:ext cx="12192000" cy="5587340"/>
          </a:xfrm>
          <a:blipFill>
            <a:blip r:embed="rId2"/>
            <a:tile tx="0" ty="0" sx="100000" sy="100000" flip="none" algn="tl"/>
          </a:blipFill>
        </p:spPr>
        <p:txBody>
          <a:bodyPr>
            <a:normAutofit fontScale="92500" lnSpcReduction="10000"/>
          </a:bodyPr>
          <a:lstStyle/>
          <a:p>
            <a:r>
              <a:rPr lang="ru-RU" sz="2800" dirty="0" smtClean="0">
                <a:solidFill>
                  <a:srgbClr val="000000"/>
                </a:solidFill>
                <a:latin typeface="Times New Roman" panose="02020603050405020304" pitchFamily="18" charset="0"/>
                <a:cs typeface="Times New Roman" panose="02020603050405020304" pitchFamily="18" charset="0"/>
              </a:rPr>
              <a:t> Центробежные насосы - самые распространённые насосы, они предназначаются для подачи холодной или горячей воды, вязких или агрессивных жидкостей (кислот и щелочей), сточных вод, смесей воды с грунтом, золой и шлаком, торфом, раздробленным каменным углём.</a:t>
            </a:r>
            <a:br>
              <a:rPr lang="ru-RU" sz="2800" dirty="0" smtClean="0">
                <a:solidFill>
                  <a:srgbClr val="000000"/>
                </a:solidFill>
                <a:latin typeface="Times New Roman" panose="02020603050405020304" pitchFamily="18" charset="0"/>
                <a:cs typeface="Times New Roman" panose="02020603050405020304" pitchFamily="18" charset="0"/>
              </a:rPr>
            </a:br>
            <a:r>
              <a:rPr lang="ru-RU" sz="2800" dirty="0">
                <a:solidFill>
                  <a:srgbClr val="000000"/>
                </a:solidFill>
                <a:latin typeface="Times New Roman" panose="02020603050405020304" pitchFamily="18" charset="0"/>
                <a:cs typeface="Times New Roman" panose="02020603050405020304" pitchFamily="18" charset="0"/>
              </a:rPr>
              <a:t>Центробежные насосы - один из двух типов динамических лопастных насосов, перемещение рабочего тела в котором происходит непрерывным потоком за счёт взаимодействия этого потока с подвижными вращающимися лопастями ротора и неподвижными лопастями корпуса.</a:t>
            </a:r>
            <a:r>
              <a:rPr lang="ru-RU" sz="2800" dirty="0" smtClean="0">
                <a:solidFill>
                  <a:srgbClr val="000000"/>
                </a:solidFill>
                <a:latin typeface="Times New Roman" panose="02020603050405020304" pitchFamily="18" charset="0"/>
                <a:cs typeface="Times New Roman" panose="02020603050405020304" pitchFamily="18" charset="0"/>
              </a:rPr>
              <a:t/>
            </a:r>
            <a:br>
              <a:rPr lang="ru-RU" sz="2800" dirty="0" smtClean="0">
                <a:solidFill>
                  <a:srgbClr val="000000"/>
                </a:solidFill>
                <a:latin typeface="Times New Roman" panose="02020603050405020304" pitchFamily="18" charset="0"/>
                <a:cs typeface="Times New Roman" panose="02020603050405020304" pitchFamily="18" charset="0"/>
              </a:rPr>
            </a:br>
            <a:r>
              <a:rPr lang="ru-RU" sz="2800" dirty="0" smtClean="0">
                <a:solidFill>
                  <a:srgbClr val="000000"/>
                </a:solidFill>
                <a:latin typeface="Times New Roman" panose="02020603050405020304" pitchFamily="18" charset="0"/>
                <a:cs typeface="Times New Roman" panose="02020603050405020304" pitchFamily="18" charset="0"/>
              </a:rPr>
              <a:t> Действие </a:t>
            </a:r>
            <a:r>
              <a:rPr lang="ru-RU" sz="2800" dirty="0">
                <a:solidFill>
                  <a:srgbClr val="000000"/>
                </a:solidFill>
                <a:latin typeface="Times New Roman" panose="02020603050405020304" pitchFamily="18" charset="0"/>
                <a:cs typeface="Times New Roman" panose="02020603050405020304" pitchFamily="18" charset="0"/>
              </a:rPr>
              <a:t>центробежных насосов основано на передаче кинетической энергии от вращающегося рабочего колеса тем частицам жидкости, которые находятся между его лопастями. Под влиянием возникающей при этом центробежной силы Р частицы подаваемой среды из рабочего колеса перемещаются в корпус насоса и далее, а на их место под действием давления воздуха поступают новые частицы, обеспечивая непрерывную работу насоса.</a:t>
            </a:r>
            <a:endParaRPr lang="ru-RU" sz="2800" dirty="0">
              <a:latin typeface="Times New Roman" panose="02020603050405020304" pitchFamily="18" charset="0"/>
              <a:cs typeface="Times New Roman" panose="02020603050405020304" pitchFamily="18" charset="0"/>
            </a:endParaRPr>
          </a:p>
          <a:p>
            <a:endParaRPr lang="ru-RU" dirty="0">
              <a:solidFill>
                <a:srgbClr val="00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88533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878774"/>
          </a:xfrm>
          <a:blipFill>
            <a:blip r:embed="rId2"/>
            <a:tile tx="0" ty="0" sx="100000" sy="100000" flip="none" algn="tl"/>
          </a:blipFill>
        </p:spPr>
        <p:txBody>
          <a:bodyPr/>
          <a:lstStyle/>
          <a:p>
            <a:r>
              <a:rPr lang="ru-RU" dirty="0" smtClean="0"/>
              <a:t>Центробежный насос</a:t>
            </a:r>
            <a:endParaRPr lang="ru-RU" dirty="0"/>
          </a:p>
        </p:txBody>
      </p:sp>
      <p:pic>
        <p:nvPicPr>
          <p:cNvPr id="1026" name="Picture 2" descr="https://im0-tub-ru.yandex.net/i?id=4e6c7dbb6f60ce65bf419bbaba5115e5-l&amp;n=1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23159" y="1009402"/>
            <a:ext cx="10022774" cy="5646717"/>
          </a:xfrm>
          <a:prstGeom prst="rect">
            <a:avLst/>
          </a:prstGeom>
          <a:solidFill>
            <a:srgbClr val="00B0F0"/>
          </a:solidFill>
        </p:spPr>
      </p:pic>
    </p:spTree>
    <p:extLst>
      <p:ext uri="{BB962C8B-B14F-4D97-AF65-F5344CB8AC3E}">
        <p14:creationId xmlns:p14="http://schemas.microsoft.com/office/powerpoint/2010/main" val="2036398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63190" y="0"/>
            <a:ext cx="7920841" cy="1128156"/>
          </a:xfrm>
          <a:blipFill>
            <a:blip r:embed="rId2"/>
            <a:tile tx="0" ty="0" sx="100000" sy="100000" flip="none" algn="tl"/>
          </a:blipFill>
        </p:spPr>
        <p:txBody>
          <a:bodyPr/>
          <a:lstStyle/>
          <a:p>
            <a:r>
              <a:rPr lang="ru-RU" dirty="0" smtClean="0"/>
              <a:t>Схема центробежного насоса</a:t>
            </a:r>
            <a:endParaRPr lang="ru-RU" dirty="0"/>
          </a:p>
        </p:txBody>
      </p:sp>
      <p:pic>
        <p:nvPicPr>
          <p:cNvPr id="2050" name="Picture 2" descr="https://ds03.infourok.ru/uploads/ex/0d8c/0002095b-31af9382/img6.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161309" y="1377950"/>
            <a:ext cx="8122722" cy="5177229"/>
          </a:xfrm>
          <a:prstGeom prst="rect">
            <a:avLst/>
          </a:prstGeom>
          <a:solidFill>
            <a:srgbClr val="00B0F0"/>
          </a:solidFill>
        </p:spPr>
      </p:pic>
    </p:spTree>
    <p:extLst>
      <p:ext uri="{BB962C8B-B14F-4D97-AF65-F5344CB8AC3E}">
        <p14:creationId xmlns:p14="http://schemas.microsoft.com/office/powerpoint/2010/main" val="51072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0"/>
            <a:ext cx="7729728" cy="1199408"/>
          </a:xfrm>
          <a:blipFill>
            <a:blip r:embed="rId2"/>
            <a:tile tx="0" ty="0" sx="100000" sy="100000" flip="none" algn="tl"/>
          </a:blipFill>
        </p:spPr>
        <p:txBody>
          <a:bodyPr/>
          <a:lstStyle/>
          <a:p>
            <a:r>
              <a:rPr lang="ru-RU" dirty="0" smtClean="0"/>
              <a:t>Предназначение</a:t>
            </a:r>
            <a:endParaRPr lang="ru-RU" dirty="0"/>
          </a:p>
        </p:txBody>
      </p:sp>
      <p:sp>
        <p:nvSpPr>
          <p:cNvPr id="3" name="Объект 2"/>
          <p:cNvSpPr>
            <a:spLocks noGrp="1"/>
          </p:cNvSpPr>
          <p:nvPr>
            <p:ph idx="1"/>
          </p:nvPr>
        </p:nvSpPr>
        <p:spPr>
          <a:xfrm>
            <a:off x="1092530" y="1330036"/>
            <a:ext cx="10343408" cy="4987637"/>
          </a:xfrm>
        </p:spPr>
        <p:txBody>
          <a:bodyPr/>
          <a:lstStyle/>
          <a:p>
            <a:r>
              <a:rPr lang="ru-RU" sz="3200" dirty="0">
                <a:latin typeface="Times New Roman" panose="02020603050405020304" pitchFamily="18" charset="0"/>
                <a:cs typeface="Times New Roman" panose="02020603050405020304" pitchFamily="18" charset="0"/>
              </a:rPr>
              <a:t>Центробежные насосы являются одним из самых распространенных типов оборудования для перекачивания жидкостей (и газов).</a:t>
            </a:r>
          </a:p>
          <a:p>
            <a:r>
              <a:rPr lang="ru-RU" sz="3200" dirty="0">
                <a:latin typeface="Times New Roman" panose="02020603050405020304" pitchFamily="18" charset="0"/>
                <a:cs typeface="Times New Roman" panose="02020603050405020304" pitchFamily="18" charset="0"/>
              </a:rPr>
              <a:t>С их помощью выкачивают воду из колодцев и скважин, поднимают ее на значительную высоту и предают на большие расстояния по трубам.</a:t>
            </a:r>
          </a:p>
          <a:p>
            <a:r>
              <a:rPr lang="ru-RU" sz="3200" dirty="0">
                <a:latin typeface="Times New Roman" panose="02020603050405020304" pitchFamily="18" charset="0"/>
                <a:cs typeface="Times New Roman" panose="02020603050405020304" pitchFamily="18" charset="0"/>
              </a:rPr>
              <a:t>Такие насосы перекачивают теплоноситель в системах отопления и технологические жидкости на производствах.</a:t>
            </a:r>
          </a:p>
          <a:p>
            <a:endParaRPr lang="ru-RU" dirty="0"/>
          </a:p>
        </p:txBody>
      </p:sp>
    </p:spTree>
    <p:extLst>
      <p:ext uri="{BB962C8B-B14F-4D97-AF65-F5344CB8AC3E}">
        <p14:creationId xmlns:p14="http://schemas.microsoft.com/office/powerpoint/2010/main" val="106758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1136" y="106878"/>
            <a:ext cx="7729728" cy="855023"/>
          </a:xfrm>
          <a:blipFill>
            <a:blip r:embed="rId2"/>
            <a:tile tx="0" ty="0" sx="100000" sy="100000" flip="none" algn="tl"/>
          </a:blipFill>
        </p:spPr>
        <p:txBody>
          <a:bodyPr/>
          <a:lstStyle/>
          <a:p>
            <a:r>
              <a:rPr lang="ru-RU" dirty="0" smtClean="0"/>
              <a:t>Классификация</a:t>
            </a:r>
            <a:endParaRPr lang="ru-RU" dirty="0"/>
          </a:p>
        </p:txBody>
      </p:sp>
      <p:sp>
        <p:nvSpPr>
          <p:cNvPr id="3" name="Объект 2"/>
          <p:cNvSpPr>
            <a:spLocks noGrp="1"/>
          </p:cNvSpPr>
          <p:nvPr>
            <p:ph sz="half" idx="1"/>
          </p:nvPr>
        </p:nvSpPr>
        <p:spPr>
          <a:xfrm>
            <a:off x="166256" y="1246909"/>
            <a:ext cx="5687428" cy="5308270"/>
          </a:xfrm>
        </p:spPr>
        <p:txBody>
          <a:bodyPr>
            <a:normAutofit lnSpcReduction="10000"/>
          </a:bodyPr>
          <a:lstStyle/>
          <a:p>
            <a:pPr>
              <a:spcBef>
                <a:spcPts val="0"/>
              </a:spcBef>
            </a:pPr>
            <a:r>
              <a:rPr lang="ru-RU" sz="3600" b="1" dirty="0">
                <a:latin typeface="Times New Roman" panose="02020603050405020304" pitchFamily="18" charset="0"/>
                <a:cs typeface="Times New Roman" panose="02020603050405020304" pitchFamily="18" charset="0"/>
              </a:rPr>
              <a:t>По направлению оси вращения</a:t>
            </a:r>
            <a:r>
              <a:rPr lang="en-US" sz="3600" b="1" dirty="0">
                <a:latin typeface="Times New Roman" panose="02020603050405020304" pitchFamily="18" charset="0"/>
                <a:cs typeface="Times New Roman" panose="02020603050405020304" pitchFamily="18" charset="0"/>
              </a:rPr>
              <a:t>:</a:t>
            </a:r>
            <a:endParaRPr lang="ru-RU" sz="3600" b="1" dirty="0">
              <a:latin typeface="Times New Roman" panose="02020603050405020304" pitchFamily="18" charset="0"/>
              <a:cs typeface="Times New Roman" panose="02020603050405020304" pitchFamily="18" charset="0"/>
            </a:endParaRPr>
          </a:p>
          <a:p>
            <a:pPr>
              <a:spcBef>
                <a:spcPts val="0"/>
              </a:spcBef>
            </a:pPr>
            <a:r>
              <a:rPr lang="ru-RU" sz="3600" dirty="0">
                <a:latin typeface="Times New Roman" panose="02020603050405020304" pitchFamily="18" charset="0"/>
                <a:cs typeface="Times New Roman" panose="02020603050405020304" pitchFamily="18" charset="0"/>
              </a:rPr>
              <a:t>1. С горизонтальным расположением вала.</a:t>
            </a:r>
          </a:p>
          <a:p>
            <a:pPr>
              <a:spcBef>
                <a:spcPts val="0"/>
              </a:spcBef>
            </a:pPr>
            <a:r>
              <a:rPr lang="ru-RU" sz="3600" dirty="0">
                <a:latin typeface="Times New Roman" panose="02020603050405020304" pitchFamily="18" charset="0"/>
                <a:cs typeface="Times New Roman" panose="02020603050405020304" pitchFamily="18" charset="0"/>
              </a:rPr>
              <a:t>2. С вертикальным расположением вала</a:t>
            </a:r>
          </a:p>
          <a:p>
            <a:pPr>
              <a:spcBef>
                <a:spcPts val="0"/>
              </a:spcBef>
            </a:pPr>
            <a:r>
              <a:rPr lang="ru-RU" sz="3600" b="1" dirty="0">
                <a:latin typeface="Times New Roman" panose="02020603050405020304" pitchFamily="18" charset="0"/>
                <a:cs typeface="Times New Roman" panose="02020603050405020304" pitchFamily="18" charset="0"/>
              </a:rPr>
              <a:t>По способу забора воды</a:t>
            </a:r>
            <a:r>
              <a:rPr lang="en-US" sz="3600" b="1" dirty="0">
                <a:latin typeface="Times New Roman" panose="02020603050405020304" pitchFamily="18" charset="0"/>
                <a:cs typeface="Times New Roman" panose="02020603050405020304" pitchFamily="18" charset="0"/>
              </a:rPr>
              <a:t>:</a:t>
            </a:r>
            <a:endParaRPr lang="ru-RU" sz="3600" b="1" dirty="0">
              <a:latin typeface="Times New Roman" panose="02020603050405020304" pitchFamily="18" charset="0"/>
              <a:cs typeface="Times New Roman" panose="02020603050405020304" pitchFamily="18" charset="0"/>
            </a:endParaRPr>
          </a:p>
          <a:p>
            <a:pPr>
              <a:spcBef>
                <a:spcPts val="0"/>
              </a:spcBef>
            </a:pPr>
            <a:r>
              <a:rPr lang="ru-RU" sz="3600" dirty="0">
                <a:latin typeface="Times New Roman" panose="02020603050405020304" pitchFamily="18" charset="0"/>
                <a:cs typeface="Times New Roman" panose="02020603050405020304" pitchFamily="18" charset="0"/>
              </a:rPr>
              <a:t>1. Насосы нормального всасывания</a:t>
            </a:r>
          </a:p>
          <a:p>
            <a:pPr>
              <a:spcBef>
                <a:spcPts val="0"/>
              </a:spcBef>
            </a:pPr>
            <a:r>
              <a:rPr lang="ru-RU" sz="3600" dirty="0">
                <a:latin typeface="Times New Roman" panose="02020603050405020304" pitchFamily="18" charset="0"/>
                <a:cs typeface="Times New Roman" panose="02020603050405020304" pitchFamily="18" charset="0"/>
              </a:rPr>
              <a:t>2. Самовсасывающие</a:t>
            </a:r>
          </a:p>
          <a:p>
            <a:endParaRPr lang="ru-RU" dirty="0"/>
          </a:p>
        </p:txBody>
      </p:sp>
      <p:sp>
        <p:nvSpPr>
          <p:cNvPr id="4" name="Объект 3"/>
          <p:cNvSpPr>
            <a:spLocks noGrp="1"/>
          </p:cNvSpPr>
          <p:nvPr>
            <p:ph sz="half" idx="2"/>
          </p:nvPr>
        </p:nvSpPr>
        <p:spPr>
          <a:xfrm>
            <a:off x="6338315" y="1246909"/>
            <a:ext cx="5703264" cy="5308270"/>
          </a:xfrm>
        </p:spPr>
        <p:txBody>
          <a:bodyPr>
            <a:normAutofit lnSpcReduction="10000"/>
          </a:bodyPr>
          <a:lstStyle/>
          <a:p>
            <a:pPr>
              <a:spcBef>
                <a:spcPts val="0"/>
              </a:spcBef>
            </a:pPr>
            <a:r>
              <a:rPr lang="ru-RU" sz="4400" b="1" dirty="0">
                <a:latin typeface="Times New Roman" panose="02020603050405020304" pitchFamily="18" charset="0"/>
                <a:cs typeface="Times New Roman" panose="02020603050405020304" pitchFamily="18" charset="0"/>
              </a:rPr>
              <a:t>По числу ступней</a:t>
            </a:r>
            <a:r>
              <a:rPr lang="en-US" sz="4400" b="1" dirty="0">
                <a:latin typeface="Times New Roman" panose="02020603050405020304" pitchFamily="18" charset="0"/>
                <a:cs typeface="Times New Roman" panose="02020603050405020304" pitchFamily="18" charset="0"/>
              </a:rPr>
              <a:t>:</a:t>
            </a:r>
            <a:r>
              <a:rPr lang="en-US" sz="4400" dirty="0">
                <a:latin typeface="Times New Roman" panose="02020603050405020304" pitchFamily="18" charset="0"/>
                <a:cs typeface="Times New Roman" panose="02020603050405020304" pitchFamily="18" charset="0"/>
              </a:rPr>
              <a:t> </a:t>
            </a:r>
            <a:r>
              <a:rPr lang="ru-RU" sz="4400" dirty="0">
                <a:latin typeface="Times New Roman" panose="02020603050405020304" pitchFamily="18" charset="0"/>
                <a:cs typeface="Times New Roman" panose="02020603050405020304" pitchFamily="18" charset="0"/>
              </a:rPr>
              <a:t>                                                                                     </a:t>
            </a:r>
            <a:br>
              <a:rPr lang="ru-RU" sz="4400" dirty="0">
                <a:latin typeface="Times New Roman" panose="02020603050405020304" pitchFamily="18" charset="0"/>
                <a:cs typeface="Times New Roman" panose="02020603050405020304" pitchFamily="18" charset="0"/>
              </a:rPr>
            </a:br>
            <a:r>
              <a:rPr lang="ru-RU" sz="4400" dirty="0">
                <a:latin typeface="Times New Roman" panose="02020603050405020304" pitchFamily="18" charset="0"/>
                <a:cs typeface="Times New Roman" panose="02020603050405020304" pitchFamily="18" charset="0"/>
              </a:rPr>
              <a:t>1. Одноступенчатые</a:t>
            </a:r>
          </a:p>
          <a:p>
            <a:pPr>
              <a:spcBef>
                <a:spcPts val="0"/>
              </a:spcBef>
            </a:pPr>
            <a:r>
              <a:rPr lang="ru-RU" sz="4400" dirty="0">
                <a:latin typeface="Times New Roman" panose="02020603050405020304" pitchFamily="18" charset="0"/>
                <a:cs typeface="Times New Roman" panose="02020603050405020304" pitchFamily="18" charset="0"/>
              </a:rPr>
              <a:t>2. Многоступенчатые</a:t>
            </a:r>
          </a:p>
          <a:p>
            <a:pPr>
              <a:spcBef>
                <a:spcPts val="0"/>
              </a:spcBef>
            </a:pPr>
            <a:r>
              <a:rPr lang="ru-RU" sz="4400" b="1" dirty="0">
                <a:latin typeface="Times New Roman" panose="02020603050405020304" pitchFamily="18" charset="0"/>
                <a:cs typeface="Times New Roman" panose="02020603050405020304" pitchFamily="18" charset="0"/>
              </a:rPr>
              <a:t>По способу установки</a:t>
            </a:r>
            <a:r>
              <a:rPr lang="en-US" sz="4400" b="1" dirty="0">
                <a:latin typeface="Times New Roman" panose="02020603050405020304" pitchFamily="18" charset="0"/>
                <a:cs typeface="Times New Roman" panose="02020603050405020304" pitchFamily="18" charset="0"/>
              </a:rPr>
              <a:t>:</a:t>
            </a:r>
            <a:endParaRPr lang="ru-RU" sz="4400" b="1" dirty="0">
              <a:latin typeface="Times New Roman" panose="02020603050405020304" pitchFamily="18" charset="0"/>
              <a:cs typeface="Times New Roman" panose="02020603050405020304" pitchFamily="18" charset="0"/>
            </a:endParaRPr>
          </a:p>
          <a:p>
            <a:pPr>
              <a:spcBef>
                <a:spcPts val="0"/>
              </a:spcBef>
            </a:pPr>
            <a:r>
              <a:rPr lang="ru-RU" sz="4400" dirty="0">
                <a:latin typeface="Times New Roman" panose="02020603050405020304" pitchFamily="18" charset="0"/>
                <a:cs typeface="Times New Roman" panose="02020603050405020304" pitchFamily="18" charset="0"/>
              </a:rPr>
              <a:t>1. Поверхностные</a:t>
            </a:r>
          </a:p>
          <a:p>
            <a:pPr>
              <a:spcBef>
                <a:spcPts val="0"/>
              </a:spcBef>
            </a:pPr>
            <a:r>
              <a:rPr lang="ru-RU" sz="4400" dirty="0">
                <a:latin typeface="Times New Roman" panose="02020603050405020304" pitchFamily="18" charset="0"/>
                <a:cs typeface="Times New Roman" panose="02020603050405020304" pitchFamily="18" charset="0"/>
              </a:rPr>
              <a:t>2. Полупогружные</a:t>
            </a:r>
          </a:p>
          <a:p>
            <a:pPr>
              <a:spcBef>
                <a:spcPts val="0"/>
              </a:spcBef>
            </a:pPr>
            <a:r>
              <a:rPr lang="ru-RU" sz="4400" dirty="0">
                <a:latin typeface="Times New Roman" panose="02020603050405020304" pitchFamily="18" charset="0"/>
                <a:cs typeface="Times New Roman" panose="02020603050405020304" pitchFamily="18" charset="0"/>
              </a:rPr>
              <a:t>3. Погружные</a:t>
            </a:r>
          </a:p>
          <a:p>
            <a:endParaRPr lang="ru-RU" dirty="0"/>
          </a:p>
        </p:txBody>
      </p:sp>
    </p:spTree>
    <p:extLst>
      <p:ext uri="{BB962C8B-B14F-4D97-AF65-F5344CB8AC3E}">
        <p14:creationId xmlns:p14="http://schemas.microsoft.com/office/powerpoint/2010/main" val="3982311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6940" y="154379"/>
            <a:ext cx="7573924" cy="866899"/>
          </a:xfrm>
          <a:blipFill>
            <a:blip r:embed="rId2"/>
            <a:tile tx="0" ty="0" sx="100000" sy="100000" flip="none" algn="tl"/>
          </a:blipFill>
        </p:spPr>
        <p:txBody>
          <a:bodyPr>
            <a:normAutofit fontScale="90000"/>
          </a:bodyPr>
          <a:lstStyle/>
          <a:p>
            <a:r>
              <a:rPr lang="ru-RU" dirty="0" smtClean="0"/>
              <a:t/>
            </a:r>
            <a:br>
              <a:rPr lang="ru-RU" dirty="0" smtClean="0"/>
            </a:br>
            <a:r>
              <a:rPr lang="ru-RU" dirty="0" smtClean="0"/>
              <a:t>Применение </a:t>
            </a:r>
            <a:br>
              <a:rPr lang="ru-RU" dirty="0" smtClean="0"/>
            </a:br>
            <a:endParaRPr lang="ru-RU" dirty="0"/>
          </a:p>
        </p:txBody>
      </p:sp>
      <p:sp>
        <p:nvSpPr>
          <p:cNvPr id="3" name="Объект 2"/>
          <p:cNvSpPr>
            <a:spLocks noGrp="1"/>
          </p:cNvSpPr>
          <p:nvPr>
            <p:ph idx="1"/>
          </p:nvPr>
        </p:nvSpPr>
        <p:spPr>
          <a:xfrm>
            <a:off x="439387" y="1282535"/>
            <a:ext cx="11329060" cy="5070763"/>
          </a:xfrm>
        </p:spPr>
        <p:txBody>
          <a:bodyPr>
            <a:normAutofit/>
          </a:bodyPr>
          <a:lstStyle/>
          <a:p>
            <a:r>
              <a:rPr lang="ru-RU" sz="2000" dirty="0">
                <a:latin typeface="Times New Roman" panose="02020603050405020304" pitchFamily="18" charset="0"/>
                <a:cs typeface="Times New Roman" panose="02020603050405020304" pitchFamily="18" charset="0"/>
              </a:rPr>
              <a:t>Центробежный насос для воды является частью системы для передачи жидкостей на большие расстояния. Существует много типов насосов, среди них — консольные, артезианские, химические, горизонтальные и многие другие. Также данные устройства подразделяются на бытовые и промышленные. Бытовые насосы могут служить хозяевам частных домов для независимого водоснабжения.</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 Применение центробежных насосов в промышленности — достаточно распространенное явление. Такие устройства работают в химической и угольной промышленности, а также подают растворы и реагенты во время некоторых способов производства. Нашли свое применение центробежные насосы для воды промышленные в пищевой и химической </a:t>
            </a:r>
            <a:r>
              <a:rPr lang="ru-RU" sz="2000" dirty="0" smtClean="0">
                <a:latin typeface="Times New Roman" panose="02020603050405020304" pitchFamily="18" charset="0"/>
                <a:cs typeface="Times New Roman" panose="02020603050405020304" pitchFamily="18" charset="0"/>
              </a:rPr>
              <a:t>сфере.</a:t>
            </a:r>
          </a:p>
          <a:p>
            <a:r>
              <a:rPr lang="ru-RU" sz="2000" dirty="0">
                <a:latin typeface="Times New Roman" panose="02020603050405020304" pitchFamily="18" charset="0"/>
                <a:cs typeface="Times New Roman" panose="02020603050405020304" pitchFamily="18" charset="0"/>
              </a:rPr>
              <a:t>В промышленности также применяются горизонтальные химические центробежные насосы. Основные преимущества такого типа насосов — это высокое качество эксплуатации, возможность выдержать жесткие условия работы, быстрая и легкая установка, а также простота использования. К таким устройствам относятся горизонтальные центробежные химические насосы серии MB</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417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Посылка">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TM10001115[[fn=Посылка]]</Template>
  <TotalTime>361</TotalTime>
  <Words>1101</Words>
  <Application>Microsoft Office PowerPoint</Application>
  <PresentationFormat>Широкоэкранный</PresentationFormat>
  <Paragraphs>109</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Corbel</vt:lpstr>
      <vt:lpstr>Gill Sans MT</vt:lpstr>
      <vt:lpstr>Times New Roman</vt:lpstr>
      <vt:lpstr>Wingdings 2</vt:lpstr>
      <vt:lpstr>Посылка</vt:lpstr>
      <vt:lpstr>Презентация PowerPoint</vt:lpstr>
      <vt:lpstr>ВВедение</vt:lpstr>
      <vt:lpstr>Цели и задачи исследовательской работы</vt:lpstr>
      <vt:lpstr>Определение центробежных насосов</vt:lpstr>
      <vt:lpstr>Центробежный насос</vt:lpstr>
      <vt:lpstr>Схема центробежного насоса</vt:lpstr>
      <vt:lpstr>Предназначение</vt:lpstr>
      <vt:lpstr>Классификация</vt:lpstr>
      <vt:lpstr> Применение  </vt:lpstr>
      <vt:lpstr>Применение</vt:lpstr>
      <vt:lpstr>Принцип действия</vt:lpstr>
      <vt:lpstr>Основные части центробежного насоса</vt:lpstr>
      <vt:lpstr>Принцип работы</vt:lpstr>
      <vt:lpstr>Порядок пуска центробежного насоса</vt:lpstr>
      <vt:lpstr>Работа жидкости</vt:lpstr>
      <vt:lpstr>Характеристики центробежных насосов</vt:lpstr>
      <vt:lpstr>Производительность</vt:lpstr>
      <vt:lpstr>Дополнительные приборы для работы</vt:lpstr>
      <vt:lpstr>Рекомендации по выбору модели</vt:lpstr>
      <vt:lpstr>Рекомендации по выбору модели</vt:lpstr>
      <vt:lpstr>Преимущества и недостатки</vt:lpstr>
      <vt:lpstr>Стоимость</vt:lpstr>
      <vt:lpstr>Презентация PowerPoint</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Мещеряков Кирилл</dc:creator>
  <cp:lastModifiedBy>1</cp:lastModifiedBy>
  <cp:revision>39</cp:revision>
  <dcterms:created xsi:type="dcterms:W3CDTF">2020-12-01T13:50:10Z</dcterms:created>
  <dcterms:modified xsi:type="dcterms:W3CDTF">2020-12-23T16:31:09Z</dcterms:modified>
</cp:coreProperties>
</file>