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70" r:id="rId11"/>
    <p:sldId id="269" r:id="rId12"/>
    <p:sldId id="272" r:id="rId13"/>
    <p:sldId id="264" r:id="rId14"/>
    <p:sldId id="271" r:id="rId15"/>
    <p:sldId id="273" r:id="rId16"/>
    <p:sldId id="266" r:id="rId17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14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76" autoAdjust="0"/>
    <p:restoredTop sz="94660"/>
  </p:normalViewPr>
  <p:slideViewPr>
    <p:cSldViewPr>
      <p:cViewPr>
        <p:scale>
          <a:sx n="102" d="100"/>
          <a:sy n="102" d="100"/>
        </p:scale>
        <p:origin x="-1032" y="-15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22" name="AutoShape 34" descr="https://img-fotki.yandex.ru/get/38180/200418627.13a/0_164d8b_d129198_orig.png"/>
          <p:cNvSpPr>
            <a:spLocks noChangeAspect="1" noChangeArrowheads="1"/>
          </p:cNvSpPr>
          <p:nvPr userDrawn="1"/>
        </p:nvSpPr>
        <p:spPr bwMode="auto">
          <a:xfrm>
            <a:off x="63500" y="-136525"/>
            <a:ext cx="10298113" cy="167481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324" name="AutoShape 36" descr="https://img-fotki.yandex.ru/get/38180/200418627.13a/0_164d8b_d129198_orig.png"/>
          <p:cNvSpPr>
            <a:spLocks noChangeAspect="1" noChangeArrowheads="1"/>
          </p:cNvSpPr>
          <p:nvPr userDrawn="1"/>
        </p:nvSpPr>
        <p:spPr bwMode="auto">
          <a:xfrm>
            <a:off x="63500" y="-136525"/>
            <a:ext cx="10298113" cy="167481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 descr="0_c52e1_79e3c7a7_XXL.png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-10000" contrast="40000"/>
          </a:blip>
          <a:stretch>
            <a:fillRect/>
          </a:stretch>
        </p:blipFill>
        <p:spPr>
          <a:xfrm>
            <a:off x="142844" y="0"/>
            <a:ext cx="3000396" cy="462952"/>
          </a:xfrm>
          <a:prstGeom prst="rect">
            <a:avLst/>
          </a:prstGeom>
        </p:spPr>
      </p:pic>
      <p:pic>
        <p:nvPicPr>
          <p:cNvPr id="7" name="Рисунок 6" descr="0_c52e1_79e3c7a7_XXL.png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-10000" contrast="40000"/>
          </a:blip>
          <a:stretch>
            <a:fillRect/>
          </a:stretch>
        </p:blipFill>
        <p:spPr>
          <a:xfrm>
            <a:off x="3071802" y="0"/>
            <a:ext cx="3000396" cy="462952"/>
          </a:xfrm>
          <a:prstGeom prst="rect">
            <a:avLst/>
          </a:prstGeom>
        </p:spPr>
      </p:pic>
      <p:pic>
        <p:nvPicPr>
          <p:cNvPr id="8" name="Рисунок 7" descr="0_c52e1_79e3c7a7_XXL.png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-10000" contrast="40000"/>
          </a:blip>
          <a:stretch>
            <a:fillRect/>
          </a:stretch>
        </p:blipFill>
        <p:spPr>
          <a:xfrm>
            <a:off x="6000760" y="0"/>
            <a:ext cx="3000396" cy="462952"/>
          </a:xfrm>
          <a:prstGeom prst="rect">
            <a:avLst/>
          </a:prstGeom>
        </p:spPr>
      </p:pic>
      <p:pic>
        <p:nvPicPr>
          <p:cNvPr id="9" name="Рисунок 8" descr="0_c52e1_79e3c7a7_XXL.png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-10000" contrast="40000"/>
          </a:blip>
          <a:stretch>
            <a:fillRect/>
          </a:stretch>
        </p:blipFill>
        <p:spPr>
          <a:xfrm rot="5400000">
            <a:off x="7742168" y="1241357"/>
            <a:ext cx="2428892" cy="374770"/>
          </a:xfrm>
          <a:prstGeom prst="rect">
            <a:avLst/>
          </a:prstGeom>
        </p:spPr>
      </p:pic>
      <p:pic>
        <p:nvPicPr>
          <p:cNvPr id="10" name="Рисунок 9" descr="0_c52e1_79e3c7a7_XXL.png"/>
          <p:cNvPicPr>
            <a:picLocks noChangeAspect="1"/>
          </p:cNvPicPr>
          <p:nvPr userDrawn="1"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-10000" contrast="40000"/>
          </a:blip>
          <a:stretch>
            <a:fillRect/>
          </a:stretch>
        </p:blipFill>
        <p:spPr>
          <a:xfrm rot="5400000">
            <a:off x="7783399" y="3568605"/>
            <a:ext cx="2357453" cy="363748"/>
          </a:xfrm>
          <a:prstGeom prst="rect">
            <a:avLst/>
          </a:prstGeom>
        </p:spPr>
      </p:pic>
      <p:pic>
        <p:nvPicPr>
          <p:cNvPr id="11" name="Рисунок 10" descr="0_c52e1_79e3c7a7_XXL.png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-10000" contrast="40000"/>
          </a:blip>
          <a:stretch>
            <a:fillRect/>
          </a:stretch>
        </p:blipFill>
        <p:spPr>
          <a:xfrm>
            <a:off x="6000760" y="4680548"/>
            <a:ext cx="3000396" cy="462952"/>
          </a:xfrm>
          <a:prstGeom prst="rect">
            <a:avLst/>
          </a:prstGeom>
        </p:spPr>
      </p:pic>
      <p:pic>
        <p:nvPicPr>
          <p:cNvPr id="12" name="Рисунок 11" descr="0_c52e1_79e3c7a7_XXL.png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-10000" contrast="40000"/>
          </a:blip>
          <a:stretch>
            <a:fillRect/>
          </a:stretch>
        </p:blipFill>
        <p:spPr>
          <a:xfrm>
            <a:off x="3143240" y="4680548"/>
            <a:ext cx="3000396" cy="462952"/>
          </a:xfrm>
          <a:prstGeom prst="rect">
            <a:avLst/>
          </a:prstGeom>
        </p:spPr>
      </p:pic>
      <p:pic>
        <p:nvPicPr>
          <p:cNvPr id="13" name="Рисунок 12" descr="0_c52e1_79e3c7a7_XXL.png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-10000" contrast="40000"/>
          </a:blip>
          <a:stretch>
            <a:fillRect/>
          </a:stretch>
        </p:blipFill>
        <p:spPr>
          <a:xfrm>
            <a:off x="142844" y="4680548"/>
            <a:ext cx="3000396" cy="462952"/>
          </a:xfrm>
          <a:prstGeom prst="rect">
            <a:avLst/>
          </a:prstGeom>
        </p:spPr>
      </p:pic>
      <p:pic>
        <p:nvPicPr>
          <p:cNvPr id="12318" name="Picture 30" descr="http://img-fotki.yandex.ru/get/4103/inmira.e0/0_4498f_f4c19f58_XL.jpg"/>
          <p:cNvPicPr>
            <a:picLocks noChangeAspect="1" noChangeArrowheads="1"/>
          </p:cNvPicPr>
          <p:nvPr userDrawn="1"/>
        </p:nvPicPr>
        <p:blipFill>
          <a:blip r:embed="rId5">
            <a:lum contrast="10000"/>
          </a:blip>
          <a:srcRect/>
          <a:stretch>
            <a:fillRect/>
          </a:stretch>
        </p:blipFill>
        <p:spPr bwMode="auto">
          <a:xfrm rot="16200000" flipV="1">
            <a:off x="2482221" y="3089893"/>
            <a:ext cx="1408791" cy="2515645"/>
          </a:xfrm>
          <a:prstGeom prst="rect">
            <a:avLst/>
          </a:prstGeom>
          <a:noFill/>
        </p:spPr>
      </p:pic>
      <p:pic>
        <p:nvPicPr>
          <p:cNvPr id="14" name="Рисунок 13" descr="0_c52e1_79e3c7a7_XXL.png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-10000" contrast="40000"/>
          </a:blip>
          <a:stretch>
            <a:fillRect/>
          </a:stretch>
        </p:blipFill>
        <p:spPr>
          <a:xfrm rot="5400000">
            <a:off x="-1027061" y="1241357"/>
            <a:ext cx="2428892" cy="374770"/>
          </a:xfrm>
          <a:prstGeom prst="rect">
            <a:avLst/>
          </a:prstGeom>
        </p:spPr>
      </p:pic>
      <p:pic>
        <p:nvPicPr>
          <p:cNvPr id="15" name="Рисунок 14" descr="0_c52e1_79e3c7a7_XXL.png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-10000" contrast="40000"/>
          </a:blip>
          <a:stretch>
            <a:fillRect/>
          </a:stretch>
        </p:blipFill>
        <p:spPr>
          <a:xfrm rot="5400000">
            <a:off x="-1027061" y="3598811"/>
            <a:ext cx="2428892" cy="374770"/>
          </a:xfrm>
          <a:prstGeom prst="rect">
            <a:avLst/>
          </a:prstGeom>
        </p:spPr>
      </p:pic>
      <p:pic>
        <p:nvPicPr>
          <p:cNvPr id="12290" name="Picture 2" descr="http://2.bp.blogspot.com/-zb6c6ppBpPw/UaeIp46RX_I/AAAAAAAAGeQ/kaRARshxunU/s1600/e4eb5791d7f4.png"/>
          <p:cNvPicPr>
            <a:picLocks noChangeAspect="1" noChangeArrowheads="1"/>
          </p:cNvPicPr>
          <p:nvPr userDrawn="1"/>
        </p:nvPicPr>
        <p:blipFill>
          <a:blip r:embed="rId6" cstate="print">
            <a:lum contrast="10000"/>
          </a:blip>
          <a:srcRect/>
          <a:stretch>
            <a:fillRect/>
          </a:stretch>
        </p:blipFill>
        <p:spPr bwMode="auto">
          <a:xfrm>
            <a:off x="214282" y="1785932"/>
            <a:ext cx="2357454" cy="321662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929666D-EB24-4DC4-809B-7E0535E36338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7B225A1-74A0-4E2E-9F38-3374BC136D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929666D-EB24-4DC4-809B-7E0535E36338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7B225A1-74A0-4E2E-9F38-3374BC136D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c52e1_79e3c7a7_XXL.png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-10000" contrast="40000"/>
          </a:blip>
          <a:stretch>
            <a:fillRect/>
          </a:stretch>
        </p:blipFill>
        <p:spPr>
          <a:xfrm>
            <a:off x="142844" y="0"/>
            <a:ext cx="3000396" cy="462952"/>
          </a:xfrm>
          <a:prstGeom prst="rect">
            <a:avLst/>
          </a:prstGeom>
        </p:spPr>
      </p:pic>
      <p:pic>
        <p:nvPicPr>
          <p:cNvPr id="3" name="Рисунок 2" descr="0_c52e1_79e3c7a7_XXL.png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-10000" contrast="40000"/>
          </a:blip>
          <a:stretch>
            <a:fillRect/>
          </a:stretch>
        </p:blipFill>
        <p:spPr>
          <a:xfrm>
            <a:off x="3071802" y="0"/>
            <a:ext cx="3000396" cy="462952"/>
          </a:xfrm>
          <a:prstGeom prst="rect">
            <a:avLst/>
          </a:prstGeom>
        </p:spPr>
      </p:pic>
      <p:pic>
        <p:nvPicPr>
          <p:cNvPr id="4" name="Рисунок 3" descr="0_c52e1_79e3c7a7_XXL.png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-10000" contrast="40000"/>
          </a:blip>
          <a:stretch>
            <a:fillRect/>
          </a:stretch>
        </p:blipFill>
        <p:spPr>
          <a:xfrm>
            <a:off x="6000760" y="0"/>
            <a:ext cx="3000396" cy="462952"/>
          </a:xfrm>
          <a:prstGeom prst="rect">
            <a:avLst/>
          </a:prstGeom>
        </p:spPr>
      </p:pic>
      <p:pic>
        <p:nvPicPr>
          <p:cNvPr id="5" name="Рисунок 4" descr="0_c52e1_79e3c7a7_XXL.png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-10000" contrast="40000"/>
          </a:blip>
          <a:stretch>
            <a:fillRect/>
          </a:stretch>
        </p:blipFill>
        <p:spPr>
          <a:xfrm rot="5400000">
            <a:off x="7742168" y="1241357"/>
            <a:ext cx="2428892" cy="374770"/>
          </a:xfrm>
          <a:prstGeom prst="rect">
            <a:avLst/>
          </a:prstGeom>
        </p:spPr>
      </p:pic>
      <p:pic>
        <p:nvPicPr>
          <p:cNvPr id="6" name="Рисунок 5" descr="0_c52e1_79e3c7a7_XXL.png"/>
          <p:cNvPicPr>
            <a:picLocks noChangeAspect="1"/>
          </p:cNvPicPr>
          <p:nvPr userDrawn="1"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-10000" contrast="40000"/>
          </a:blip>
          <a:stretch>
            <a:fillRect/>
          </a:stretch>
        </p:blipFill>
        <p:spPr>
          <a:xfrm rot="5400000">
            <a:off x="7783399" y="3568605"/>
            <a:ext cx="2357453" cy="363748"/>
          </a:xfrm>
          <a:prstGeom prst="rect">
            <a:avLst/>
          </a:prstGeom>
        </p:spPr>
      </p:pic>
      <p:pic>
        <p:nvPicPr>
          <p:cNvPr id="7" name="Рисунок 6" descr="0_c52e1_79e3c7a7_XXL.png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-10000" contrast="40000"/>
          </a:blip>
          <a:stretch>
            <a:fillRect/>
          </a:stretch>
        </p:blipFill>
        <p:spPr>
          <a:xfrm>
            <a:off x="6000760" y="4680548"/>
            <a:ext cx="3000396" cy="462952"/>
          </a:xfrm>
          <a:prstGeom prst="rect">
            <a:avLst/>
          </a:prstGeom>
        </p:spPr>
      </p:pic>
      <p:pic>
        <p:nvPicPr>
          <p:cNvPr id="8" name="Рисунок 7" descr="0_c52e1_79e3c7a7_XXL.png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-10000" contrast="40000"/>
          </a:blip>
          <a:stretch>
            <a:fillRect/>
          </a:stretch>
        </p:blipFill>
        <p:spPr>
          <a:xfrm>
            <a:off x="3071802" y="4680548"/>
            <a:ext cx="3000396" cy="462952"/>
          </a:xfrm>
          <a:prstGeom prst="rect">
            <a:avLst/>
          </a:prstGeom>
        </p:spPr>
      </p:pic>
      <p:pic>
        <p:nvPicPr>
          <p:cNvPr id="9" name="Рисунок 8" descr="0_c52e1_79e3c7a7_XXL.png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-10000" contrast="40000"/>
          </a:blip>
          <a:stretch>
            <a:fillRect/>
          </a:stretch>
        </p:blipFill>
        <p:spPr>
          <a:xfrm>
            <a:off x="142844" y="4680548"/>
            <a:ext cx="3000396" cy="462952"/>
          </a:xfrm>
          <a:prstGeom prst="rect">
            <a:avLst/>
          </a:prstGeom>
        </p:spPr>
      </p:pic>
      <p:pic>
        <p:nvPicPr>
          <p:cNvPr id="10" name="Рисунок 9" descr="0_c52e1_79e3c7a7_XXL.png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-10000" contrast="40000"/>
          </a:blip>
          <a:stretch>
            <a:fillRect/>
          </a:stretch>
        </p:blipFill>
        <p:spPr>
          <a:xfrm rot="5400000">
            <a:off x="-1027061" y="1241357"/>
            <a:ext cx="2428892" cy="374770"/>
          </a:xfrm>
          <a:prstGeom prst="rect">
            <a:avLst/>
          </a:prstGeom>
        </p:spPr>
      </p:pic>
      <p:pic>
        <p:nvPicPr>
          <p:cNvPr id="11" name="Рисунок 10" descr="0_c52e1_79e3c7a7_XXL.png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-10000" contrast="40000"/>
          </a:blip>
          <a:stretch>
            <a:fillRect/>
          </a:stretch>
        </p:blipFill>
        <p:spPr>
          <a:xfrm rot="5400000">
            <a:off x="-1027061" y="3598811"/>
            <a:ext cx="2428892" cy="374770"/>
          </a:xfrm>
          <a:prstGeom prst="rect">
            <a:avLst/>
          </a:prstGeom>
        </p:spPr>
      </p:pic>
      <p:pic>
        <p:nvPicPr>
          <p:cNvPr id="12" name="Picture 2" descr="http://2.bp.blogspot.com/-zb6c6ppBpPw/UaeIp46RX_I/AAAAAAAAGeQ/kaRARshxunU/s1600/e4eb5791d7f4.png"/>
          <p:cNvPicPr>
            <a:picLocks noChangeAspect="1" noChangeArrowheads="1"/>
          </p:cNvPicPr>
          <p:nvPr userDrawn="1"/>
        </p:nvPicPr>
        <p:blipFill>
          <a:blip r:embed="rId5" cstate="print">
            <a:lum contrast="10000"/>
          </a:blip>
          <a:srcRect/>
          <a:stretch>
            <a:fillRect/>
          </a:stretch>
        </p:blipFill>
        <p:spPr bwMode="auto">
          <a:xfrm flipH="1">
            <a:off x="7429520" y="3000378"/>
            <a:ext cx="1500198" cy="2046941"/>
          </a:xfrm>
          <a:prstGeom prst="rect">
            <a:avLst/>
          </a:prstGeom>
          <a:noFill/>
        </p:spPr>
      </p:pic>
      <p:pic>
        <p:nvPicPr>
          <p:cNvPr id="13" name="Picture 30" descr="http://img-fotki.yandex.ru/get/4103/inmira.e0/0_4498f_f4c19f58_XL.jpg"/>
          <p:cNvPicPr>
            <a:picLocks noChangeAspect="1" noChangeArrowheads="1"/>
          </p:cNvPicPr>
          <p:nvPr userDrawn="1"/>
        </p:nvPicPr>
        <p:blipFill>
          <a:blip r:embed="rId6" cstate="print">
            <a:lum contrast="10000"/>
          </a:blip>
          <a:srcRect/>
          <a:stretch>
            <a:fillRect/>
          </a:stretch>
        </p:blipFill>
        <p:spPr bwMode="auto">
          <a:xfrm rot="16200000">
            <a:off x="6472555" y="3814468"/>
            <a:ext cx="837287" cy="1495124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0_c52e1_79e3c7a7_XXL.png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-10000" contrast="40000"/>
          </a:blip>
          <a:stretch>
            <a:fillRect/>
          </a:stretch>
        </p:blipFill>
        <p:spPr>
          <a:xfrm>
            <a:off x="142844" y="0"/>
            <a:ext cx="3000396" cy="462952"/>
          </a:xfrm>
          <a:prstGeom prst="rect">
            <a:avLst/>
          </a:prstGeom>
        </p:spPr>
      </p:pic>
      <p:pic>
        <p:nvPicPr>
          <p:cNvPr id="8" name="Рисунок 7" descr="0_c52e1_79e3c7a7_XXL.png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-10000" contrast="40000"/>
          </a:blip>
          <a:stretch>
            <a:fillRect/>
          </a:stretch>
        </p:blipFill>
        <p:spPr>
          <a:xfrm>
            <a:off x="3071802" y="0"/>
            <a:ext cx="3000396" cy="462952"/>
          </a:xfrm>
          <a:prstGeom prst="rect">
            <a:avLst/>
          </a:prstGeom>
        </p:spPr>
      </p:pic>
      <p:pic>
        <p:nvPicPr>
          <p:cNvPr id="9" name="Рисунок 8" descr="0_c52e1_79e3c7a7_XXL.png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-10000" contrast="40000"/>
          </a:blip>
          <a:stretch>
            <a:fillRect/>
          </a:stretch>
        </p:blipFill>
        <p:spPr>
          <a:xfrm>
            <a:off x="6000760" y="0"/>
            <a:ext cx="3000396" cy="462952"/>
          </a:xfrm>
          <a:prstGeom prst="rect">
            <a:avLst/>
          </a:prstGeom>
        </p:spPr>
      </p:pic>
      <p:pic>
        <p:nvPicPr>
          <p:cNvPr id="10" name="Рисунок 9" descr="0_c52e1_79e3c7a7_XXL.png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-10000" contrast="40000"/>
          </a:blip>
          <a:stretch>
            <a:fillRect/>
          </a:stretch>
        </p:blipFill>
        <p:spPr>
          <a:xfrm rot="5400000">
            <a:off x="7742168" y="1241357"/>
            <a:ext cx="2428892" cy="374770"/>
          </a:xfrm>
          <a:prstGeom prst="rect">
            <a:avLst/>
          </a:prstGeom>
        </p:spPr>
      </p:pic>
      <p:pic>
        <p:nvPicPr>
          <p:cNvPr id="11" name="Рисунок 10" descr="0_c52e1_79e3c7a7_XXL.png"/>
          <p:cNvPicPr>
            <a:picLocks noChangeAspect="1"/>
          </p:cNvPicPr>
          <p:nvPr userDrawn="1"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-10000" contrast="40000"/>
          </a:blip>
          <a:stretch>
            <a:fillRect/>
          </a:stretch>
        </p:blipFill>
        <p:spPr>
          <a:xfrm rot="5400000">
            <a:off x="7783399" y="3568605"/>
            <a:ext cx="2357453" cy="363748"/>
          </a:xfrm>
          <a:prstGeom prst="rect">
            <a:avLst/>
          </a:prstGeom>
        </p:spPr>
      </p:pic>
      <p:pic>
        <p:nvPicPr>
          <p:cNvPr id="12" name="Рисунок 11" descr="0_c52e1_79e3c7a7_XXL.png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-10000" contrast="40000"/>
          </a:blip>
          <a:stretch>
            <a:fillRect/>
          </a:stretch>
        </p:blipFill>
        <p:spPr>
          <a:xfrm>
            <a:off x="6000760" y="4680548"/>
            <a:ext cx="3000396" cy="462952"/>
          </a:xfrm>
          <a:prstGeom prst="rect">
            <a:avLst/>
          </a:prstGeom>
        </p:spPr>
      </p:pic>
      <p:pic>
        <p:nvPicPr>
          <p:cNvPr id="13" name="Рисунок 12" descr="0_c52e1_79e3c7a7_XXL.png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-10000" contrast="40000"/>
          </a:blip>
          <a:stretch>
            <a:fillRect/>
          </a:stretch>
        </p:blipFill>
        <p:spPr>
          <a:xfrm>
            <a:off x="3071802" y="4680548"/>
            <a:ext cx="3000396" cy="462952"/>
          </a:xfrm>
          <a:prstGeom prst="rect">
            <a:avLst/>
          </a:prstGeom>
        </p:spPr>
      </p:pic>
      <p:pic>
        <p:nvPicPr>
          <p:cNvPr id="14" name="Рисунок 13" descr="0_c52e1_79e3c7a7_XXL.png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-10000" contrast="40000"/>
          </a:blip>
          <a:stretch>
            <a:fillRect/>
          </a:stretch>
        </p:blipFill>
        <p:spPr>
          <a:xfrm>
            <a:off x="142844" y="4680548"/>
            <a:ext cx="3000396" cy="462952"/>
          </a:xfrm>
          <a:prstGeom prst="rect">
            <a:avLst/>
          </a:prstGeom>
        </p:spPr>
      </p:pic>
      <p:pic>
        <p:nvPicPr>
          <p:cNvPr id="15" name="Рисунок 14" descr="0_c52e1_79e3c7a7_XXL.png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-10000" contrast="40000"/>
          </a:blip>
          <a:stretch>
            <a:fillRect/>
          </a:stretch>
        </p:blipFill>
        <p:spPr>
          <a:xfrm rot="5400000">
            <a:off x="-1027061" y="1241357"/>
            <a:ext cx="2428892" cy="374770"/>
          </a:xfrm>
          <a:prstGeom prst="rect">
            <a:avLst/>
          </a:prstGeom>
        </p:spPr>
      </p:pic>
      <p:pic>
        <p:nvPicPr>
          <p:cNvPr id="16" name="Рисунок 15" descr="0_c52e1_79e3c7a7_XXL.png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-10000" contrast="40000"/>
          </a:blip>
          <a:stretch>
            <a:fillRect/>
          </a:stretch>
        </p:blipFill>
        <p:spPr>
          <a:xfrm rot="5400000">
            <a:off x="-1027061" y="3598811"/>
            <a:ext cx="2428892" cy="374770"/>
          </a:xfrm>
          <a:prstGeom prst="rect">
            <a:avLst/>
          </a:prstGeom>
        </p:spPr>
      </p:pic>
      <p:pic>
        <p:nvPicPr>
          <p:cNvPr id="17" name="Picture 30" descr="http://img-fotki.yandex.ru/get/4103/inmira.e0/0_4498f_f4c19f58_XL.jpg"/>
          <p:cNvPicPr>
            <a:picLocks noChangeAspect="1" noChangeArrowheads="1"/>
          </p:cNvPicPr>
          <p:nvPr userDrawn="1"/>
        </p:nvPicPr>
        <p:blipFill>
          <a:blip r:embed="rId5" cstate="print">
            <a:lum contrast="10000"/>
          </a:blip>
          <a:srcRect/>
          <a:stretch>
            <a:fillRect/>
          </a:stretch>
        </p:blipFill>
        <p:spPr bwMode="auto">
          <a:xfrm rot="16200000" flipV="1">
            <a:off x="7552383" y="3520458"/>
            <a:ext cx="1040159" cy="1857388"/>
          </a:xfrm>
          <a:prstGeom prst="rect">
            <a:avLst/>
          </a:prstGeom>
          <a:noFill/>
        </p:spPr>
      </p:pic>
      <p:pic>
        <p:nvPicPr>
          <p:cNvPr id="18" name="Picture 30" descr="http://img-fotki.yandex.ru/get/4103/inmira.e0/0_4498f_f4c19f58_XL.jpg"/>
          <p:cNvPicPr>
            <a:picLocks noChangeAspect="1" noChangeArrowheads="1"/>
          </p:cNvPicPr>
          <p:nvPr userDrawn="1"/>
        </p:nvPicPr>
        <p:blipFill>
          <a:blip r:embed="rId5" cstate="print">
            <a:lum contrast="10000"/>
          </a:blip>
          <a:srcRect/>
          <a:stretch>
            <a:fillRect/>
          </a:stretch>
        </p:blipFill>
        <p:spPr bwMode="auto">
          <a:xfrm rot="16200000">
            <a:off x="480022" y="3520457"/>
            <a:ext cx="1040159" cy="185738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0_c52e1_79e3c7a7_XXL.png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-10000" contrast="40000"/>
          </a:blip>
          <a:stretch>
            <a:fillRect/>
          </a:stretch>
        </p:blipFill>
        <p:spPr>
          <a:xfrm>
            <a:off x="142844" y="0"/>
            <a:ext cx="3000396" cy="462952"/>
          </a:xfrm>
          <a:prstGeom prst="rect">
            <a:avLst/>
          </a:prstGeom>
        </p:spPr>
      </p:pic>
      <p:pic>
        <p:nvPicPr>
          <p:cNvPr id="9" name="Рисунок 8" descr="0_c52e1_79e3c7a7_XXL.png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-10000" contrast="40000"/>
          </a:blip>
          <a:stretch>
            <a:fillRect/>
          </a:stretch>
        </p:blipFill>
        <p:spPr>
          <a:xfrm>
            <a:off x="3071802" y="0"/>
            <a:ext cx="3000396" cy="462952"/>
          </a:xfrm>
          <a:prstGeom prst="rect">
            <a:avLst/>
          </a:prstGeom>
        </p:spPr>
      </p:pic>
      <p:pic>
        <p:nvPicPr>
          <p:cNvPr id="10" name="Рисунок 9" descr="0_c52e1_79e3c7a7_XXL.png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-10000" contrast="40000"/>
          </a:blip>
          <a:stretch>
            <a:fillRect/>
          </a:stretch>
        </p:blipFill>
        <p:spPr>
          <a:xfrm>
            <a:off x="6000760" y="0"/>
            <a:ext cx="3000396" cy="462952"/>
          </a:xfrm>
          <a:prstGeom prst="rect">
            <a:avLst/>
          </a:prstGeom>
        </p:spPr>
      </p:pic>
      <p:pic>
        <p:nvPicPr>
          <p:cNvPr id="11" name="Рисунок 10" descr="0_c52e1_79e3c7a7_XXL.png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-10000" contrast="40000"/>
          </a:blip>
          <a:stretch>
            <a:fillRect/>
          </a:stretch>
        </p:blipFill>
        <p:spPr>
          <a:xfrm rot="5400000">
            <a:off x="7742168" y="1241357"/>
            <a:ext cx="2428892" cy="374770"/>
          </a:xfrm>
          <a:prstGeom prst="rect">
            <a:avLst/>
          </a:prstGeom>
        </p:spPr>
      </p:pic>
      <p:pic>
        <p:nvPicPr>
          <p:cNvPr id="12" name="Рисунок 11" descr="0_c52e1_79e3c7a7_XXL.png"/>
          <p:cNvPicPr>
            <a:picLocks noChangeAspect="1"/>
          </p:cNvPicPr>
          <p:nvPr userDrawn="1"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-10000" contrast="40000"/>
          </a:blip>
          <a:stretch>
            <a:fillRect/>
          </a:stretch>
        </p:blipFill>
        <p:spPr>
          <a:xfrm rot="5400000">
            <a:off x="7783399" y="3568605"/>
            <a:ext cx="2357453" cy="363748"/>
          </a:xfrm>
          <a:prstGeom prst="rect">
            <a:avLst/>
          </a:prstGeom>
        </p:spPr>
      </p:pic>
      <p:pic>
        <p:nvPicPr>
          <p:cNvPr id="13" name="Рисунок 12" descr="0_c52e1_79e3c7a7_XXL.png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-10000" contrast="40000"/>
          </a:blip>
          <a:stretch>
            <a:fillRect/>
          </a:stretch>
        </p:blipFill>
        <p:spPr>
          <a:xfrm>
            <a:off x="6000760" y="4680548"/>
            <a:ext cx="3000396" cy="462952"/>
          </a:xfrm>
          <a:prstGeom prst="rect">
            <a:avLst/>
          </a:prstGeom>
        </p:spPr>
      </p:pic>
      <p:pic>
        <p:nvPicPr>
          <p:cNvPr id="14" name="Рисунок 13" descr="0_c52e1_79e3c7a7_XXL.png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-10000" contrast="40000"/>
          </a:blip>
          <a:stretch>
            <a:fillRect/>
          </a:stretch>
        </p:blipFill>
        <p:spPr>
          <a:xfrm>
            <a:off x="3071802" y="4680548"/>
            <a:ext cx="3000396" cy="462952"/>
          </a:xfrm>
          <a:prstGeom prst="rect">
            <a:avLst/>
          </a:prstGeom>
        </p:spPr>
      </p:pic>
      <p:pic>
        <p:nvPicPr>
          <p:cNvPr id="15" name="Рисунок 14" descr="0_c52e1_79e3c7a7_XXL.png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-10000" contrast="40000"/>
          </a:blip>
          <a:stretch>
            <a:fillRect/>
          </a:stretch>
        </p:blipFill>
        <p:spPr>
          <a:xfrm>
            <a:off x="142844" y="4680548"/>
            <a:ext cx="3000396" cy="462952"/>
          </a:xfrm>
          <a:prstGeom prst="rect">
            <a:avLst/>
          </a:prstGeom>
        </p:spPr>
      </p:pic>
      <p:pic>
        <p:nvPicPr>
          <p:cNvPr id="16" name="Рисунок 15" descr="0_c52e1_79e3c7a7_XXL.png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-10000" contrast="40000"/>
          </a:blip>
          <a:stretch>
            <a:fillRect/>
          </a:stretch>
        </p:blipFill>
        <p:spPr>
          <a:xfrm rot="5400000">
            <a:off x="-1027061" y="1241357"/>
            <a:ext cx="2428892" cy="374770"/>
          </a:xfrm>
          <a:prstGeom prst="rect">
            <a:avLst/>
          </a:prstGeom>
        </p:spPr>
      </p:pic>
      <p:pic>
        <p:nvPicPr>
          <p:cNvPr id="17" name="Рисунок 16" descr="0_c52e1_79e3c7a7_XXL.png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-10000" contrast="40000"/>
          </a:blip>
          <a:stretch>
            <a:fillRect/>
          </a:stretch>
        </p:blipFill>
        <p:spPr>
          <a:xfrm rot="5400000">
            <a:off x="-1027061" y="3598811"/>
            <a:ext cx="2428892" cy="374770"/>
          </a:xfrm>
          <a:prstGeom prst="rect">
            <a:avLst/>
          </a:prstGeom>
        </p:spPr>
      </p:pic>
      <p:pic>
        <p:nvPicPr>
          <p:cNvPr id="19" name="Picture 2" descr="http://2.bp.blogspot.com/-zb6c6ppBpPw/UaeIp46RX_I/AAAAAAAAGeQ/kaRARshxunU/s1600/e4eb5791d7f4.png"/>
          <p:cNvPicPr>
            <a:picLocks noChangeAspect="1" noChangeArrowheads="1"/>
          </p:cNvPicPr>
          <p:nvPr userDrawn="1"/>
        </p:nvPicPr>
        <p:blipFill>
          <a:blip r:embed="rId5" cstate="print">
            <a:lum contrast="10000"/>
          </a:blip>
          <a:srcRect/>
          <a:stretch>
            <a:fillRect/>
          </a:stretch>
        </p:blipFill>
        <p:spPr bwMode="auto">
          <a:xfrm>
            <a:off x="142844" y="2857502"/>
            <a:ext cx="1447841" cy="1975503"/>
          </a:xfrm>
          <a:prstGeom prst="rect">
            <a:avLst/>
          </a:prstGeom>
          <a:noFill/>
        </p:spPr>
      </p:pic>
      <p:pic>
        <p:nvPicPr>
          <p:cNvPr id="18" name="Picture 30" descr="http://img-fotki.yandex.ru/get/4103/inmira.e0/0_4498f_f4c19f58_XL.jpg"/>
          <p:cNvPicPr>
            <a:picLocks noChangeAspect="1" noChangeArrowheads="1"/>
          </p:cNvPicPr>
          <p:nvPr userDrawn="1"/>
        </p:nvPicPr>
        <p:blipFill>
          <a:blip r:embed="rId6" cstate="print">
            <a:lum contrast="10000"/>
          </a:blip>
          <a:srcRect/>
          <a:stretch>
            <a:fillRect/>
          </a:stretch>
        </p:blipFill>
        <p:spPr bwMode="auto">
          <a:xfrm rot="11540774" flipH="1" flipV="1">
            <a:off x="1500166" y="3714758"/>
            <a:ext cx="720110" cy="1285884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0_c52e1_79e3c7a7_XXL.png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-10000" contrast="40000"/>
          </a:blip>
          <a:stretch>
            <a:fillRect/>
          </a:stretch>
        </p:blipFill>
        <p:spPr>
          <a:xfrm>
            <a:off x="142844" y="0"/>
            <a:ext cx="3000396" cy="462952"/>
          </a:xfrm>
          <a:prstGeom prst="rect">
            <a:avLst/>
          </a:prstGeom>
        </p:spPr>
      </p:pic>
      <p:pic>
        <p:nvPicPr>
          <p:cNvPr id="11" name="Рисунок 10" descr="0_c52e1_79e3c7a7_XXL.png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-10000" contrast="40000"/>
          </a:blip>
          <a:stretch>
            <a:fillRect/>
          </a:stretch>
        </p:blipFill>
        <p:spPr>
          <a:xfrm>
            <a:off x="3071802" y="0"/>
            <a:ext cx="3000396" cy="462952"/>
          </a:xfrm>
          <a:prstGeom prst="rect">
            <a:avLst/>
          </a:prstGeom>
        </p:spPr>
      </p:pic>
      <p:pic>
        <p:nvPicPr>
          <p:cNvPr id="12" name="Рисунок 11" descr="0_c52e1_79e3c7a7_XXL.png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-10000" contrast="40000"/>
          </a:blip>
          <a:stretch>
            <a:fillRect/>
          </a:stretch>
        </p:blipFill>
        <p:spPr>
          <a:xfrm>
            <a:off x="6000760" y="0"/>
            <a:ext cx="3000396" cy="462952"/>
          </a:xfrm>
          <a:prstGeom prst="rect">
            <a:avLst/>
          </a:prstGeom>
        </p:spPr>
      </p:pic>
      <p:pic>
        <p:nvPicPr>
          <p:cNvPr id="13" name="Рисунок 12" descr="0_c52e1_79e3c7a7_XXL.png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-10000" contrast="40000"/>
          </a:blip>
          <a:stretch>
            <a:fillRect/>
          </a:stretch>
        </p:blipFill>
        <p:spPr>
          <a:xfrm rot="5400000">
            <a:off x="7742168" y="1241357"/>
            <a:ext cx="2428892" cy="374770"/>
          </a:xfrm>
          <a:prstGeom prst="rect">
            <a:avLst/>
          </a:prstGeom>
        </p:spPr>
      </p:pic>
      <p:pic>
        <p:nvPicPr>
          <p:cNvPr id="14" name="Рисунок 13" descr="0_c52e1_79e3c7a7_XXL.png"/>
          <p:cNvPicPr>
            <a:picLocks noChangeAspect="1"/>
          </p:cNvPicPr>
          <p:nvPr userDrawn="1"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-10000" contrast="40000"/>
          </a:blip>
          <a:stretch>
            <a:fillRect/>
          </a:stretch>
        </p:blipFill>
        <p:spPr>
          <a:xfrm rot="5400000">
            <a:off x="7783399" y="3568605"/>
            <a:ext cx="2357453" cy="363748"/>
          </a:xfrm>
          <a:prstGeom prst="rect">
            <a:avLst/>
          </a:prstGeom>
        </p:spPr>
      </p:pic>
      <p:pic>
        <p:nvPicPr>
          <p:cNvPr id="15" name="Рисунок 14" descr="0_c52e1_79e3c7a7_XXL.png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-10000" contrast="40000"/>
          </a:blip>
          <a:stretch>
            <a:fillRect/>
          </a:stretch>
        </p:blipFill>
        <p:spPr>
          <a:xfrm>
            <a:off x="6000760" y="4680548"/>
            <a:ext cx="3000396" cy="462952"/>
          </a:xfrm>
          <a:prstGeom prst="rect">
            <a:avLst/>
          </a:prstGeom>
        </p:spPr>
      </p:pic>
      <p:pic>
        <p:nvPicPr>
          <p:cNvPr id="16" name="Рисунок 15" descr="0_c52e1_79e3c7a7_XXL.png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-10000" contrast="40000"/>
          </a:blip>
          <a:stretch>
            <a:fillRect/>
          </a:stretch>
        </p:blipFill>
        <p:spPr>
          <a:xfrm>
            <a:off x="3071802" y="4680548"/>
            <a:ext cx="3000396" cy="462952"/>
          </a:xfrm>
          <a:prstGeom prst="rect">
            <a:avLst/>
          </a:prstGeom>
        </p:spPr>
      </p:pic>
      <p:pic>
        <p:nvPicPr>
          <p:cNvPr id="17" name="Рисунок 16" descr="0_c52e1_79e3c7a7_XXL.png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-10000" contrast="40000"/>
          </a:blip>
          <a:stretch>
            <a:fillRect/>
          </a:stretch>
        </p:blipFill>
        <p:spPr>
          <a:xfrm>
            <a:off x="142844" y="4680548"/>
            <a:ext cx="3000396" cy="462952"/>
          </a:xfrm>
          <a:prstGeom prst="rect">
            <a:avLst/>
          </a:prstGeom>
        </p:spPr>
      </p:pic>
      <p:pic>
        <p:nvPicPr>
          <p:cNvPr id="18" name="Рисунок 17" descr="0_c52e1_79e3c7a7_XXL.png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-10000" contrast="40000"/>
          </a:blip>
          <a:stretch>
            <a:fillRect/>
          </a:stretch>
        </p:blipFill>
        <p:spPr>
          <a:xfrm rot="5400000">
            <a:off x="-1027061" y="1241357"/>
            <a:ext cx="2428892" cy="374770"/>
          </a:xfrm>
          <a:prstGeom prst="rect">
            <a:avLst/>
          </a:prstGeom>
        </p:spPr>
      </p:pic>
      <p:pic>
        <p:nvPicPr>
          <p:cNvPr id="19" name="Рисунок 18" descr="0_c52e1_79e3c7a7_XXL.png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-10000" contrast="40000"/>
          </a:blip>
          <a:stretch>
            <a:fillRect/>
          </a:stretch>
        </p:blipFill>
        <p:spPr>
          <a:xfrm rot="5400000">
            <a:off x="-1027061" y="3598811"/>
            <a:ext cx="2428892" cy="37477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929666D-EB24-4DC4-809B-7E0535E36338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7B225A1-74A0-4E2E-9F38-3374BC136D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929666D-EB24-4DC4-809B-7E0535E36338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7B225A1-74A0-4E2E-9F38-3374BC136D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929666D-EB24-4DC4-809B-7E0535E36338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7B225A1-74A0-4E2E-9F38-3374BC136D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929666D-EB24-4DC4-809B-7E0535E36338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7B225A1-74A0-4E2E-9F38-3374BC136D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 "/>
          <p:cNvPicPr>
            <a:picLocks noChangeAspect="1" noChangeArrowheads="1"/>
          </p:cNvPicPr>
          <p:nvPr userDrawn="1"/>
        </p:nvPicPr>
        <p:blipFill>
          <a:blip r:embed="rId13"/>
          <a:srcRect b="13889"/>
          <a:stretch>
            <a:fillRect/>
          </a:stretch>
        </p:blipFill>
        <p:spPr bwMode="auto">
          <a:xfrm>
            <a:off x="0" y="-1"/>
            <a:ext cx="9144000" cy="5143501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43808" y="1602692"/>
            <a:ext cx="5328592" cy="126188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i="1" dirty="0" smtClean="0">
                <a:ln w="11430"/>
                <a:solidFill>
                  <a:srgbClr val="C2144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Monotype Corsiva" pitchFamily="66" charset="0"/>
              </a:rPr>
              <a:t>ПРОЕКТ</a:t>
            </a:r>
          </a:p>
          <a:p>
            <a:pPr algn="ctr"/>
            <a:r>
              <a:rPr lang="ru-RU" sz="4000" b="1" i="1" dirty="0" smtClean="0">
                <a:ln w="11430"/>
                <a:solidFill>
                  <a:srgbClr val="C2144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Monotype Corsiva" pitchFamily="66" charset="0"/>
              </a:rPr>
              <a:t>«В мире прекрасного»</a:t>
            </a:r>
            <a:endParaRPr lang="ru-RU" sz="4000" b="1" i="1" dirty="0">
              <a:ln w="11430"/>
              <a:solidFill>
                <a:srgbClr val="C2144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60000" endA="900" endPos="58000" dir="5400000" sy="-100000" algn="bl" rotWithShape="0"/>
              </a:effectLst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411510"/>
            <a:ext cx="4143404" cy="138499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1400" b="1" i="1" dirty="0" smtClean="0">
                <a:ln w="11430"/>
                <a:solidFill>
                  <a:schemeClr val="accent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Monotype Corsiva" pitchFamily="66" charset="0"/>
              </a:rPr>
              <a:t>Муниципальное бюджетное</a:t>
            </a:r>
          </a:p>
          <a:p>
            <a:r>
              <a:rPr lang="ru-RU" sz="1400" b="1" i="1" dirty="0" smtClean="0">
                <a:ln w="11430"/>
                <a:solidFill>
                  <a:schemeClr val="accent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Monotype Corsiva" pitchFamily="66" charset="0"/>
              </a:rPr>
              <a:t>дошкольное образовательное</a:t>
            </a:r>
          </a:p>
          <a:p>
            <a:r>
              <a:rPr lang="ru-RU" sz="1400" b="1" i="1" dirty="0">
                <a:ln w="11430"/>
                <a:solidFill>
                  <a:schemeClr val="accent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Monotype Corsiva" pitchFamily="66" charset="0"/>
              </a:rPr>
              <a:t> </a:t>
            </a:r>
            <a:r>
              <a:rPr lang="ru-RU" sz="1400" b="1" i="1" dirty="0" smtClean="0">
                <a:ln w="11430"/>
                <a:solidFill>
                  <a:schemeClr val="accent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Monotype Corsiva" pitchFamily="66" charset="0"/>
              </a:rPr>
              <a:t>      учреждение № 13/38</a:t>
            </a:r>
          </a:p>
          <a:p>
            <a:r>
              <a:rPr lang="ru-RU" sz="1400" b="1" i="1" dirty="0">
                <a:ln w="11430"/>
                <a:solidFill>
                  <a:schemeClr val="accent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Monotype Corsiva" pitchFamily="66" charset="0"/>
              </a:rPr>
              <a:t> </a:t>
            </a:r>
            <a:r>
              <a:rPr lang="ru-RU" sz="1400" b="1" i="1" dirty="0" smtClean="0">
                <a:ln w="11430"/>
                <a:solidFill>
                  <a:schemeClr val="accent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Monotype Corsiva" pitchFamily="66" charset="0"/>
              </a:rPr>
              <a:t>          средняя группа</a:t>
            </a:r>
          </a:p>
          <a:p>
            <a:r>
              <a:rPr lang="ru-RU" sz="1400" b="1" i="1" dirty="0" smtClean="0">
                <a:ln w="11430"/>
                <a:solidFill>
                  <a:schemeClr val="accent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Monotype Corsiva" pitchFamily="66" charset="0"/>
              </a:rPr>
              <a:t>                 «Зайчик»</a:t>
            </a:r>
          </a:p>
          <a:p>
            <a:endParaRPr lang="ru-RU" sz="1400" b="1" i="1" dirty="0">
              <a:ln w="11430"/>
              <a:solidFill>
                <a:srgbClr val="C2144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60000" endA="900" endPos="58000" dir="5400000" sy="-100000" algn="bl" rotWithShape="0"/>
              </a:effectLst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40152" y="3205306"/>
            <a:ext cx="3279308" cy="116955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1400" b="1" i="1" dirty="0" smtClean="0">
              <a:ln w="11430"/>
              <a:solidFill>
                <a:schemeClr val="accent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60000" endA="900" endPos="58000" dir="5400000" sy="-100000" algn="bl" rotWithShape="0"/>
              </a:effectLst>
              <a:latin typeface="Monotype Corsiva" pitchFamily="66" charset="0"/>
            </a:endParaRPr>
          </a:p>
          <a:p>
            <a:pPr algn="ctr"/>
            <a:r>
              <a:rPr lang="ru-RU" sz="1400" b="1" i="1" dirty="0" smtClean="0">
                <a:ln w="11430"/>
                <a:solidFill>
                  <a:schemeClr val="accent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Monotype Corsiva" pitchFamily="66" charset="0"/>
              </a:rPr>
              <a:t>Выполнили </a:t>
            </a:r>
          </a:p>
          <a:p>
            <a:pPr algn="ctr"/>
            <a:r>
              <a:rPr lang="ru-RU" sz="1400" b="1" i="1" dirty="0" smtClean="0">
                <a:ln w="11430"/>
                <a:solidFill>
                  <a:schemeClr val="accent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Monotype Corsiva" pitchFamily="66" charset="0"/>
              </a:rPr>
              <a:t>воспитатели:</a:t>
            </a:r>
          </a:p>
          <a:p>
            <a:pPr algn="ctr"/>
            <a:r>
              <a:rPr lang="ru-RU" sz="1400" b="1" i="1" dirty="0" smtClean="0">
                <a:ln w="11430"/>
                <a:solidFill>
                  <a:schemeClr val="accent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Monotype Corsiva" pitchFamily="66" charset="0"/>
              </a:rPr>
              <a:t>Шатиришвили Л.В.</a:t>
            </a:r>
          </a:p>
          <a:p>
            <a:pPr algn="ctr"/>
            <a:endParaRPr lang="ru-RU" sz="1400" b="1" i="1" dirty="0">
              <a:ln w="11430"/>
              <a:solidFill>
                <a:schemeClr val="accent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60000" endA="900" endPos="58000" dir="5400000" sy="-100000" algn="bl" rotWithShape="0"/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382196"/>
            <a:ext cx="8208912" cy="169277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2000" b="1" dirty="0" smtClean="0">
              <a:ln w="11430"/>
              <a:solidFill>
                <a:schemeClr val="tx2"/>
              </a:solidFill>
              <a:effectLst>
                <a:reflection blurRad="6350" stA="60000" endA="900" endPos="58000" dir="5400000" sy="-100000" algn="bl" rotWithShape="0"/>
              </a:effectLst>
              <a:latin typeface="Monotype Corsiva" pitchFamily="66" charset="0"/>
            </a:endParaRPr>
          </a:p>
          <a:p>
            <a:pPr algn="ctr"/>
            <a:r>
              <a:rPr lang="ru-RU" sz="2400" b="1" i="1" dirty="0" smtClean="0">
                <a:ln w="11430"/>
                <a:solidFill>
                  <a:srgbClr val="C2144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Monotype Corsiva" pitchFamily="66" charset="0"/>
              </a:rPr>
              <a:t>3 этап – заключительный</a:t>
            </a:r>
          </a:p>
          <a:p>
            <a:pPr algn="ctr"/>
            <a:r>
              <a:rPr lang="ru-RU" sz="2000" b="1" i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Monotype Corsiva" pitchFamily="66" charset="0"/>
              </a:rPr>
              <a:t>(с 23 ноября по 30 ноября)</a:t>
            </a:r>
          </a:p>
          <a:p>
            <a:pPr algn="ctr"/>
            <a:r>
              <a:rPr lang="ru-RU" sz="2000" b="1" i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Monotype Corsiva" pitchFamily="66" charset="0"/>
              </a:rPr>
              <a:t>  </a:t>
            </a:r>
          </a:p>
          <a:p>
            <a:pPr algn="ctr"/>
            <a:endParaRPr lang="ru-RU" sz="2000" b="1" i="1" dirty="0" smtClean="0">
              <a:ln w="11430"/>
              <a:solidFill>
                <a:schemeClr val="tx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60000" endA="900" endPos="58000" dir="5400000" sy="-100000" algn="bl" rotWithShape="0"/>
              </a:effectLst>
              <a:latin typeface="Monotype Corsiva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8984" y="370920"/>
            <a:ext cx="8208912" cy="390876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2000" b="1" dirty="0" smtClean="0">
              <a:ln w="11430"/>
              <a:solidFill>
                <a:schemeClr val="tx2"/>
              </a:solidFill>
              <a:effectLst>
                <a:reflection blurRad="6350" stA="60000" endA="900" endPos="58000" dir="5400000" sy="-100000" algn="bl" rotWithShape="0"/>
              </a:effectLst>
              <a:latin typeface="Monotype Corsiva" pitchFamily="66" charset="0"/>
            </a:endParaRPr>
          </a:p>
          <a:p>
            <a:pPr algn="ctr"/>
            <a:r>
              <a:rPr lang="ru-RU" sz="2400" b="1" i="1" dirty="0" smtClean="0">
                <a:ln w="11430"/>
                <a:solidFill>
                  <a:srgbClr val="C2144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Monotype Corsiva" pitchFamily="66" charset="0"/>
              </a:rPr>
              <a:t>3 этап – заключительный</a:t>
            </a:r>
          </a:p>
          <a:p>
            <a:pPr algn="ctr"/>
            <a:r>
              <a:rPr lang="ru-RU" sz="2000" b="1" i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Monotype Corsiva" pitchFamily="66" charset="0"/>
              </a:rPr>
              <a:t>(с 23 ноября по 30 ноября)</a:t>
            </a:r>
          </a:p>
          <a:p>
            <a:pPr algn="ctr"/>
            <a:r>
              <a:rPr lang="ru-RU" sz="2000" b="1" i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Monotype Corsiva" pitchFamily="66" charset="0"/>
              </a:rPr>
              <a:t>(воспитатели, дети, родители)</a:t>
            </a:r>
          </a:p>
          <a:p>
            <a:pPr marL="457200" indent="-457200" algn="ctr">
              <a:buAutoNum type="arabicPeriod"/>
            </a:pPr>
            <a:r>
              <a:rPr lang="ru-RU" sz="2400" b="1" i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Monotype Corsiva" pitchFamily="66" charset="0"/>
              </a:rPr>
              <a:t>Просмотр музыкального фильма – сказки  «Мама» по мотивам  русской народной сказки «Волк и семеро козлят» (в кругу семьи).</a:t>
            </a:r>
          </a:p>
          <a:p>
            <a:pPr marL="457200" indent="-457200" algn="ctr">
              <a:buAutoNum type="arabicPeriod"/>
            </a:pPr>
            <a:r>
              <a:rPr lang="ru-RU" sz="2400" b="1" i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Monotype Corsiva" pitchFamily="66" charset="0"/>
              </a:rPr>
              <a:t>Разучивание песен и стихов о маме.</a:t>
            </a:r>
          </a:p>
          <a:p>
            <a:pPr marL="457200" indent="-457200" algn="ctr">
              <a:buAutoNum type="arabicPeriod"/>
            </a:pPr>
            <a:r>
              <a:rPr lang="ru-RU" sz="2400" b="1" i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Monotype Corsiva" pitchFamily="66" charset="0"/>
              </a:rPr>
              <a:t>Мастер класс для мам и детей «Корзина с цветами».</a:t>
            </a:r>
          </a:p>
          <a:p>
            <a:pPr marL="457200" indent="-457200" algn="ctr">
              <a:buAutoNum type="arabicPeriod"/>
            </a:pPr>
            <a:r>
              <a:rPr lang="ru-RU" sz="2400" b="1" i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Monotype Corsiva" pitchFamily="66" charset="0"/>
              </a:rPr>
              <a:t>Выставка  работ.</a:t>
            </a:r>
          </a:p>
          <a:p>
            <a:pPr marL="457200" indent="-457200" algn="ctr">
              <a:buAutoNum type="arabicPeriod"/>
            </a:pPr>
            <a:r>
              <a:rPr lang="ru-RU" sz="2400" b="1" i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Monotype Corsiva" pitchFamily="66" charset="0"/>
              </a:rPr>
              <a:t>Совместный танец мам, воспитателей и детей.</a:t>
            </a:r>
          </a:p>
          <a:p>
            <a:pPr algn="ctr"/>
            <a:endParaRPr lang="ru-RU" sz="2000" b="1" i="1" dirty="0" smtClean="0">
              <a:ln w="11430"/>
              <a:solidFill>
                <a:schemeClr val="tx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60000" endA="900" endPos="58000" dir="5400000" sy="-100000" algn="bl" rotWithShape="0"/>
              </a:effectLst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05786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Мераб\Desktop\мама\фотографии\презентация\20171013_13204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337"/>
          <a:stretch/>
        </p:blipFill>
        <p:spPr bwMode="auto">
          <a:xfrm rot="16200000">
            <a:off x="281787" y="237227"/>
            <a:ext cx="2403772" cy="2608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Мераб\Desktop\мама\фотографии\презентация\20171013_13214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5" r="14066"/>
          <a:stretch/>
        </p:blipFill>
        <p:spPr bwMode="auto">
          <a:xfrm rot="16200000">
            <a:off x="2830055" y="2225466"/>
            <a:ext cx="2403773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Мераб\Desktop\мама\фотографии\презентация\20171013_13215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2" r="7803"/>
          <a:stretch/>
        </p:blipFill>
        <p:spPr bwMode="auto">
          <a:xfrm>
            <a:off x="5364088" y="644554"/>
            <a:ext cx="3385448" cy="313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131840" y="555526"/>
            <a:ext cx="20224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ln w="11430"/>
                <a:solidFill>
                  <a:srgbClr val="C2144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Monotype Corsiva" pitchFamily="66" charset="0"/>
              </a:rPr>
              <a:t>Осенние листья</a:t>
            </a:r>
            <a:endParaRPr lang="ru-RU" sz="2800" b="1" i="1" dirty="0">
              <a:ln w="11430"/>
              <a:solidFill>
                <a:srgbClr val="C2144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60000" endA="900" endPos="58000" dir="5400000" sy="-100000" algn="bl" rotWithShape="0"/>
              </a:effectLst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88657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Мераб\Desktop\мама\фотографии\презентация\20171121_17204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668613"/>
            <a:ext cx="5266871" cy="36724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7544" y="771550"/>
            <a:ext cx="202242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ln w="11430"/>
                <a:solidFill>
                  <a:srgbClr val="C2144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Monotype Corsiva" pitchFamily="66" charset="0"/>
              </a:rPr>
              <a:t>Осенние листья</a:t>
            </a:r>
          </a:p>
          <a:p>
            <a:pPr algn="ctr"/>
            <a:r>
              <a:rPr lang="ru-RU" sz="2800" b="1" i="1" dirty="0" smtClean="0">
                <a:ln w="11430"/>
                <a:solidFill>
                  <a:srgbClr val="C2144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Monotype Corsiva" pitchFamily="66" charset="0"/>
              </a:rPr>
              <a:t>из пластилина</a:t>
            </a:r>
            <a:endParaRPr lang="ru-RU" sz="2800" b="1" i="1" dirty="0">
              <a:ln w="11430"/>
              <a:solidFill>
                <a:srgbClr val="C2144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60000" endA="900" endPos="58000" dir="5400000" sy="-100000" algn="bl" rotWithShape="0"/>
              </a:effectLst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3767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07698" y="771550"/>
            <a:ext cx="2985113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i="1" dirty="0" smtClean="0">
                <a:ln w="11430"/>
                <a:solidFill>
                  <a:srgbClr val="C2144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Monotype Corsiva" pitchFamily="66" charset="0"/>
              </a:rPr>
              <a:t>Зонтик </a:t>
            </a:r>
          </a:p>
          <a:p>
            <a:pPr algn="ctr"/>
            <a:r>
              <a:rPr lang="ru-RU" sz="3600" b="1" i="1" dirty="0" smtClean="0">
                <a:ln w="11430"/>
                <a:solidFill>
                  <a:srgbClr val="C2144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Monotype Corsiva" pitchFamily="66" charset="0"/>
              </a:rPr>
              <a:t>из </a:t>
            </a:r>
          </a:p>
          <a:p>
            <a:pPr algn="ctr"/>
            <a:r>
              <a:rPr lang="ru-RU" sz="3600" b="1" i="1" dirty="0" smtClean="0">
                <a:ln w="11430"/>
                <a:solidFill>
                  <a:srgbClr val="C2144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Monotype Corsiva" pitchFamily="66" charset="0"/>
              </a:rPr>
              <a:t>осенних листьев</a:t>
            </a:r>
            <a:endParaRPr lang="ru-RU" sz="3600" b="1" i="1" dirty="0">
              <a:ln w="11430"/>
              <a:solidFill>
                <a:srgbClr val="C2144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60000" endA="900" endPos="58000" dir="5400000" sy="-100000" algn="bl" rotWithShape="0"/>
              </a:effectLst>
              <a:latin typeface="Monotype Corsiva" pitchFamily="66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670" y="625536"/>
            <a:ext cx="4053926" cy="39624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33943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Мераб\Desktop\мама\фотографии\презентация\20171101_0924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73594" y="94911"/>
            <a:ext cx="2636372" cy="30963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Мераб\Desktop\мама\фотографии\презентация\20171101_0923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782925" y="777793"/>
            <a:ext cx="4210128" cy="36016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915816" y="3219822"/>
            <a:ext cx="161775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i="1" dirty="0" smtClean="0">
                <a:ln w="11430"/>
                <a:solidFill>
                  <a:srgbClr val="C2144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Monotype Corsiva" pitchFamily="66" charset="0"/>
              </a:rPr>
              <a:t>Осеннее </a:t>
            </a:r>
          </a:p>
          <a:p>
            <a:pPr algn="ctr"/>
            <a:r>
              <a:rPr lang="ru-RU" sz="3600" b="1" i="1" dirty="0" smtClean="0">
                <a:ln w="11430"/>
                <a:solidFill>
                  <a:srgbClr val="C2144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Monotype Corsiva" pitchFamily="66" charset="0"/>
              </a:rPr>
              <a:t>дерево</a:t>
            </a:r>
            <a:endParaRPr lang="ru-RU" sz="3600" b="1" i="1" dirty="0">
              <a:ln w="11430"/>
              <a:solidFill>
                <a:srgbClr val="C2144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60000" endA="900" endPos="58000" dir="5400000" sy="-100000" algn="bl" rotWithShape="0"/>
              </a:effectLst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17081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Мераб\Desktop\мама\фотографии\презентация\20171116_0706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706113" y="1069482"/>
            <a:ext cx="4412292" cy="30963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Мераб\Desktop\мама\фотографии\презентация\20171117_1224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323528" y="411508"/>
            <a:ext cx="4608512" cy="25990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885521" y="3363838"/>
            <a:ext cx="20224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ln w="11430"/>
                <a:solidFill>
                  <a:srgbClr val="C2144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Monotype Corsiva" pitchFamily="66" charset="0"/>
              </a:rPr>
              <a:t>Аппликации к сказкам</a:t>
            </a:r>
          </a:p>
        </p:txBody>
      </p:sp>
    </p:spTree>
    <p:extLst>
      <p:ext uri="{BB962C8B-B14F-4D97-AF65-F5344CB8AC3E}">
        <p14:creationId xmlns:p14="http://schemas.microsoft.com/office/powerpoint/2010/main" val="35466803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ллы из ватных дисков своими рукам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55526"/>
            <a:ext cx="1944216" cy="19442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Мераб\Desktop\мама\фотографии\презентация\20171124_1639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650432" y="1421310"/>
            <a:ext cx="3600400" cy="23008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Мераб\Desktop\мама\фотографии\презентация\20171124_16472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2517241" y="2067694"/>
            <a:ext cx="3600401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03848" y="566143"/>
            <a:ext cx="20224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ln w="11430"/>
                <a:solidFill>
                  <a:srgbClr val="C2144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Monotype Corsiva" pitchFamily="66" charset="0"/>
              </a:rPr>
              <a:t>Корзинка с цветами</a:t>
            </a:r>
            <a:endParaRPr lang="ru-RU" sz="2800" b="1" i="1" dirty="0">
              <a:ln w="11430"/>
              <a:solidFill>
                <a:srgbClr val="C2144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60000" endA="900" endPos="58000" dir="5400000" sy="-100000" algn="bl" rotWithShape="0"/>
              </a:effectLst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19403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411510"/>
            <a:ext cx="8280920" cy="424731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i="1" dirty="0" smtClean="0">
                <a:ln w="11430"/>
                <a:solidFill>
                  <a:srgbClr val="C2144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Monotype Corsiva" pitchFamily="66" charset="0"/>
              </a:rPr>
              <a:t>Актуальность</a:t>
            </a:r>
          </a:p>
          <a:p>
            <a:r>
              <a:rPr lang="ru-RU" i="1" dirty="0" err="1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Monotype Corsiva" pitchFamily="66" charset="0"/>
              </a:rPr>
              <a:t>Робиндранат</a:t>
            </a:r>
            <a:r>
              <a:rPr lang="ru-RU" i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Monotype Corsiva" pitchFamily="66" charset="0"/>
              </a:rPr>
              <a:t> </a:t>
            </a:r>
            <a:r>
              <a:rPr lang="ru-RU" dirty="0" err="1" smtClean="0">
                <a:ln w="11430"/>
                <a:solidFill>
                  <a:schemeClr val="tx2"/>
                </a:solidFill>
                <a:effectLst>
                  <a:reflection blurRad="6350" stA="60000" endA="900" endPos="58000" dir="5400000" sy="-100000" algn="bl" rotWithShape="0"/>
                </a:effectLst>
                <a:latin typeface="Monotype Corsiva" pitchFamily="66" charset="0"/>
              </a:rPr>
              <a:t>Тогар</a:t>
            </a:r>
            <a:r>
              <a:rPr lang="ru-RU" i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Monotype Corsiva" pitchFamily="66" charset="0"/>
              </a:rPr>
              <a:t> сказал: «Нельзя вырастить полноценного человека без воспитания в нём чувства прекрасного…»</a:t>
            </a:r>
          </a:p>
          <a:p>
            <a:r>
              <a:rPr lang="ru-RU" i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Monotype Corsiva" pitchFamily="66" charset="0"/>
              </a:rPr>
              <a:t>Искусство – одно из мощных средств воспитания чувств, поэтому надо учить детей понимать и любить произведения литературы, живописи, музыки, научить понимать художественные средства, с помощью которых  художник создаёт образы. В литературе – это выразительные средства языка, в изобразительном искусстве – линии и краски, </a:t>
            </a:r>
          </a:p>
          <a:p>
            <a:r>
              <a:rPr lang="ru-RU" i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Monotype Corsiva" pitchFamily="66" charset="0"/>
              </a:rPr>
              <a:t>в музыке – звуки, в танце  - движения.</a:t>
            </a:r>
          </a:p>
          <a:p>
            <a:r>
              <a:rPr lang="ru-RU" i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Monotype Corsiva" pitchFamily="66" charset="0"/>
              </a:rPr>
              <a:t>Каждый вид искусства уникален, но они тесно связаны между собой. Поэтому, </a:t>
            </a:r>
          </a:p>
          <a:p>
            <a:r>
              <a:rPr lang="ru-RU" i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Monotype Corsiva" pitchFamily="66" charset="0"/>
              </a:rPr>
              <a:t>когда знакомим ребёнка с каким – либо творческим видом деятельности , то</a:t>
            </a:r>
          </a:p>
          <a:p>
            <a:r>
              <a:rPr lang="ru-RU" i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Monotype Corsiva" pitchFamily="66" charset="0"/>
              </a:rPr>
              <a:t>помогаем ему лучше освоить другой вид, обогащаем опыт, учим более глубже </a:t>
            </a:r>
          </a:p>
          <a:p>
            <a:r>
              <a:rPr lang="ru-RU" i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Monotype Corsiva" pitchFamily="66" charset="0"/>
              </a:rPr>
              <a:t>чувствовать, эмоционально воспринимать. Искусство – и есть прекрасное. </a:t>
            </a:r>
          </a:p>
          <a:p>
            <a:r>
              <a:rPr lang="ru-RU" i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Monotype Corsiva" pitchFamily="66" charset="0"/>
              </a:rPr>
              <a:t>Один мудрец сказал: «Чего мудрить с воспитанием. Всё очень просто – </a:t>
            </a:r>
          </a:p>
          <a:p>
            <a:r>
              <a:rPr lang="ru-RU" i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Monotype Corsiva" pitchFamily="66" charset="0"/>
              </a:rPr>
              <a:t> </a:t>
            </a:r>
            <a:r>
              <a:rPr lang="ru-RU" i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Monotype Corsiva" pitchFamily="66" charset="0"/>
              </a:rPr>
              <a:t>    наполняйте душу ребёнка прекрасным – и он будет воспитан.»</a:t>
            </a:r>
            <a:endParaRPr lang="ru-RU" i="1" dirty="0">
              <a:ln w="11430"/>
              <a:solidFill>
                <a:schemeClr val="tx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60000" endA="900" endPos="58000" dir="5400000" sy="-100000" algn="bl" rotWithShape="0"/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613514"/>
            <a:ext cx="8424936" cy="38472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i="1" dirty="0" smtClean="0">
                <a:ln w="11430"/>
                <a:solidFill>
                  <a:srgbClr val="C2144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Monotype Corsiva" pitchFamily="66" charset="0"/>
              </a:rPr>
              <a:t>Цель проекта:</a:t>
            </a:r>
          </a:p>
          <a:p>
            <a:r>
              <a:rPr lang="ru-RU" sz="2000" dirty="0" smtClean="0">
                <a:ln w="11430"/>
                <a:solidFill>
                  <a:schemeClr val="tx2"/>
                </a:solidFill>
                <a:effectLst>
                  <a:reflection blurRad="6350" stA="60000" endA="900" endPos="58000" dir="5400000" sy="-100000" algn="bl" rotWithShape="0"/>
                </a:effectLst>
                <a:latin typeface="Monotype Corsiva" pitchFamily="66" charset="0"/>
              </a:rPr>
              <a:t>Расширить представления детей о мире прекрасного.</a:t>
            </a:r>
          </a:p>
          <a:p>
            <a:pPr algn="ctr"/>
            <a:r>
              <a:rPr lang="ru-RU" sz="2400" b="1" i="1" dirty="0" smtClean="0">
                <a:ln w="11430"/>
                <a:solidFill>
                  <a:srgbClr val="C21446"/>
                </a:solidFill>
                <a:effectLst>
                  <a:reflection blurRad="6350" stA="60000" endA="900" endPos="58000" dir="5400000" sy="-100000" algn="bl" rotWithShape="0"/>
                </a:effectLst>
                <a:latin typeface="Monotype Corsiva" pitchFamily="66" charset="0"/>
              </a:rPr>
              <a:t>Задачи:</a:t>
            </a:r>
          </a:p>
          <a:p>
            <a:pPr marL="342900" indent="-342900">
              <a:buAutoNum type="arabicPeriod"/>
            </a:pPr>
            <a:endParaRPr lang="ru-RU" b="1" i="1" dirty="0" smtClean="0">
              <a:ln w="11430"/>
              <a:solidFill>
                <a:srgbClr val="C21446"/>
              </a:solidFill>
              <a:effectLst>
                <a:reflection blurRad="6350" stA="60000" endA="900" endPos="58000" dir="5400000" sy="-100000" algn="bl" rotWithShape="0"/>
              </a:effectLst>
              <a:latin typeface="Monotype Corsiva" pitchFamily="66" charset="0"/>
            </a:endParaRPr>
          </a:p>
          <a:p>
            <a:pPr lvl="0"/>
            <a:r>
              <a:rPr lang="ru-RU" sz="2000" i="1" dirty="0" smtClean="0">
                <a:ln w="11430"/>
                <a:solidFill>
                  <a:schemeClr val="tx2"/>
                </a:solidFill>
                <a:effectLst>
                  <a:reflection blurRad="6350" stA="60000" endA="900" endPos="58000" dir="5400000" sy="-100000" algn="bl" rotWithShape="0"/>
                </a:effectLst>
                <a:latin typeface="Monotype Corsiva" pitchFamily="66" charset="0"/>
              </a:rPr>
              <a:t>1. Расширить </a:t>
            </a:r>
            <a:r>
              <a:rPr lang="ru-RU" sz="2000" i="1" dirty="0">
                <a:ln w="11430"/>
                <a:solidFill>
                  <a:schemeClr val="tx2"/>
                </a:solidFill>
                <a:effectLst>
                  <a:reflection blurRad="6350" stA="60000" endA="900" endPos="58000" dir="5400000" sy="-100000" algn="bl" rotWithShape="0"/>
                </a:effectLst>
                <a:latin typeface="Monotype Corsiva" pitchFamily="66" charset="0"/>
              </a:rPr>
              <a:t>знания детей о видах искусства;</a:t>
            </a:r>
          </a:p>
          <a:p>
            <a:pPr lvl="0"/>
            <a:r>
              <a:rPr lang="ru-RU" sz="2000" i="1" dirty="0">
                <a:ln w="11430"/>
                <a:solidFill>
                  <a:schemeClr val="tx2"/>
                </a:solidFill>
                <a:effectLst>
                  <a:reflection blurRad="6350" stA="60000" endA="900" endPos="58000" dir="5400000" sy="-100000" algn="bl" rotWithShape="0"/>
                </a:effectLst>
                <a:latin typeface="Monotype Corsiva" pitchFamily="66" charset="0"/>
              </a:rPr>
              <a:t>2. Формировать интерес к прослушиванию художественных и музыкальных </a:t>
            </a:r>
            <a:r>
              <a:rPr lang="ru-RU" sz="2000" i="1" dirty="0" smtClean="0">
                <a:ln w="11430"/>
                <a:solidFill>
                  <a:schemeClr val="tx2"/>
                </a:solidFill>
                <a:effectLst>
                  <a:reflection blurRad="6350" stA="60000" endA="900" endPos="58000" dir="5400000" sy="-100000" algn="bl" rotWithShape="0"/>
                </a:effectLst>
                <a:latin typeface="Monotype Corsiva" pitchFamily="66" charset="0"/>
              </a:rPr>
              <a:t>произведений, рассматриванию </a:t>
            </a:r>
            <a:r>
              <a:rPr lang="ru-RU" sz="2000" i="1" dirty="0">
                <a:ln w="11430"/>
                <a:solidFill>
                  <a:schemeClr val="tx2"/>
                </a:solidFill>
                <a:effectLst>
                  <a:reflection blurRad="6350" stA="60000" endA="900" endPos="58000" dir="5400000" sy="-100000" algn="bl" rotWithShape="0"/>
                </a:effectLst>
                <a:latin typeface="Monotype Corsiva" pitchFamily="66" charset="0"/>
              </a:rPr>
              <a:t>произведений разных жанров живописи;</a:t>
            </a:r>
          </a:p>
          <a:p>
            <a:pPr lvl="0"/>
            <a:r>
              <a:rPr lang="ru-RU" sz="2000" b="1" i="1" dirty="0">
                <a:ln w="11430"/>
                <a:solidFill>
                  <a:schemeClr val="tx2"/>
                </a:solidFill>
                <a:effectLst>
                  <a:reflection blurRad="6350" stA="60000" endA="900" endPos="58000" dir="5400000" sy="-100000" algn="bl" rotWithShape="0"/>
                </a:effectLst>
                <a:latin typeface="Monotype Corsiva" pitchFamily="66" charset="0"/>
              </a:rPr>
              <a:t>3. </a:t>
            </a:r>
            <a:r>
              <a:rPr lang="ru-RU" sz="2000" i="1" dirty="0">
                <a:ln w="11430"/>
                <a:solidFill>
                  <a:schemeClr val="tx2"/>
                </a:solidFill>
                <a:effectLst>
                  <a:reflection blurRad="6350" stA="60000" endA="900" endPos="58000" dir="5400000" sy="-100000" algn="bl" rotWithShape="0"/>
                </a:effectLst>
                <a:latin typeface="Monotype Corsiva" pitchFamily="66" charset="0"/>
              </a:rPr>
              <a:t>Систематизировать представления детей о нормах морали, добре и зле;</a:t>
            </a:r>
          </a:p>
          <a:p>
            <a:pPr lvl="0"/>
            <a:r>
              <a:rPr lang="ru-RU" sz="2000" i="1" dirty="0">
                <a:ln w="11430"/>
                <a:solidFill>
                  <a:schemeClr val="tx2"/>
                </a:solidFill>
                <a:effectLst>
                  <a:reflection blurRad="6350" stA="60000" endA="900" endPos="58000" dir="5400000" sy="-100000" algn="bl" rotWithShape="0"/>
                </a:effectLst>
                <a:latin typeface="Monotype Corsiva" pitchFamily="66" charset="0"/>
              </a:rPr>
              <a:t>4. Развивать эмоциональную  сферу </a:t>
            </a:r>
            <a:r>
              <a:rPr lang="ru-RU" sz="2000" i="1" dirty="0" smtClean="0">
                <a:ln w="11430"/>
                <a:solidFill>
                  <a:schemeClr val="tx2"/>
                </a:solidFill>
                <a:effectLst>
                  <a:reflection blurRad="6350" stA="60000" endA="900" endPos="58000" dir="5400000" sy="-100000" algn="bl" rotWithShape="0"/>
                </a:effectLst>
                <a:latin typeface="Monotype Corsiva" pitchFamily="66" charset="0"/>
              </a:rPr>
              <a:t>детей, творчество </a:t>
            </a:r>
            <a:r>
              <a:rPr lang="ru-RU" sz="2000" i="1" dirty="0">
                <a:ln w="11430"/>
                <a:solidFill>
                  <a:schemeClr val="tx2"/>
                </a:solidFill>
                <a:effectLst>
                  <a:reflection blurRad="6350" stA="60000" endA="900" endPos="58000" dir="5400000" sy="-100000" algn="bl" rotWithShape="0"/>
                </a:effectLst>
                <a:latin typeface="Monotype Corsiva" pitchFamily="66" charset="0"/>
              </a:rPr>
              <a:t>и фантазию; </a:t>
            </a:r>
          </a:p>
          <a:p>
            <a:pPr lvl="0"/>
            <a:r>
              <a:rPr lang="ru-RU" sz="2000" i="1" dirty="0">
                <a:ln w="11430"/>
                <a:solidFill>
                  <a:schemeClr val="tx2"/>
                </a:solidFill>
                <a:effectLst>
                  <a:reflection blurRad="6350" stA="60000" endA="900" endPos="58000" dir="5400000" sy="-100000" algn="bl" rotWithShape="0"/>
                </a:effectLst>
                <a:latin typeface="Monotype Corsiva" pitchFamily="66" charset="0"/>
              </a:rPr>
              <a:t>5. Воспитывать художественно – творческое отношение к окружающему миру;</a:t>
            </a:r>
          </a:p>
          <a:p>
            <a:pPr lvl="0"/>
            <a:r>
              <a:rPr lang="ru-RU" sz="2000" i="1" dirty="0">
                <a:ln w="11430"/>
                <a:solidFill>
                  <a:schemeClr val="tx2"/>
                </a:solidFill>
                <a:effectLst>
                  <a:reflection blurRad="6350" stA="60000" endA="900" endPos="58000" dir="5400000" sy="-100000" algn="bl" rotWithShape="0"/>
                </a:effectLst>
                <a:latin typeface="Monotype Corsiva" pitchFamily="66" charset="0"/>
              </a:rPr>
              <a:t>                 </a:t>
            </a:r>
            <a:endParaRPr lang="ru-RU" sz="2000" i="1" dirty="0">
              <a:ln w="11430"/>
              <a:solidFill>
                <a:schemeClr val="tx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60000" endA="900" endPos="58000" dir="5400000" sy="-100000" algn="bl" rotWithShape="0"/>
              </a:effectLst>
              <a:latin typeface="Monotype Corsiva" pitchFamily="66" charset="0"/>
            </a:endParaRPr>
          </a:p>
          <a:p>
            <a:pPr marL="342900" indent="-342900">
              <a:buAutoNum type="arabicPeriod"/>
            </a:pPr>
            <a:endParaRPr lang="ru-RU" b="1" i="1" dirty="0" smtClean="0">
              <a:ln w="11430"/>
              <a:solidFill>
                <a:srgbClr val="C2144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60000" endA="900" endPos="58000" dir="5400000" sy="-100000" algn="bl" rotWithShape="0"/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483518"/>
            <a:ext cx="8208912" cy="267765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i="1" dirty="0" smtClean="0">
                <a:ln w="11430"/>
                <a:solidFill>
                  <a:srgbClr val="C2144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Monotype Corsiva" pitchFamily="66" charset="0"/>
              </a:rPr>
              <a:t>Формы работы</a:t>
            </a:r>
          </a:p>
          <a:p>
            <a:pPr algn="ctr"/>
            <a:r>
              <a:rPr lang="ru-RU" sz="2400" i="1" dirty="0" smtClean="0">
                <a:ln w="11430"/>
                <a:solidFill>
                  <a:srgbClr val="C21446"/>
                </a:solidFill>
                <a:effectLst>
                  <a:reflection blurRad="6350" stA="60000" endA="900" endPos="58000" dir="5400000" sy="-100000" algn="bl" rotWithShape="0"/>
                </a:effectLst>
                <a:latin typeface="Monotype Corsiva" pitchFamily="66" charset="0"/>
              </a:rPr>
              <a:t>С детьми:</a:t>
            </a:r>
          </a:p>
          <a:p>
            <a:pPr marL="342900" lvl="0" indent="-342900">
              <a:buFontTx/>
              <a:buAutoNum type="arabicPeriod"/>
            </a:pPr>
            <a:r>
              <a:rPr lang="ru-RU" i="1" dirty="0">
                <a:ln w="11430"/>
                <a:solidFill>
                  <a:schemeClr val="tx2"/>
                </a:solidFill>
                <a:effectLst>
                  <a:reflection blurRad="6350" stA="60000" endA="900" endPos="58000" dir="5400000" sy="-100000" algn="bl" rotWithShape="0"/>
                </a:effectLst>
                <a:latin typeface="Monotype Corsiva" pitchFamily="66" charset="0"/>
              </a:rPr>
              <a:t>Расширить представления детей о видах  театра; </a:t>
            </a:r>
          </a:p>
          <a:p>
            <a:pPr marL="342900" lvl="0" indent="-342900">
              <a:buFontTx/>
              <a:buAutoNum type="arabicPeriod"/>
            </a:pPr>
            <a:r>
              <a:rPr lang="ru-RU" i="1" dirty="0">
                <a:ln w="11430"/>
                <a:solidFill>
                  <a:schemeClr val="tx2"/>
                </a:solidFill>
                <a:effectLst>
                  <a:reflection blurRad="6350" stA="60000" endA="900" endPos="58000" dir="5400000" sy="-100000" algn="bl" rotWithShape="0"/>
                </a:effectLst>
                <a:latin typeface="Monotype Corsiva" pitchFamily="66" charset="0"/>
              </a:rPr>
              <a:t>Углубить представления  детей о писателях, поэтах; </a:t>
            </a:r>
          </a:p>
          <a:p>
            <a:pPr marL="342900" lvl="0" indent="-342900">
              <a:buFontTx/>
              <a:buAutoNum type="arabicPeriod"/>
            </a:pPr>
            <a:r>
              <a:rPr lang="ru-RU" i="1" dirty="0">
                <a:ln w="11430"/>
                <a:solidFill>
                  <a:schemeClr val="tx2"/>
                </a:solidFill>
                <a:effectLst>
                  <a:reflection blurRad="6350" stA="60000" endA="900" endPos="58000" dir="5400000" sy="-100000" algn="bl" rotWithShape="0"/>
                </a:effectLst>
                <a:latin typeface="Monotype Corsiva" pitchFamily="66" charset="0"/>
              </a:rPr>
              <a:t>Познакомить с творчеством художников - иллюстраторов;</a:t>
            </a:r>
          </a:p>
          <a:p>
            <a:pPr marL="342900" lvl="0" indent="-342900">
              <a:buFontTx/>
              <a:buAutoNum type="arabicPeriod"/>
            </a:pPr>
            <a:r>
              <a:rPr lang="ru-RU" i="1" dirty="0">
                <a:ln w="11430"/>
                <a:solidFill>
                  <a:schemeClr val="tx2"/>
                </a:solidFill>
                <a:effectLst>
                  <a:reflection blurRad="6350" stA="60000" endA="900" endPos="58000" dir="5400000" sy="-100000" algn="bl" rotWithShape="0"/>
                </a:effectLst>
                <a:latin typeface="Monotype Corsiva" pitchFamily="66" charset="0"/>
              </a:rPr>
              <a:t>Воспитывать культуру речи;</a:t>
            </a:r>
          </a:p>
          <a:p>
            <a:pPr marL="342900" lvl="0" indent="-342900">
              <a:buFontTx/>
              <a:buAutoNum type="arabicPeriod"/>
            </a:pPr>
            <a:r>
              <a:rPr lang="ru-RU" i="1" dirty="0">
                <a:ln w="11430"/>
                <a:solidFill>
                  <a:schemeClr val="tx2"/>
                </a:solidFill>
                <a:effectLst>
                  <a:reflection blurRad="6350" stA="60000" endA="900" endPos="58000" dir="5400000" sy="-100000" algn="bl" rotWithShape="0"/>
                </a:effectLst>
                <a:latin typeface="Monotype Corsiva" pitchFamily="66" charset="0"/>
              </a:rPr>
              <a:t>Обогащать и расширять словарный запас детей;</a:t>
            </a:r>
          </a:p>
          <a:p>
            <a:pPr lvl="0"/>
            <a:r>
              <a:rPr lang="ru-RU" i="1" dirty="0" smtClean="0">
                <a:ln w="11430"/>
                <a:solidFill>
                  <a:schemeClr val="tx2"/>
                </a:solidFill>
                <a:effectLst>
                  <a:reflection blurRad="6350" stA="60000" endA="900" endPos="58000" dir="5400000" sy="-100000" algn="bl" rotWithShape="0"/>
                </a:effectLst>
                <a:latin typeface="Monotype Corsiva" pitchFamily="66" charset="0"/>
              </a:rPr>
              <a:t>           6.Формировать </a:t>
            </a:r>
            <a:r>
              <a:rPr lang="ru-RU" i="1" dirty="0">
                <a:ln w="11430"/>
                <a:solidFill>
                  <a:schemeClr val="tx2"/>
                </a:solidFill>
                <a:effectLst>
                  <a:reflection blurRad="6350" stA="60000" endA="900" endPos="58000" dir="5400000" sy="-100000" algn="bl" rotWithShape="0"/>
                </a:effectLst>
                <a:latin typeface="Monotype Corsiva" pitchFamily="66" charset="0"/>
              </a:rPr>
              <a:t>умение выразительно читать стихи, инсценировать эпизоды сказок</a:t>
            </a:r>
            <a:r>
              <a:rPr lang="ru-RU" i="1" dirty="0" smtClean="0">
                <a:ln w="11430"/>
                <a:solidFill>
                  <a:schemeClr val="tx2"/>
                </a:solidFill>
                <a:effectLst>
                  <a:reflection blurRad="6350" stA="60000" endA="900" endPos="58000" dir="5400000" sy="-100000" algn="bl" rotWithShape="0"/>
                </a:effectLst>
                <a:latin typeface="Monotype Corsiva" pitchFamily="66" charset="0"/>
              </a:rPr>
              <a:t>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67744" y="3161174"/>
            <a:ext cx="6262528" cy="178510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/>
            <a:r>
              <a:rPr lang="ru-RU" sz="2000" i="1" dirty="0" smtClean="0">
                <a:ln w="11430"/>
                <a:solidFill>
                  <a:schemeClr val="tx2"/>
                </a:solidFill>
                <a:effectLst>
                  <a:reflection blurRad="6350" stA="60000" endA="900" endPos="58000" dir="5400000" sy="-100000" algn="bl" rotWithShape="0"/>
                </a:effectLst>
                <a:latin typeface="Monotype Corsiva" pitchFamily="66" charset="0"/>
              </a:rPr>
              <a:t>7</a:t>
            </a:r>
            <a:r>
              <a:rPr lang="ru-RU" i="1" dirty="0" smtClean="0">
                <a:ln w="11430"/>
                <a:solidFill>
                  <a:schemeClr val="tx2"/>
                </a:solidFill>
                <a:effectLst>
                  <a:reflection blurRad="6350" stA="60000" endA="900" endPos="58000" dir="5400000" sy="-100000" algn="bl" rotWithShape="0"/>
                </a:effectLst>
                <a:latin typeface="Monotype Corsiva" pitchFamily="66" charset="0"/>
              </a:rPr>
              <a:t>.  Способствовать </a:t>
            </a:r>
            <a:r>
              <a:rPr lang="ru-RU" i="1" dirty="0">
                <a:ln w="11430"/>
                <a:solidFill>
                  <a:schemeClr val="tx2"/>
                </a:solidFill>
                <a:effectLst>
                  <a:reflection blurRad="6350" stA="60000" endA="900" endPos="58000" dir="5400000" sy="-100000" algn="bl" rotWithShape="0"/>
                </a:effectLst>
                <a:latin typeface="Monotype Corsiva" pitchFamily="66" charset="0"/>
              </a:rPr>
              <a:t>накоплению эстетического опыта при прослушивании музыкальных произведений;</a:t>
            </a:r>
          </a:p>
          <a:p>
            <a:pPr lvl="0"/>
            <a:r>
              <a:rPr lang="ru-RU" i="1" dirty="0" smtClean="0">
                <a:ln w="11430"/>
                <a:solidFill>
                  <a:schemeClr val="tx2"/>
                </a:solidFill>
                <a:effectLst>
                  <a:reflection blurRad="6350" stA="60000" endA="900" endPos="58000" dir="5400000" sy="-100000" algn="bl" rotWithShape="0"/>
                </a:effectLst>
                <a:latin typeface="Monotype Corsiva" pitchFamily="66" charset="0"/>
              </a:rPr>
              <a:t>8.  Отображать </a:t>
            </a:r>
            <a:r>
              <a:rPr lang="ru-RU" i="1" dirty="0">
                <a:ln w="11430"/>
                <a:solidFill>
                  <a:schemeClr val="tx2"/>
                </a:solidFill>
                <a:effectLst>
                  <a:reflection blurRad="6350" stA="60000" endA="900" endPos="58000" dir="5400000" sy="-100000" algn="bl" rotWithShape="0"/>
                </a:effectLst>
                <a:latin typeface="Monotype Corsiva" pitchFamily="66" charset="0"/>
              </a:rPr>
              <a:t>полученные представления в продуктах детской художественной </a:t>
            </a:r>
            <a:r>
              <a:rPr lang="ru-RU" i="1" dirty="0" smtClean="0">
                <a:ln w="11430"/>
                <a:solidFill>
                  <a:schemeClr val="tx2"/>
                </a:solidFill>
                <a:effectLst>
                  <a:reflection blurRad="6350" stA="60000" endA="900" endPos="58000" dir="5400000" sy="-100000" algn="bl" rotWithShape="0"/>
                </a:effectLst>
                <a:latin typeface="Monotype Corsiva" pitchFamily="66" charset="0"/>
              </a:rPr>
              <a:t> деятельности</a:t>
            </a:r>
            <a:r>
              <a:rPr lang="ru-RU" i="1" dirty="0">
                <a:ln w="11430"/>
                <a:solidFill>
                  <a:schemeClr val="tx2"/>
                </a:solidFill>
                <a:effectLst>
                  <a:reflection blurRad="6350" stA="60000" endA="900" endPos="58000" dir="5400000" sy="-100000" algn="bl" rotWithShape="0"/>
                </a:effectLst>
                <a:latin typeface="Monotype Corsiva" pitchFamily="66" charset="0"/>
              </a:rPr>
              <a:t>, содействовать развитию творческих способностей детей.</a:t>
            </a:r>
          </a:p>
          <a:p>
            <a:endParaRPr lang="ru-RU" i="1" dirty="0">
              <a:ln w="11430"/>
              <a:solidFill>
                <a:srgbClr val="C21446"/>
              </a:solidFill>
              <a:effectLst>
                <a:reflection blurRad="6350" stA="60000" endA="900" endPos="58000" dir="5400000" sy="-100000" algn="bl" rotWithShape="0"/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1816" y="447976"/>
            <a:ext cx="8091352" cy="31700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solidFill>
                  <a:srgbClr val="C21446"/>
                </a:solidFill>
                <a:effectLst>
                  <a:reflection blurRad="6350" stA="60000" endA="900" endPos="58000" dir="5400000" sy="-100000" algn="bl" rotWithShape="0"/>
                </a:effectLst>
                <a:latin typeface="Monotype Corsiva" pitchFamily="66" charset="0"/>
              </a:rPr>
              <a:t>Участники проекта</a:t>
            </a:r>
          </a:p>
          <a:p>
            <a:pPr algn="ctr"/>
            <a:r>
              <a:rPr lang="ru-RU" sz="2400" b="1" dirty="0" smtClean="0">
                <a:ln w="11430"/>
                <a:solidFill>
                  <a:schemeClr val="tx2"/>
                </a:solidFill>
                <a:effectLst>
                  <a:reflection blurRad="6350" stA="60000" endA="900" endPos="58000" dir="5400000" sy="-100000" algn="bl" rotWithShape="0"/>
                </a:effectLst>
                <a:latin typeface="Monotype Corsiva" pitchFamily="66" charset="0"/>
              </a:rPr>
              <a:t>Дети средней группы, родители воспитанников, воспитатели</a:t>
            </a:r>
            <a:r>
              <a:rPr lang="ru-RU" sz="2000" b="1" dirty="0" smtClean="0">
                <a:ln w="11430"/>
                <a:solidFill>
                  <a:schemeClr val="tx2"/>
                </a:solidFill>
                <a:effectLst>
                  <a:reflection blurRad="6350" stA="60000" endA="900" endPos="58000" dir="5400000" sy="-100000" algn="bl" rotWithShape="0"/>
                </a:effectLst>
                <a:latin typeface="Monotype Corsiva" pitchFamily="66" charset="0"/>
              </a:rPr>
              <a:t>.</a:t>
            </a:r>
          </a:p>
          <a:p>
            <a:pPr algn="ctr"/>
            <a:r>
              <a:rPr lang="ru-RU" sz="2400" b="1" dirty="0" smtClean="0">
                <a:ln w="11430"/>
                <a:solidFill>
                  <a:srgbClr val="C21446"/>
                </a:solidFill>
                <a:effectLst>
                  <a:reflection blurRad="6350" stA="60000" endA="900" endPos="58000" dir="5400000" sy="-100000" algn="bl" rotWithShape="0"/>
                </a:effectLst>
                <a:latin typeface="Monotype Corsiva" pitchFamily="66" charset="0"/>
              </a:rPr>
              <a:t>Тип проекта:</a:t>
            </a:r>
          </a:p>
          <a:p>
            <a:pPr algn="ctr"/>
            <a:r>
              <a:rPr lang="ru-RU" sz="2400" b="1" dirty="0" smtClean="0">
                <a:ln w="11430"/>
                <a:solidFill>
                  <a:schemeClr val="tx2"/>
                </a:solidFill>
                <a:effectLst>
                  <a:reflection blurRad="6350" stA="60000" endA="900" endPos="58000" dir="5400000" sy="-100000" algn="bl" rotWithShape="0"/>
                </a:effectLst>
                <a:latin typeface="Monotype Corsiva" pitchFamily="66" charset="0"/>
              </a:rPr>
              <a:t>Краткосрочный, групповой, творческий</a:t>
            </a:r>
            <a:r>
              <a:rPr lang="ru-RU" sz="2000" b="1" dirty="0" smtClean="0">
                <a:ln w="11430"/>
                <a:solidFill>
                  <a:schemeClr val="tx2"/>
                </a:solidFill>
                <a:effectLst>
                  <a:reflection blurRad="6350" stA="60000" endA="900" endPos="58000" dir="5400000" sy="-100000" algn="bl" rotWithShape="0"/>
                </a:effectLst>
                <a:latin typeface="Monotype Corsiva" pitchFamily="66" charset="0"/>
              </a:rPr>
              <a:t>.</a:t>
            </a:r>
          </a:p>
          <a:p>
            <a:pPr algn="ctr"/>
            <a:r>
              <a:rPr lang="ru-RU" sz="2400" b="1" dirty="0" smtClean="0">
                <a:ln w="11430"/>
                <a:solidFill>
                  <a:srgbClr val="C21446"/>
                </a:solidFill>
                <a:effectLst>
                  <a:reflection blurRad="6350" stA="60000" endA="900" endPos="58000" dir="5400000" sy="-100000" algn="bl" rotWithShape="0"/>
                </a:effectLst>
                <a:latin typeface="Monotype Corsiva" pitchFamily="66" charset="0"/>
              </a:rPr>
              <a:t>Срок проведения проекта:</a:t>
            </a:r>
          </a:p>
          <a:p>
            <a:pPr algn="ctr"/>
            <a:r>
              <a:rPr lang="ru-RU" sz="2400" b="1" dirty="0" smtClean="0">
                <a:ln w="11430"/>
                <a:solidFill>
                  <a:schemeClr val="tx2"/>
                </a:solidFill>
                <a:effectLst>
                  <a:reflection blurRad="6350" stA="60000" endA="900" endPos="58000" dir="5400000" sy="-100000" algn="bl" rotWithShape="0"/>
                </a:effectLst>
                <a:latin typeface="Monotype Corsiva" pitchFamily="66" charset="0"/>
              </a:rPr>
              <a:t>4ноября – 30ноября 2017 года</a:t>
            </a:r>
          </a:p>
          <a:p>
            <a:pPr algn="ctr"/>
            <a:r>
              <a:rPr lang="ru-RU" sz="2400" b="1" dirty="0" smtClean="0">
                <a:ln w="11430"/>
                <a:solidFill>
                  <a:srgbClr val="C21446"/>
                </a:solidFill>
                <a:effectLst>
                  <a:reflection blurRad="6350" stA="60000" endA="900" endPos="58000" dir="5400000" sy="-100000" algn="bl" rotWithShape="0"/>
                </a:effectLst>
                <a:latin typeface="Monotype Corsiva" pitchFamily="66" charset="0"/>
              </a:rPr>
              <a:t>Название итогового мероприятия проекта:</a:t>
            </a:r>
          </a:p>
          <a:p>
            <a:pPr algn="ctr"/>
            <a:r>
              <a:rPr lang="ru-RU" sz="2400" b="1" dirty="0" smtClean="0">
                <a:ln w="11430"/>
                <a:solidFill>
                  <a:schemeClr val="tx2"/>
                </a:solidFill>
                <a:effectLst>
                  <a:reflection blurRad="6350" stA="60000" endA="900" endPos="58000" dir="5400000" sy="-100000" algn="bl" rotWithShape="0"/>
                </a:effectLst>
                <a:latin typeface="Monotype Corsiva" pitchFamily="66" charset="0"/>
              </a:rPr>
              <a:t>Мастер класс для родителей и детей «Корзина с цветами».</a:t>
            </a:r>
            <a:endParaRPr lang="ru-RU" sz="2400" b="1" dirty="0">
              <a:ln w="11430"/>
              <a:solidFill>
                <a:schemeClr val="tx2"/>
              </a:solidFill>
              <a:effectLst>
                <a:reflection blurRad="6350" stA="60000" endA="900" endPos="58000" dir="5400000" sy="-100000" algn="bl" rotWithShape="0"/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3264" y="267494"/>
            <a:ext cx="8208912" cy="46474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rgbClr val="C21446"/>
                </a:solidFill>
                <a:effectLst>
                  <a:reflection blurRad="6350" stA="60000" endA="900" endPos="58000" dir="5400000" sy="-100000" algn="bl" rotWithShape="0"/>
                </a:effectLst>
                <a:latin typeface="Monotype Corsiva" pitchFamily="66" charset="0"/>
              </a:rPr>
              <a:t>Формы работы:</a:t>
            </a:r>
            <a:endParaRPr lang="ru-RU" sz="3600" b="1" i="1" dirty="0">
              <a:ln w="11430"/>
              <a:solidFill>
                <a:srgbClr val="C2144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60000" endA="900" endPos="58000" dir="5400000" sy="-100000" algn="bl" rotWithShape="0"/>
              </a:effectLst>
              <a:latin typeface="Monotype Corsiva" pitchFamily="66" charset="0"/>
            </a:endParaRPr>
          </a:p>
          <a:p>
            <a:pPr algn="ctr"/>
            <a:r>
              <a:rPr lang="ru-RU" sz="2000" b="1" i="1" dirty="0" smtClean="0">
                <a:ln w="11430"/>
                <a:solidFill>
                  <a:srgbClr val="C2144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Monotype Corsiva" pitchFamily="66" charset="0"/>
              </a:rPr>
              <a:t>С детьми:</a:t>
            </a:r>
          </a:p>
          <a:p>
            <a:pPr algn="ctr"/>
            <a:r>
              <a:rPr lang="ru-RU" sz="2000" b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Monotype Corsiva" pitchFamily="66" charset="0"/>
              </a:rPr>
              <a:t>Чтение художественной литературы. Знакомство с разными видами театров.</a:t>
            </a:r>
          </a:p>
          <a:p>
            <a:pPr algn="ctr"/>
            <a:r>
              <a:rPr lang="ru-RU" sz="2000" b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Monotype Corsiva" pitchFamily="66" charset="0"/>
              </a:rPr>
              <a:t>Рассматривание иллюстраций.</a:t>
            </a:r>
          </a:p>
          <a:p>
            <a:pPr algn="ctr"/>
            <a:r>
              <a:rPr lang="ru-RU" sz="2000" b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Monotype Corsiva" pitchFamily="66" charset="0"/>
              </a:rPr>
              <a:t>Прослушивание музыкальных произведений.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2144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Monotype Corsiva" pitchFamily="66" charset="0"/>
              </a:rPr>
              <a:t>Рисование</a:t>
            </a:r>
          </a:p>
          <a:p>
            <a:pPr algn="ctr"/>
            <a:r>
              <a:rPr lang="ru-RU" sz="2000" b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Monotype Corsiva" pitchFamily="66" charset="0"/>
              </a:rPr>
              <a:t>«В гостях у Осени»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2144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Monotype Corsiva" pitchFamily="66" charset="0"/>
              </a:rPr>
              <a:t>Аппликация с элементами оригами</a:t>
            </a:r>
          </a:p>
          <a:p>
            <a:pPr algn="ctr"/>
            <a:r>
              <a:rPr lang="ru-RU" sz="2000" b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Monotype Corsiva" pitchFamily="66" charset="0"/>
              </a:rPr>
              <a:t>«Кто в тереме живёт»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Monotype Corsiva" pitchFamily="66" charset="0"/>
              </a:rPr>
              <a:t>Лепка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2144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Monotype Corsiva" pitchFamily="66" charset="0"/>
              </a:rPr>
              <a:t>Дидактические игры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2144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Monotype Corsiva" pitchFamily="66" charset="0"/>
              </a:rPr>
              <a:t>Подвижные игры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2144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Monotype Corsiva" pitchFamily="66" charset="0"/>
              </a:rPr>
              <a:t>Разучивание скороговорок, стихотворений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2144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Monotype Corsiva" pitchFamily="66" charset="0"/>
              </a:rPr>
              <a:t>Отгадывание загадок по сказкам</a:t>
            </a:r>
            <a:endParaRPr lang="ru-RU" sz="2000" b="1" dirty="0">
              <a:ln w="11430"/>
              <a:solidFill>
                <a:srgbClr val="C21446"/>
              </a:solidFill>
              <a:effectLst>
                <a:reflection blurRad="6350" stA="60000" endA="900" endPos="58000" dir="5400000" sy="-100000" algn="bl" rotWithShape="0"/>
              </a:effectLst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73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152" y="195486"/>
            <a:ext cx="8208912" cy="470898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i="1" dirty="0" smtClean="0">
                <a:ln w="11430"/>
                <a:solidFill>
                  <a:srgbClr val="C2144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Monotype Corsiva" pitchFamily="66" charset="0"/>
              </a:rPr>
              <a:t>С родителями:</a:t>
            </a:r>
          </a:p>
          <a:p>
            <a:pPr algn="ctr"/>
            <a:r>
              <a:rPr lang="ru-RU" sz="2000" b="1" i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Monotype Corsiva" pitchFamily="66" charset="0"/>
              </a:rPr>
              <a:t>Наглядная пропаганда; беседы, знакомство с памятками.</a:t>
            </a:r>
          </a:p>
          <a:p>
            <a:pPr algn="ctr"/>
            <a:r>
              <a:rPr lang="ru-RU" sz="2400" b="1" i="1" dirty="0" smtClean="0">
                <a:ln w="11430"/>
                <a:solidFill>
                  <a:srgbClr val="C2144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Monotype Corsiva" pitchFamily="66" charset="0"/>
              </a:rPr>
              <a:t>Совместная деятельность с ребёнком:</a:t>
            </a:r>
          </a:p>
          <a:p>
            <a:pPr algn="ctr"/>
            <a:r>
              <a:rPr lang="ru-RU" sz="2000" b="1" i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Monotype Corsiva" pitchFamily="66" charset="0"/>
              </a:rPr>
              <a:t>Участие в выставке рисунков.</a:t>
            </a:r>
          </a:p>
          <a:p>
            <a:pPr algn="ctr"/>
            <a:r>
              <a:rPr lang="ru-RU" sz="2000" b="1" i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Monotype Corsiva" pitchFamily="66" charset="0"/>
              </a:rPr>
              <a:t>Аппликация к сказке </a:t>
            </a:r>
            <a:r>
              <a:rPr lang="ru-RU" sz="2000" b="1" i="1" dirty="0" err="1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Monotype Corsiva" pitchFamily="66" charset="0"/>
              </a:rPr>
              <a:t>Г.Х.Андерсена</a:t>
            </a:r>
            <a:r>
              <a:rPr lang="ru-RU" sz="2000" b="1" i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Monotype Corsiva" pitchFamily="66" charset="0"/>
              </a:rPr>
              <a:t> «Гадкий утёнок» и к произведению </a:t>
            </a:r>
            <a:r>
              <a:rPr lang="ru-RU" sz="2000" b="1" i="1" dirty="0" err="1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Monotype Corsiva" pitchFamily="66" charset="0"/>
              </a:rPr>
              <a:t>Н.А.Некрасова</a:t>
            </a:r>
            <a:r>
              <a:rPr lang="ru-RU" sz="2000" b="1" i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Monotype Corsiva" pitchFamily="66" charset="0"/>
              </a:rPr>
              <a:t> «Дед </a:t>
            </a:r>
            <a:r>
              <a:rPr lang="ru-RU" sz="2000" b="1" i="1" dirty="0" err="1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Monotype Corsiva" pitchFamily="66" charset="0"/>
              </a:rPr>
              <a:t>Мазай</a:t>
            </a:r>
            <a:r>
              <a:rPr lang="ru-RU" sz="2000" b="1" i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Monotype Corsiva" pitchFamily="66" charset="0"/>
              </a:rPr>
              <a:t> и зайцы» нетрадиционными способами.</a:t>
            </a:r>
          </a:p>
          <a:p>
            <a:pPr algn="ctr"/>
            <a:r>
              <a:rPr lang="ru-RU" sz="2000" b="1" i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Monotype Corsiva" pitchFamily="66" charset="0"/>
              </a:rPr>
              <a:t>Чтение художественной литературы</a:t>
            </a:r>
          </a:p>
          <a:p>
            <a:pPr algn="ctr"/>
            <a:r>
              <a:rPr lang="ru-RU" sz="2400" b="1" i="1" dirty="0" smtClean="0">
                <a:ln w="11430"/>
                <a:solidFill>
                  <a:srgbClr val="C2144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Monotype Corsiva" pitchFamily="66" charset="0"/>
              </a:rPr>
              <a:t>Для педагогов:</a:t>
            </a:r>
          </a:p>
          <a:p>
            <a:pPr algn="ctr"/>
            <a:r>
              <a:rPr lang="ru-RU" sz="2000" b="1" i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Monotype Corsiva" pitchFamily="66" charset="0"/>
              </a:rPr>
              <a:t>            Сбор и накопление материалов по теме проекта, подготовка детей.</a:t>
            </a:r>
          </a:p>
          <a:p>
            <a:pPr algn="ctr"/>
            <a:r>
              <a:rPr lang="ru-RU" sz="2000" b="1" i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Monotype Corsiva" pitchFamily="66" charset="0"/>
              </a:rPr>
              <a:t>Расширять знания детей о видах искусства.</a:t>
            </a:r>
          </a:p>
          <a:p>
            <a:pPr algn="ctr"/>
            <a:r>
              <a:rPr lang="ru-RU" sz="2000" b="1" i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Monotype Corsiva" pitchFamily="66" charset="0"/>
              </a:rPr>
              <a:t>                 Формировать интерес детей к процессу слушания музыкальных </a:t>
            </a:r>
          </a:p>
          <a:p>
            <a:pPr algn="ctr"/>
            <a:r>
              <a:rPr lang="ru-RU" sz="2000" b="1" i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Monotype Corsiva" pitchFamily="66" charset="0"/>
              </a:rPr>
              <a:t>произведений, рассматриванию иллюстраций.</a:t>
            </a:r>
          </a:p>
          <a:p>
            <a:pPr algn="ctr"/>
            <a:r>
              <a:rPr lang="ru-RU" sz="2000" b="1" i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Monotype Corsiva" pitchFamily="66" charset="0"/>
              </a:rPr>
              <a:t>                   Воспитывать художественно – творческое, позитивное </a:t>
            </a:r>
          </a:p>
          <a:p>
            <a:pPr algn="ctr"/>
            <a:r>
              <a:rPr lang="ru-RU" sz="2000" b="1" i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Monotype Corsiva" pitchFamily="66" charset="0"/>
              </a:rPr>
              <a:t>отношение к окружающему миру</a:t>
            </a:r>
          </a:p>
        </p:txBody>
      </p:sp>
    </p:spTree>
    <p:extLst>
      <p:ext uri="{BB962C8B-B14F-4D97-AF65-F5344CB8AC3E}">
        <p14:creationId xmlns:p14="http://schemas.microsoft.com/office/powerpoint/2010/main" val="282808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7064" y="411510"/>
            <a:ext cx="8208912" cy="532453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i="1" dirty="0" smtClean="0">
                <a:ln w="11430"/>
                <a:solidFill>
                  <a:srgbClr val="C2144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Monotype Corsiva" pitchFamily="66" charset="0"/>
              </a:rPr>
              <a:t>Этапы реализации проекта «В мире прекрасного»</a:t>
            </a:r>
          </a:p>
          <a:p>
            <a:pPr algn="ctr"/>
            <a:r>
              <a:rPr lang="ru-RU" sz="2400" b="1" dirty="0" smtClean="0">
                <a:ln w="11430"/>
                <a:solidFill>
                  <a:srgbClr val="C21446"/>
                </a:solidFill>
                <a:effectLst>
                  <a:reflection blurRad="6350" stA="60000" endA="900" endPos="58000" dir="5400000" sy="-100000" algn="bl" rotWithShape="0"/>
                </a:effectLst>
                <a:latin typeface="Monotype Corsiva" pitchFamily="66" charset="0"/>
              </a:rPr>
              <a:t>1 этап проекта – организационный</a:t>
            </a:r>
          </a:p>
          <a:p>
            <a:pPr algn="ctr"/>
            <a:r>
              <a:rPr lang="ru-RU" sz="2000" b="1" dirty="0" smtClean="0">
                <a:ln w="11430"/>
                <a:solidFill>
                  <a:schemeClr val="tx2"/>
                </a:solidFill>
                <a:effectLst>
                  <a:reflection blurRad="6350" stA="60000" endA="900" endPos="58000" dir="5400000" sy="-100000" algn="bl" rotWithShape="0"/>
                </a:effectLst>
                <a:latin typeface="Monotype Corsiva" pitchFamily="66" charset="0"/>
              </a:rPr>
              <a:t>(С4 ноября по 10 ноября)</a:t>
            </a:r>
          </a:p>
          <a:p>
            <a:pPr algn="ctr"/>
            <a:r>
              <a:rPr lang="ru-RU" sz="2000" b="1" dirty="0" smtClean="0">
                <a:ln w="11430"/>
                <a:solidFill>
                  <a:schemeClr val="tx2"/>
                </a:solidFill>
                <a:effectLst>
                  <a:reflection blurRad="6350" stA="60000" endA="900" endPos="58000" dir="5400000" sy="-100000" algn="bl" rotWithShape="0"/>
                </a:effectLst>
                <a:latin typeface="Monotype Corsiva" pitchFamily="66" charset="0"/>
              </a:rPr>
              <a:t>(воспитатели, дети, родители)</a:t>
            </a:r>
          </a:p>
          <a:p>
            <a:pPr algn="ctr"/>
            <a:r>
              <a:rPr lang="ru-RU" sz="2000" b="1" dirty="0" smtClean="0">
                <a:ln w="11430"/>
                <a:solidFill>
                  <a:schemeClr val="tx2"/>
                </a:solidFill>
                <a:effectLst>
                  <a:reflection blurRad="6350" stA="60000" endA="900" endPos="58000" dir="5400000" sy="-100000" algn="bl" rotWithShape="0"/>
                </a:effectLst>
                <a:latin typeface="Monotype Corsiva" pitchFamily="66" charset="0"/>
              </a:rPr>
              <a:t>1.Чтение художественных произведений : Сказки А. С. Пушкина, К.И. Чуковского,</a:t>
            </a:r>
          </a:p>
          <a:p>
            <a:pPr algn="ctr"/>
            <a:r>
              <a:rPr lang="ru-RU" sz="2000" b="1" dirty="0" smtClean="0">
                <a:ln w="11430"/>
                <a:solidFill>
                  <a:schemeClr val="tx2"/>
                </a:solidFill>
                <a:effectLst>
                  <a:reflection blurRad="6350" stA="60000" endA="900" endPos="58000" dir="5400000" sy="-100000" algn="bl" rotWithShape="0"/>
                </a:effectLst>
                <a:latin typeface="Monotype Corsiva" pitchFamily="66" charset="0"/>
              </a:rPr>
              <a:t>Н. Некрасова, </a:t>
            </a:r>
            <a:r>
              <a:rPr lang="ru-RU" sz="2000" b="1" dirty="0" err="1" smtClean="0">
                <a:ln w="11430"/>
                <a:solidFill>
                  <a:schemeClr val="tx2"/>
                </a:solidFill>
                <a:effectLst>
                  <a:reflection blurRad="6350" stA="60000" endA="900" endPos="58000" dir="5400000" sy="-100000" algn="bl" rotWithShape="0"/>
                </a:effectLst>
                <a:latin typeface="Monotype Corsiva" pitchFamily="66" charset="0"/>
              </a:rPr>
              <a:t>Г.Х.Андерсена</a:t>
            </a:r>
            <a:r>
              <a:rPr lang="ru-RU" sz="2000" b="1" dirty="0" smtClean="0">
                <a:ln w="11430"/>
                <a:solidFill>
                  <a:schemeClr val="tx2"/>
                </a:solidFill>
                <a:effectLst>
                  <a:reflection blurRad="6350" stA="60000" endA="900" endPos="58000" dir="5400000" sy="-100000" algn="bl" rotWithShape="0"/>
                </a:effectLst>
                <a:latin typeface="Monotype Corsiva" pitchFamily="66" charset="0"/>
              </a:rPr>
              <a:t>, русские народные сказки, разучивание скороговорок, </a:t>
            </a:r>
          </a:p>
          <a:p>
            <a:pPr algn="ctr"/>
            <a:r>
              <a:rPr lang="ru-RU" sz="2000" b="1" dirty="0" smtClean="0">
                <a:ln w="11430"/>
                <a:solidFill>
                  <a:schemeClr val="tx2"/>
                </a:solidFill>
                <a:effectLst>
                  <a:reflection blurRad="6350" stA="60000" endA="900" endPos="58000" dir="5400000" sy="-100000" algn="bl" rotWithShape="0"/>
                </a:effectLst>
                <a:latin typeface="Monotype Corsiva" pitchFamily="66" charset="0"/>
              </a:rPr>
              <a:t>отгадывание загадок по сказкам.</a:t>
            </a:r>
          </a:p>
          <a:p>
            <a:pPr algn="ctr"/>
            <a:r>
              <a:rPr lang="ru-RU" sz="2000" b="1" dirty="0" smtClean="0">
                <a:ln w="11430"/>
                <a:solidFill>
                  <a:schemeClr val="tx2"/>
                </a:solidFill>
                <a:effectLst>
                  <a:reflection blurRad="6350" stA="60000" endA="900" endPos="58000" dir="5400000" sy="-100000" algn="bl" rotWithShape="0"/>
                </a:effectLst>
                <a:latin typeface="Monotype Corsiva" pitchFamily="66" charset="0"/>
              </a:rPr>
              <a:t>2. Прослушивание детской оперы (мюзикла) по мотивам сказки </a:t>
            </a:r>
          </a:p>
          <a:p>
            <a:pPr algn="ctr"/>
            <a:r>
              <a:rPr lang="ru-RU" sz="2000" b="1" dirty="0" smtClean="0">
                <a:ln w="11430"/>
                <a:solidFill>
                  <a:schemeClr val="tx2"/>
                </a:solidFill>
                <a:effectLst>
                  <a:reflection blurRad="6350" stA="60000" endA="900" endPos="58000" dir="5400000" sy="-100000" algn="bl" rotWithShape="0"/>
                </a:effectLst>
                <a:latin typeface="Monotype Corsiva" pitchFamily="66" charset="0"/>
              </a:rPr>
              <a:t>               «Муха Цокотуха», К. И. Чуковского в постановке Владимира Назарова. </a:t>
            </a:r>
          </a:p>
          <a:p>
            <a:pPr algn="ctr"/>
            <a:r>
              <a:rPr lang="ru-RU" sz="2000" b="1" dirty="0" smtClean="0">
                <a:ln w="11430"/>
                <a:solidFill>
                  <a:schemeClr val="tx2"/>
                </a:solidFill>
                <a:effectLst>
                  <a:reflection blurRad="6350" stA="60000" endA="900" endPos="58000" dir="5400000" sy="-100000" algn="bl" rotWithShape="0"/>
                </a:effectLst>
                <a:latin typeface="Monotype Corsiva" pitchFamily="66" charset="0"/>
              </a:rPr>
              <a:t>             3. Рассматривание иллюстраций к произведениям разных жанров.</a:t>
            </a:r>
          </a:p>
          <a:p>
            <a:pPr algn="ctr"/>
            <a:r>
              <a:rPr lang="ru-RU" sz="2000" b="1" dirty="0" smtClean="0">
                <a:ln w="11430"/>
                <a:solidFill>
                  <a:schemeClr val="tx2"/>
                </a:solidFill>
                <a:effectLst>
                  <a:reflection blurRad="6350" stA="60000" endA="900" endPos="58000" dir="5400000" sy="-100000" algn="bl" rotWithShape="0"/>
                </a:effectLst>
                <a:latin typeface="Monotype Corsiva" pitchFamily="66" charset="0"/>
              </a:rPr>
              <a:t>                    4. Аппликация к произведению Н. Некрасова «Дед </a:t>
            </a:r>
            <a:r>
              <a:rPr lang="ru-RU" sz="2000" b="1" dirty="0" err="1" smtClean="0">
                <a:ln w="11430"/>
                <a:solidFill>
                  <a:schemeClr val="tx2"/>
                </a:solidFill>
                <a:effectLst>
                  <a:reflection blurRad="6350" stA="60000" endA="900" endPos="58000" dir="5400000" sy="-100000" algn="bl" rotWithShape="0"/>
                </a:effectLst>
                <a:latin typeface="Monotype Corsiva" pitchFamily="66" charset="0"/>
              </a:rPr>
              <a:t>Мазай</a:t>
            </a:r>
            <a:r>
              <a:rPr lang="ru-RU" sz="2000" b="1" dirty="0" smtClean="0">
                <a:ln w="11430"/>
                <a:solidFill>
                  <a:schemeClr val="tx2"/>
                </a:solidFill>
                <a:effectLst>
                  <a:reflection blurRad="6350" stA="60000" endA="900" endPos="58000" dir="5400000" sy="-100000" algn="bl" rotWithShape="0"/>
                </a:effectLst>
                <a:latin typeface="Monotype Corsiva" pitchFamily="66" charset="0"/>
              </a:rPr>
              <a:t> и зайцы».</a:t>
            </a:r>
          </a:p>
          <a:p>
            <a:pPr algn="ctr"/>
            <a:r>
              <a:rPr lang="ru-RU" sz="2000" b="1" dirty="0" smtClean="0">
                <a:ln w="11430"/>
                <a:solidFill>
                  <a:schemeClr val="tx2"/>
                </a:solidFill>
                <a:effectLst>
                  <a:reflection blurRad="6350" stA="60000" endA="900" endPos="58000" dir="5400000" sy="-100000" algn="bl" rotWithShape="0"/>
                </a:effectLst>
                <a:latin typeface="Monotype Corsiva" pitchFamily="66" charset="0"/>
              </a:rPr>
              <a:t>            5. Речевые игры: «Доскажи словечко», «Скажи наоборот», </a:t>
            </a:r>
          </a:p>
          <a:p>
            <a:pPr algn="ctr"/>
            <a:r>
              <a:rPr lang="ru-RU" sz="2000" b="1" dirty="0" smtClean="0">
                <a:ln w="11430"/>
                <a:solidFill>
                  <a:schemeClr val="tx2"/>
                </a:solidFill>
                <a:effectLst>
                  <a:reflection blurRad="6350" stA="60000" endA="900" endPos="58000" dir="5400000" sy="-100000" algn="bl" rotWithShape="0"/>
                </a:effectLst>
                <a:latin typeface="Monotype Corsiva" pitchFamily="66" charset="0"/>
              </a:rPr>
              <a:t>«Скажи ласково».</a:t>
            </a:r>
          </a:p>
          <a:p>
            <a:pPr algn="ctr"/>
            <a:endParaRPr lang="ru-RU" sz="2000" b="1" dirty="0" smtClean="0">
              <a:ln w="11430"/>
              <a:solidFill>
                <a:schemeClr val="tx2"/>
              </a:solidFill>
              <a:effectLst>
                <a:reflection blurRad="6350" stA="60000" endA="900" endPos="58000" dir="5400000" sy="-100000" algn="bl" rotWithShape="0"/>
              </a:effectLst>
              <a:latin typeface="Monotype Corsiva" pitchFamily="66" charset="0"/>
            </a:endParaRPr>
          </a:p>
          <a:p>
            <a:pPr algn="ctr"/>
            <a:endParaRPr lang="ru-RU" sz="2000" b="1" dirty="0" smtClean="0">
              <a:ln w="11430"/>
              <a:solidFill>
                <a:schemeClr val="tx2"/>
              </a:solidFill>
              <a:effectLst>
                <a:reflection blurRad="6350" stA="60000" endA="900" endPos="58000" dir="5400000" sy="-100000" algn="bl" rotWithShape="0"/>
              </a:effectLst>
              <a:latin typeface="Monotype Corsiva" pitchFamily="66" charset="0"/>
            </a:endParaRPr>
          </a:p>
          <a:p>
            <a:pPr algn="ctr"/>
            <a:endParaRPr lang="ru-RU" sz="2400" b="1" i="1" dirty="0" smtClean="0">
              <a:ln w="11430"/>
              <a:solidFill>
                <a:srgbClr val="C2144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60000" endA="900" endPos="58000" dir="5400000" sy="-100000" algn="bl" rotWithShape="0"/>
              </a:effectLst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78116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7064" y="411510"/>
            <a:ext cx="8208912" cy="477053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2000" b="1" dirty="0" smtClean="0">
              <a:ln w="11430"/>
              <a:solidFill>
                <a:schemeClr val="tx2"/>
              </a:solidFill>
              <a:effectLst>
                <a:reflection blurRad="6350" stA="60000" endA="900" endPos="58000" dir="5400000" sy="-100000" algn="bl" rotWithShape="0"/>
              </a:effectLst>
              <a:latin typeface="Monotype Corsiva" pitchFamily="66" charset="0"/>
            </a:endParaRPr>
          </a:p>
          <a:p>
            <a:pPr algn="ctr"/>
            <a:r>
              <a:rPr lang="ru-RU" sz="2400" b="1" i="1" dirty="0" smtClean="0">
                <a:ln w="11430"/>
                <a:solidFill>
                  <a:srgbClr val="C2144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Monotype Corsiva" pitchFamily="66" charset="0"/>
              </a:rPr>
              <a:t>2 этап – практический</a:t>
            </a:r>
          </a:p>
          <a:p>
            <a:pPr algn="ctr"/>
            <a:r>
              <a:rPr lang="ru-RU" sz="2000" b="1" i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Monotype Corsiva" pitchFamily="66" charset="0"/>
              </a:rPr>
              <a:t>(с 13 ноября по 22 ноября)</a:t>
            </a:r>
          </a:p>
          <a:p>
            <a:pPr algn="ctr"/>
            <a:r>
              <a:rPr lang="ru-RU" sz="2000" b="1" i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Monotype Corsiva" pitchFamily="66" charset="0"/>
              </a:rPr>
              <a:t>(воспитатели, родители, дети)</a:t>
            </a:r>
          </a:p>
          <a:p>
            <a:pPr algn="ctr"/>
            <a:r>
              <a:rPr lang="ru-RU" sz="2000" b="1" i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Monotype Corsiva" pitchFamily="66" charset="0"/>
              </a:rPr>
              <a:t>1. Тематическая экскурсия «Краски осени».</a:t>
            </a:r>
          </a:p>
          <a:p>
            <a:pPr algn="ctr"/>
            <a:r>
              <a:rPr lang="ru-RU" sz="2000" b="1" i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Monotype Corsiva" pitchFamily="66" charset="0"/>
              </a:rPr>
              <a:t>2. Аппликация на асфальте из осенних листьев: «Зонтик».</a:t>
            </a:r>
          </a:p>
          <a:p>
            <a:pPr algn="ctr"/>
            <a:r>
              <a:rPr lang="ru-RU" sz="2000" b="1" i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Monotype Corsiva" pitchFamily="66" charset="0"/>
              </a:rPr>
              <a:t>3. Лепка осеннего листа.</a:t>
            </a:r>
          </a:p>
          <a:p>
            <a:pPr algn="ctr"/>
            <a:r>
              <a:rPr lang="ru-RU" sz="2000" b="1" i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Monotype Corsiva" pitchFamily="66" charset="0"/>
              </a:rPr>
              <a:t>4. Осеннее дерево  - рисование пальчиками.</a:t>
            </a:r>
          </a:p>
          <a:p>
            <a:pPr algn="ctr"/>
            <a:r>
              <a:rPr lang="ru-RU" sz="2000" b="1" i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Monotype Corsiva" pitchFamily="66" charset="0"/>
              </a:rPr>
              <a:t>5. Чтение разучивание стихотворений об осени.</a:t>
            </a:r>
          </a:p>
          <a:p>
            <a:pPr algn="ctr"/>
            <a:r>
              <a:rPr lang="ru-RU" sz="2000" b="1" i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Monotype Corsiva" pitchFamily="66" charset="0"/>
              </a:rPr>
              <a:t>               6. Прослушивание  произведения Вивальди «Времена года» – «Осень».</a:t>
            </a:r>
          </a:p>
          <a:p>
            <a:pPr algn="ctr"/>
            <a:r>
              <a:rPr lang="ru-RU" sz="2000" b="1" i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Monotype Corsiva" pitchFamily="66" charset="0"/>
              </a:rPr>
              <a:t>                   7. Дидактические игры: «Путаница из сказок», «Что лишнее», </a:t>
            </a:r>
          </a:p>
          <a:p>
            <a:pPr algn="ctr"/>
            <a:r>
              <a:rPr lang="ru-RU" sz="2000" b="1" i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Monotype Corsiva" pitchFamily="66" charset="0"/>
              </a:rPr>
              <a:t>«Угадай сказку по иллюстрации».</a:t>
            </a:r>
          </a:p>
          <a:p>
            <a:pPr algn="ctr"/>
            <a:endParaRPr lang="ru-RU" sz="2000" b="1" i="1" dirty="0" smtClean="0">
              <a:ln w="11430"/>
              <a:solidFill>
                <a:schemeClr val="tx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60000" endA="900" endPos="58000" dir="5400000" sy="-100000" algn="bl" rotWithShape="0"/>
              </a:effectLst>
              <a:latin typeface="Monotype Corsiva" pitchFamily="66" charset="0"/>
            </a:endParaRPr>
          </a:p>
          <a:p>
            <a:pPr algn="ctr"/>
            <a:r>
              <a:rPr lang="ru-RU" sz="2000" b="1" i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Monotype Corsiva" pitchFamily="66" charset="0"/>
              </a:rPr>
              <a:t>  </a:t>
            </a:r>
          </a:p>
          <a:p>
            <a:pPr algn="ctr"/>
            <a:endParaRPr lang="ru-RU" sz="2000" b="1" i="1" dirty="0" smtClean="0">
              <a:ln w="11430"/>
              <a:solidFill>
                <a:schemeClr val="tx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60000" endA="900" endPos="58000" dir="5400000" sy="-100000" algn="bl" rotWithShape="0"/>
              </a:effectLst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91902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1271</TotalTime>
  <Words>850</Words>
  <Application>Microsoft Office PowerPoint</Application>
  <PresentationFormat>Экран (16:9)</PresentationFormat>
  <Paragraphs>127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Master</dc:creator>
  <cp:lastModifiedBy>Пользователь Windows</cp:lastModifiedBy>
  <cp:revision>71</cp:revision>
  <dcterms:created xsi:type="dcterms:W3CDTF">2017-07-11T21:33:15Z</dcterms:created>
  <dcterms:modified xsi:type="dcterms:W3CDTF">2020-12-18T07:10:48Z</dcterms:modified>
</cp:coreProperties>
</file>