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x-ms-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71" r:id="rId7"/>
    <p:sldId id="272" r:id="rId8"/>
    <p:sldId id="257" r:id="rId9"/>
    <p:sldId id="267" r:id="rId10"/>
    <p:sldId id="259" r:id="rId11"/>
    <p:sldId id="260" r:id="rId12"/>
    <p:sldId id="258" r:id="rId13"/>
    <p:sldId id="268" r:id="rId14"/>
    <p:sldId id="262" r:id="rId15"/>
    <p:sldId id="269" r:id="rId16"/>
    <p:sldId id="270" r:id="rId17"/>
    <p:sldId id="265" r:id="rId18"/>
    <p:sldId id="266" r:id="rId19"/>
    <p:sldId id="256" r:id="rId20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enClr>
      <a:srgbClr val="0000FF"/>
    </p:penClr>
  </p:showPr>
  <p:extLst>
    <p:ext uri="smNativeData">
      <pr:smAppRevision xmlns:pr="pr" dt="1486717112" val="675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3" d="100"/>
          <a:sy n="43" d="100"/>
        </p:scale>
        <p:origin x="321" y="2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2" d="100"/>
        <a:sy n="12" d="100"/>
      </p:scale>
      <p:origin x="0" y="0"/>
    </p:cViewPr>
  </p:sorterViewPr>
  <p:notesViewPr>
    <p:cSldViewPr>
      <p:cViewPr>
        <p:scale>
          <a:sx n="43" d="100"/>
          <a:sy n="43" d="100"/>
        </p:scale>
        <p:origin x="321" y="209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ru-ru" sz="1200"/>
            </a:pP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AAAA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200"/>
            </a:pPr>
            <a:fld id="{3FA126C6-88D2-F4D0-9C19-7E8568576A2B}" type="datetime1">
              <a:t>01.02.2017</a:t>
            </a:fld>
          </a:p>
        </p:txBody>
      </p:sp>
      <p:sp>
        <p:nvSpPr>
          <p:cNvPr id="4" name="Образ слайда 3"/>
          <p:cNvSpPr>
            <a:spLocks noGrp="1" noChangeArrowheads="1"/>
            <a:extLst>
              <a:ext uri="smNativeData">
                <pr:smNativeData xmlns:pr="pr" val="SMDATA_12_uICdW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uBoAAPglAAAINAAAAAAAAA=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A+OAAAAAAA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ru-ru" sz="1200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A+OAAAAAAA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ru-ru" sz="1200"/>
            </a:pPr>
            <a:fld id="{3FA16ECC-82D2-F498-9C19-74CD20576A21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204"/>
        <a:ea typeface="Calibri" pitchFamily="2" charset="204"/>
        <a:cs typeface="Calibri" pitchFamily="2" charset="204"/>
      </a:defRPr>
    </a:lvl5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ChangeArrowheads="1"/>
            <a:extLst>
              <a:ext uri="smNativeData">
                <pr:smNativeData xmlns:pr="pr" val="SMDATA_12_uICdWB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CRU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6hPO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</a:p>
        </p:txBody>
      </p:sp>
      <p:sp>
        <p:nvSpPr>
          <p:cNvPr id="4" name="Номер слайда 3"/>
          <p:cNvSpPr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3P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/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>
              <a:defRPr lang="ru-ru"/>
            </a:pPr>
            <a:fld id="{3FA16BA8-E6D2-F49D-9C19-10C825576A45}" type="slidenum">
              <a:t>2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Mq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w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w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6C7E-30D2-F49A-9C19-C6CF22576A93}" type="slidenum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YD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1BF3-BDD2-F4ED-9C19-4BB855576A1E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type="obj"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type="obj"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wAU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CFJQAAAAAAAA=="/>
              </a:ext>
            </a:extLst>
          </p:cNvSpPr>
          <p:nvPr>
            <p:ph type="obj"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29A1-EFD2-F4DF-9C19-198A67576A4C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2606-48D2-F4D0-9C19-BE8568576AEB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B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D0FgAAAAAAAA=="/>
              </a:ext>
            </a:extLst>
          </p:cNvSpPr>
          <p:nvPr>
            <p:ph type="obj"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type="obj"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type="obj"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27BB-F5D2-F4D1-9C19-038469576A56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16C1-8FD2-F4E0-9C19-79B558576A2C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type="obj"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type="obj"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Gk1AACFJQAAAAAAAA=="/>
              </a:ext>
            </a:extLst>
          </p:cNvSpPr>
          <p:nvPr>
            <p:ph type="obj"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6292-DCD2-F494-9C19-2AC12C576A7F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6F83-CDD2-F499-9C19-3BCC21576A6E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CFJQAAAAAAAA=="/>
              </a:ext>
            </a:extLst>
          </p:cNvSpPr>
          <p:nvPr>
            <p:ph type="obj"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0A49-07D2-F4FC-9C19-F1A944576AA4}" type="slidenum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5431-7FD2-F4A2-9C19-89F71A576ADC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CFJQAAAAAAAA=="/>
              </a:ext>
            </a:extLst>
          </p:cNvSpPr>
          <p:nvPr>
            <p:ph type="obj"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CFJQAAAAAAAA=="/>
              </a:ext>
            </a:extLst>
          </p:cNvSpPr>
          <p:nvPr>
            <p:ph type="obj"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4FCD-83D2-F4B9-9C19-75EC01576A20}" type="slidenum">
              <a:t/>
            </a:fld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790F-41D2-F48F-9C19-B7DA37576AE2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30D6-98D2-F4C6-9C19-6E937E576A3B}" type="slidenum">
              <a:t/>
            </a:fld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4B6E-20D2-F4BD-9C19-D6E805576A83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7C6E-20D2-F48A-9C19-D6DF32576A83}" type="slidenum">
              <a:t/>
            </a:fld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6724-6AD2-F491-9C19-9CC429576AC9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CFJQAAAAAAAA=="/>
              </a:ext>
            </a:extLst>
          </p:cNvSpPr>
          <p:nvPr>
            <p:ph type="obj"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0076-38D2-F4F6-9C19-CEA34E576A9B}" type="slidenum">
              <a:t/>
            </a:fld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2774-3AD2-F4D1-9C19-CC8469576A99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Gk1AAD0FgAAAAAAAA=="/>
              </a:ext>
            </a:extLst>
          </p:cNvSpPr>
          <p:nvPr>
            <p:ph type="obj"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Gk1AACFJQAAAAAAAA=="/>
              </a:ext>
            </a:extLst>
          </p:cNvSpPr>
          <p:nvPr>
            <p:ph type="obj"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2D2C-62D2-F4DB-9C19-948E63576AC1}" type="slidenum">
              <a:t/>
            </a:fld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0839-77D2-F4FE-9C19-81AB46576AD4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D0FgAAAAAAAA=="/>
              </a:ext>
            </a:extLst>
          </p:cNvSpPr>
          <p:nvPr>
            <p:ph type="obj"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type="obj"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uBgAAF4bAACFJQAAAAAAAA=="/>
              </a:ext>
            </a:extLst>
          </p:cNvSpPr>
          <p:nvPr>
            <p:ph type="obj" sz="quarter" idx="3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type="obj"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3444-0AD2-F4C2-9C19-FC977A576AA9}" type="slidenum">
              <a:t/>
            </a:fld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33A3-EDD2-F4C5-9C19-1B907D576A4E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xAEAAGk1AADUCAAAAAAAAA=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mAgAAtgkAAF4bAACFJQAAAAAAAA=="/>
              </a:ext>
            </a:extLst>
          </p:cNvSpPr>
          <p:nvPr>
            <p:ph type="obj"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tgkAAGk1AAD0FgAAAAAAAA=="/>
              </a:ext>
            </a:extLst>
          </p:cNvSpPr>
          <p:nvPr>
            <p:ph type="obj"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iHQAAuBgAAGk1AACFJQAAAAAAAA=="/>
              </a:ext>
            </a:extLst>
          </p:cNvSpPr>
          <p:nvPr>
            <p:ph type="obj"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3FA15818-56D2-F4AE-9C19-A0FB16576AF5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3FA11F93-DDD2-F4E9-9C19-2BBC51576A7E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A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A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204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204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204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204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204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qswr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A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</a:defRPr>
            </a:pPr>
            <a:fld id="{3FA13E51-1FD2-F4C8-9C19-E99D70576ABC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m0OX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A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xEuK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A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204"/>
                <a:ea typeface="Calibri" pitchFamily="2" charset="204"/>
                <a:cs typeface="Calibri" pitchFamily="2" charset="204"/>
              </a:defRPr>
            </a:lvl5pPr>
          </a:lstStyle>
          <a:p>
            <a:pPr algn="r">
              <a:defRPr lang="ru-ru" sz="1200">
                <a:solidFill>
                  <a:srgbClr val="8C8C8C"/>
                </a:solidFill>
              </a:defRPr>
            </a:pPr>
            <a:fld id="{3FA1411B-55D2-F4B7-9C19-A3E20F576AF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204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204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204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204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204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204"/>
          <a:ea typeface="Calibri" pitchFamily="2" charset="204"/>
          <a:cs typeface="Calibri" pitchFamily="2" charset="204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12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9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12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1024_768_2010011309442847959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WmLI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Прямоугольник 3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BwAAAAAAAH00AAD6AwAAAAAAAA=="/>
              </a:ext>
            </a:extLst>
          </p:cNvSpPr>
          <p:nvPr/>
        </p:nvSpPr>
        <p:spPr>
          <a:xfrm>
            <a:off x="1259840" y="0"/>
            <a:ext cx="7272655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b="1">
                <a:latin typeface="Times New Roman" pitchFamily="1" charset="204"/>
                <a:ea typeface="Calibri" pitchFamily="2" charset="204"/>
                <a:cs typeface="Calibri" pitchFamily="2" charset="204"/>
              </a:rPr>
              <a:t>Муниципально-образовательное учреждение</a:t>
            </a:r>
            <a:br>
              <a:rPr lang="ru-ru" b="1">
                <a:latin typeface="Times New Roman" pitchFamily="1" charset="204"/>
                <a:ea typeface="Calibri" pitchFamily="2" charset="204"/>
                <a:cs typeface="Calibri" pitchFamily="2" charset="204"/>
              </a:rPr>
            </a:br>
            <a:r>
              <a:rPr lang="ru-ru" b="1">
                <a:latin typeface="Times New Roman" pitchFamily="1" charset="204"/>
                <a:ea typeface="Calibri" pitchFamily="2" charset="204"/>
                <a:cs typeface="Calibri" pitchFamily="2" charset="204"/>
              </a:rPr>
              <a:t>Средняя общеобразовательная школа  г. Сенгилея</a:t>
            </a:r>
            <a:endParaRPr lang="ru-ru" b="1">
              <a:latin typeface="Times New Roman" pitchFamily="1" charset="204"/>
              <a:ea typeface="Calibri" pitchFamily="2" charset="204"/>
              <a:cs typeface="Calibri" pitchFamily="2" charset="204"/>
            </a:endParaRPr>
          </a:p>
        </p:txBody>
      </p:sp>
      <p:sp>
        <p:nvSpPr>
          <p:cNvPr id="4" name="Прямоугольник 4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gHAAACiUAAGopAAAEKQAAAAAAAA=="/>
              </a:ext>
            </a:extLst>
          </p:cNvSpPr>
          <p:nvPr/>
        </p:nvSpPr>
        <p:spPr>
          <a:xfrm>
            <a:off x="4572000" y="6021070"/>
            <a:ext cx="2160270" cy="64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" algn="just">
              <a:defRPr lang="ru-ru"/>
            </a:pPr>
            <a:r>
              <a:rPr lang="ru-ru" sz="12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Работу выполнили </a:t>
            </a:r>
            <a:endParaRPr lang="ru-ru" sz="1200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45720" algn="just">
              <a:defRPr lang="ru-ru"/>
            </a:pPr>
            <a:r>
              <a:rPr lang="ru-ru" sz="12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Учащиеся 3 А класса </a:t>
            </a:r>
            <a:endParaRPr lang="ru-ru" sz="12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45720" algn="just">
              <a:defRPr lang="ru-ru"/>
            </a:pPr>
            <a:r>
              <a:rPr lang="ru-ru" sz="12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МОУ СОШ №1 г. Сенгилея</a:t>
            </a:r>
            <a:endParaRPr lang="ru-ru" sz="12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5" name="Прямоугольник 6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EB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5KAAACiUAAHo3AAB5KQAAAAAAAA=="/>
              </a:ext>
            </a:extLst>
          </p:cNvSpPr>
          <p:nvPr/>
        </p:nvSpPr>
        <p:spPr>
          <a:xfrm>
            <a:off x="6660515" y="6021070"/>
            <a:ext cx="2357755" cy="7207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45720" algn="just">
              <a:defRPr lang="ru-ru"/>
            </a:pPr>
            <a:r>
              <a:rPr lang="ru-ru" sz="12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Руководитель:</a:t>
            </a:r>
            <a:endParaRPr lang="ru-ru" sz="1200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45720">
              <a:lnSpc>
                <a:spcPct val="80000"/>
              </a:lnSpc>
              <a:defRPr lang="ru-ru"/>
            </a:pPr>
            <a:r>
              <a:rPr lang="ru-ru" sz="12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Абрамова Т. Ю. </a:t>
            </a:r>
            <a:endParaRPr lang="ru-ru" sz="12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45720">
              <a:lnSpc>
                <a:spcPct val="80000"/>
              </a:lnSpc>
              <a:defRPr lang="ru-ru"/>
            </a:pPr>
            <a:r>
              <a:rPr lang="ru-ru" sz="12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учитель начальных классов </a:t>
            </a:r>
            <a:endParaRPr lang="ru-ru" sz="12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45720">
              <a:lnSpc>
                <a:spcPct val="80000"/>
              </a:lnSpc>
              <a:defRPr lang="ru-ru"/>
            </a:pPr>
            <a:r>
              <a:rPr lang="ru-ru" sz="12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МОУ СОШ № 1 г. Сенгилея.</a:t>
            </a:r>
            <a:endParaRPr lang="ru-ru" sz="12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6" name="TextBox 12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bkR7o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/IAAA/hEAACU3AADkGgAAAAAAAA=="/>
              </a:ext>
            </a:extLst>
          </p:cNvSpPr>
          <p:nvPr/>
        </p:nvSpPr>
        <p:spPr>
          <a:xfrm>
            <a:off x="5363845" y="2924810"/>
            <a:ext cx="3600450" cy="14465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sz="44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Дело каждого!</a:t>
            </a:r>
            <a:endParaRPr lang="ru-ru" sz="4400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clipartsheep-com-contact-privacy-policy-qUdus4-clipart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/////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Picture 2" descr="http://www.madou47.ru/wp-content/uploads/2014/02/%D0%BF%D0%BB%D0%B0%D0%BA-183jpg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AA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rgQAAAAAAABkAAAAZAAAAAAAAAAXAAAAFAAAAAAAAAAAAAAA/38AAP9/AAAAAAAACQAAAAQAAADQ////DAAAABAAAAAAAAAAAAAAAAAAAAAAAAAAHgAAAGgAAAAAAAAAAAAAAAAAAAAAAAAAAAAAABAnAAAQJwAAAAAAAAAAAAAAAAAAAAAAAAAAAAAAAAAAAAAAAAAAAAAUAAAAAAAAAMDA/wAAAAAAZAAAADIAAAAAAAAAZAAAAAAAAAB/f38ACgAAAB8AAABUAAAA////AP///wEAAAAAAAAAAAAAAAAAAAAAAAAAAAAAAAAAAAAAAAAAAP//AAB/f38A7uzhA8zMzADAwP8Af39/AAAAAAAAAAAAAAAAAP///wAAAAAAIQAAABgAAAAUAAAA4AIAAAwCAADJNgAAtiM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0" t="0" r="0" b="11980"/>
          <a:stretch>
            <a:fillRect/>
          </a:stretch>
        </p:blipFill>
        <p:spPr>
          <a:xfrm>
            <a:off x="467360" y="332740"/>
            <a:ext cx="8438515" cy="5472430"/>
          </a:xfrm>
          <a:prstGeom prst="rect">
            <a:avLst/>
          </a:prstGeom>
          <a:noFill/>
          <a:ln w="88900" cap="flat" cmpd="thickThin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" name="Рисунок 3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Cd////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EiwAAJoBAABAOAAAmw0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164070" y="260350"/>
            <a:ext cx="1979930" cy="195135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0 -0.04468 C -0.04445 -0.04283 -0.05556 -0.03449 -0.05764 -0.03079 C -0.05869 -0.02917 -0.05938 -0.02709 -0.06059 -0.02570 C -0.06511 -0.02061 -0.07136 -0.01621 -0.07657 -0.01181 C -0.08056 -0.00857 -0.08299 -0.00486 -0.08785 -0.00301 C -0.09809 0.00694 -0.10799 0.02245 -0.11997 0.02847 C -0.12292 0.03240 -0.12622 0.03379 -0.12934 0.03726 C -0.13195 0.04027 -0.13386 0.04398 -0.13698 0.04606 C -0.14271 0.05000 -0.14879 0.05347 -0.15400 0.05856 C -0.16494 0.06967 -0.14914 0.05393 -0.16250 0.06620 C -0.16511 0.06851 -0.16997 0.07361 -0.16997 0.07384 C -0.17344 0.08055 -0.17987 0.08865 -0.18594 0.09120 C -0.19063 0.09537 -0.19428 0.09976 -0.19914 0.10393 C -0.20070 0.10532 -0.20400 0.10764 -0.20400 0.10787 C -0.20886 0.11782 -0.21928 0.12453 -0.22744 0.12893 C -0.23108 0.13634 -0.22709 0.12986 -0.23421 0.13518 C -0.23646 0.13680 -0.24271 0.14537 -0.24358 0.14652 C -0.24775 0.15185 -0.25348 0.15370 -0.25764 0.15926 C -0.26112 0.16389 -0.26389 0.16967 -0.26806 0.17314 C -0.26997 0.17476 -0.27379 0.17801 -0.27379 0.17824 C -0.28073 0.19375 -0.27171 0.17546 -0.28125 0.18819 C -0.28282 0.19027 -0.28316 0.19398 -0.28507 0.19560 C -0.30191 0.21157 -0.28073 0.19166 -0.29914 0.20833 C -0.30556 0.21412 -0.31094 0.22060 -0.31806 0.22453 C -0.32327 0.23402 -0.33143 0.23842 -0.33976 0.24213 C -0.34497 0.24907 -0.35157 0.25301 -0.35764 0.25856 C -0.36250 0.26296 -0.36858 0.27176 -0.37379 0.27500 C -0.37587 0.27615 -0.37813 0.27569 -0.38039 0.27615 C -0.38369 0.28264 -0.38872 0.28217 -0.39445 0.28379 C -0.39549 0.28495 -0.39636 0.28634 -0.39740 0.28750 C -0.39914 0.28935 -0.40296 0.29259 -0.40296 0.29282 C -0.40556 0.29745 -0.40712 0.29722 -0.41146 0.29884 C -0.41494 0.30671 -0.41945 0.30856 -0.42466 0.31389 C -0.42639 0.31574 -0.42761 0.31828 -0.42934 0.32014 C -0.43577 0.32639 -0.44497 0.32916 -0.45209 0.33402 C -0.45921 0.33865 -0.46580 0.35509 -0.47275 0.35787 C -0.48247 0.37384 -0.49462 0.38680 -0.50678 0.39953 C -0.51910 0.41226 -0.52917 0.42801 -0.54167 0.43981 C -0.54514 0.44305 -0.54688 0.44861 -0.55018 0.45231 C -0.55643 0.45926 -0.56424 0.46365 -0.57084 0.46990 C -0.57518 0.47407 -0.57796 0.48032 -0.58316 0.48240 C -0.59184 0.49027 -0.60000 0.49745 -0.60955 0.50393 C -0.61285 0.51041 -0.61737 0.50972 -0.62188 0.51389 C -0.62691 0.51875 -0.63507 0.52824 -0.64080 0.53032 C -0.64549 0.53518 -0.65000 0.53958 -0.65573 0.54166 C -0.66546 0.55439 -0.67570 0.56412 -0.68889 0.56921 C -0.69080 0.57129 -0.69237 0.57384 -0.69445 0.57546 C -0.69549 0.57639 -0.69740 0.57546 -0.69827 0.57685 C -0.70070 0.58125 -0.69150 0.58287 -0.69080 0.58310 C -0.67917 0.58634 -0.68143 0.58564 -0.66806 0.58819 C -0.64775 0.58634 -0.62952 0.58449 -0.60869 0.58310 C -0.56546 0.58518 -0.52240 0.58796 -0.47934 0.59189 C -0.46910 0.59583 -0.46007 0.59467 -0.45018 0.59444 C -0.41719 0.59351 -0.38403 0.59351 -0.35105 0.59305 C -0.31407 0.59375 -0.28143 0.59629 -0.24549 0.59814 C -0.23351 0.60185 -0.22327 0.59745 -0.21146 0.59699 C -0.13403 0.59398 -0.09219 0.59444 -0.02084 0.59444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  <p:extLst>
      <p:ext uri="smNativeData">
        <pr:smNativeData xmlns:pr="pr" val="uICdWAIAAAAFAAAA/f///wEAAAAMAAAABAAAAAAAAAAAAAAAAAAAAAkAAAD9////BAAAAAAAAAAAAAAAAAMAAAAAAAAAAAAA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depositphotos_6614838-Green-Eco-city-ecology-vector-background-concept-around-globe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Y2N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D8szcADAAAABAAAAAAAAAAAAAAAAAAAAAAAAAAHgAAAGgAAAAAAAAAAAAAAAAAAAAAAAAAAAAAABAnAAAQJwAAAAAAAAAAAAAAAAAAAAAAAAAAAAAAAAAAAAAAAAAAAABQAAAAAAAAAMDA/wAAAAAAZAAAADIAAAAAAAAAZAAAAAAAAAB/f38ACgAAAB8AAABUAAAA////AP///wEAAAAAAAAAAAAAAAAAAAAAAAAAAAAAAAAAAAAAAAAAAJY2NAB/f38AAAAAAMvLywDAwP8Af39/AAAAAAAAAAAAAAAAAP///wAAAAAAIQAAABgAAAAUAAAAQAAAAAAAAAC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0640" y="0"/>
            <a:ext cx="9144000" cy="6858000"/>
          </a:xfrm>
          <a:prstGeom prst="rect">
            <a:avLst/>
          </a:prstGeom>
          <a:noFill/>
          <a:ln w="38100" cap="flat" cmpd="sng" algn="ctr">
            <a:solidFill>
              <a:srgbClr val="96363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EQAAAAAAANspAADfBAAAAAAAAA=="/>
              </a:ext>
            </a:extLst>
          </p:cNvSpPr>
          <p:nvPr>
            <p:ph type="title"/>
          </p:nvPr>
        </p:nvSpPr>
        <p:spPr>
          <a:xfrm>
            <a:off x="2771775" y="0"/>
            <a:ext cx="4032250" cy="7918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b="1">
                <a:solidFill>
                  <a:srgbClr val="C0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Соцопрос </a:t>
            </a:r>
            <a:endParaRPr lang="ru-ru" b="1">
              <a:solidFill>
                <a:srgbClr val="C000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4" name="Рисунок 4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o6iIA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TSoAACkBAAC2NgAAZA0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76415" y="188595"/>
            <a:ext cx="2017395" cy="198818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IMG_4055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AA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Dr3794DAAAABAAAAAAAAAAAAAAAAAAAAAAAAAAHgAAAGgAAAAAAAAAAAAAAAAAAAAAAAAAAAAAABAnAAAQJwAAAAAAAAAAAAAAAAAAAAAAAAAAAAAAAAAAAAAAAAAAAABQAAAAAAAAAMDA/wAAAAAAZAAAADIAAAAAAAAAZAAAAAAAAAB/f38ACgAAAB8AAABUAAAA////AP///wEAAAAAAAAAAAAAAAAAAAAAAAAAAAAAAAAAAAAAAAAAAMAAAAB/f38AAAAAAMvLywDAwP8Af39/AAAAAAAAAAAAAAAAAP///wAAAAAAIQAAABgAAAAUAAAAGwEAAEwbAAAwEwAA3Cg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79705" y="4437380"/>
            <a:ext cx="2939415" cy="220472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7547 C -0.04462 0.08125 -0.04774 0.08681 -0.05017 0.09306 C -0.05121 0.09954 -0.05312 0.10371 -0.05573 0.10949 C -0.05729 0.11713 -0.06059 0.12153 -0.06423 0.12709 C -0.07413 0.14260 -0.08489 0.15186 -0.09548 0.16598 C -0.09774 0.16899 -0.10017 0.17153 -0.10208 0.17477 C -0.10746 0.18403 -0.10295 0.18125 -0.10868 0.18357 C -0.11232 0.18889 -0.11371 0.18982 -0.11909 0.19121 C -0.12517 0.19699 -0.13212 0.20649 -0.13975 0.20880 C -0.14166 0.20996 -0.14375 0.21111 -0.14548 0.21250 C -0.14687 0.21366 -0.14774 0.21528 -0.14913 0.21644 C -0.15399 0.22014 -0.16024 0.22153 -0.16527 0.22524 C -0.17448 0.23195 -0.18420 0.23982 -0.19444 0.24283 C -0.19930 0.24676 -0.20330 0.25070 -0.20868 0.25278 C -0.21458 0.25811 -0.20781 0.25278 -0.21614 0.25672 C -0.22135 0.25926 -0.22587 0.26250 -0.23125 0.26412 C -0.23958 0.26968 -0.23125 0.26505 -0.24739 0.26783 C -0.25746 0.26968 -0.26736 0.27292 -0.27743 0.27431 C -0.28802 0.27570 -0.30868 0.27801 -0.30868 0.27824 C -0.35694 0.28982 -0.24861 0.28149 -0.43125 0.27917 C -0.44948 0.27686 -0.46805 0.26667 -0.48593 0.26042 C -0.49166 0.25834 -0.49618 0.25533 -0.50208 0.25417 C -0.50833 0.25000 -0.51406 0.24607 -0.51996 0.24144 C -0.52361 0.23866 -0.52847 0.23750 -0.53229 0.23519 C -0.53611 0.23287 -0.53854 0.23033 -0.54253 0.22894 C -0.54757 0.22570 -0.55139 0.22246 -0.55677 0.22014 C -0.55937 0.21528 -0.56093 0.21528 -0.56527 0.21389 C -0.56996 0.20764 -0.58437 0.19630 -0.59080 0.19375 C -0.59722 0.18866 -0.60295 0.18172 -0.60955 0.17732 C -0.61146 0.17616 -0.61892 0.17199 -0.62187 0.16852 C -0.63281 0.15579 -0.64409 0.14399 -0.65486 0.13079 C -0.66319 0.12061 -0.67205 0.10973 -0.67934 0.09815 C -0.68264 0.09306 -0.68246 0.08820 -0.68698 0.08426 C -0.68906 0.07223 -0.68593 0.08496 -0.69080 0.07686 C -0.69114 0.07616 -0.69253 0.06806 -0.69253 0.06783 C -0.69548 0.05741 -0.69930 0.04445 -0.70399 0.03519 C -0.70503 0.03079 -0.70659 0.02709 -0.70764 0.02269 C -0.70798 0.01922 -0.70868 0.01250 -0.70868 0.01274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  <p:extLst>
      <p:ext uri="smNativeData">
        <pr:smNativeData xmlns:pr="pr" val="uICdWAIAAAAFAAAA/f///wEAAAAFAAAACgAAAAAAAAAAAAAAAAAAAAkAAAD9////BAAAAAAAAAAAAAAAAAMAAAAAAAAAAAAA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0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o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AI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0844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KQEAAIgZAADVBgAAAAAAAA=="/>
              </a:ext>
            </a:extLst>
          </p:cNvSpPr>
          <p:nvPr>
            <p:ph type="title"/>
          </p:nvPr>
        </p:nvSpPr>
        <p:spPr>
          <a:xfrm>
            <a:off x="323215" y="188595"/>
            <a:ext cx="3827145" cy="922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3960"/>
            </a:pPr>
            <a:r>
              <a:rPr lang="ru-ru" b="1">
                <a:solidFill>
                  <a:srgbClr val="7030A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Решение задач</a:t>
            </a:r>
            <a:endParaRPr lang="ru-ru" b="1">
              <a:solidFill>
                <a:srgbClr val="7030A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Текст 2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gAgAAegYAALsbAABpCgAAAAAAAA=="/>
              </a:ext>
            </a:extLst>
          </p:cNvSpPr>
          <p:nvPr>
            <p:ph type="body" idx="1"/>
          </p:nvPr>
        </p:nvSpPr>
        <p:spPr>
          <a:xfrm>
            <a:off x="467360" y="1052830"/>
            <a:ext cx="4040505" cy="6394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ctr">
              <a:buNone/>
              <a:defRPr lang="ru-ru" sz="2400" b="1"/>
            </a:pPr>
            <a:r>
              <a:rPr lang="ru-ru" sz="3200">
                <a:solidFill>
                  <a:srgbClr val="C0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В классе</a:t>
            </a:r>
            <a:r>
              <a:rPr lang="ru-ru">
                <a:solidFill>
                  <a:srgbClr val="C00000"/>
                </a:solidFill>
              </a:rPr>
              <a:t> 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AYAAP00AAD4CQAAAAAAAA=="/>
              </a:ext>
            </a:extLst>
          </p:cNvSpPr>
          <p:nvPr>
            <p:ph type="body" idx="3"/>
          </p:nvPr>
        </p:nvSpPr>
        <p:spPr>
          <a:xfrm>
            <a:off x="4572000" y="980440"/>
            <a:ext cx="4041775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 algn="ctr">
              <a:buNone/>
              <a:defRPr lang="ru-ru" sz="2400" b="1"/>
            </a:pPr>
            <a:r>
              <a:rPr lang="ru-ru" sz="3200">
                <a:solidFill>
                  <a:srgbClr val="994806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Дома </a:t>
            </a:r>
            <a:endParaRPr lang="ru-ru" sz="3200">
              <a:solidFill>
                <a:srgbClr val="994806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THAAAYQ0AAHA1AACwJQAAAAAAAA=="/>
              </a:ext>
            </a:extLst>
          </p:cNvSpPr>
          <p:nvPr>
            <p:ph type="body" idx="4"/>
          </p:nvPr>
        </p:nvSpPr>
        <p:spPr>
          <a:xfrm>
            <a:off x="4645025" y="2174875"/>
            <a:ext cx="4041775" cy="39516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2400"/>
            </a:pPr>
            <a:r>
              <a:t>Рейтинг</a:t>
            </a:r>
          </a:p>
        </p:txBody>
      </p:sp>
      <p:pic>
        <p:nvPicPr>
          <p:cNvPr id="7" name="Picture 2"/>
          <p:cNvPicPr>
            <a:picLocks noGrp="1" noChangeArrowheads="1"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JY2NAAsAQAAAQAAACMAAAAjAAAAIwAAAB4AAAAAAAAAZAAAAGQAAAAAAAAAZAAAAGQAAAAVAAAAYAAAAAAAAAAAAAAAAAAAACgAAAAAAAAAAAAAAAEAAABdNwAAAAAAAAAAAAAAAAAAAAAAAAEAAABkAAAAAAAAABQAAAAAAAAAAAAAACYAAAAAAAAA+QAAAAAAAAAmAAAAZAAAABYAAABMAAAAAQAAAAAAAAAGAAAAAAAAAAEAAAAAAAAAOQAAAAAAAAAAAAAAZAAAAGQAAAAAAAAAy8vLADkAAAAAAAAAAAAAAGQAAABkAAAAAAAAAAcAAAA4AAAAAAAAAAAAAAAAAAAA////AAAAAAAAAAAAAAAAAAAAAAAAAAAAAAAAAAAAAABkAAAAZAAAAAAAAAAXAAAAFAAAAAAAAAAAAAAA/38AAP9/AAAAAAAACQAAAAQAAADMlaoFDAAAABAAAAAAAAAAAAAAAAAAAAAAAAAAHgAAAGgAAAAAAAAAAAAAAAAAAAAAAAAAAAAAABAnAAAQJwAAAAAAAAAAAAAAAAAAAAAAAAAAAAAAAAAAAAAAAAAAAACQAQAAAAAAAMDA/wAAAAAAZAAAADIAAAAAAAAAZAAAAAAAAAB/f38ACgAAAB8AAABUAAAAT4G9Bf///wEAAAAAAAAAAAAAAAAAAAAAAAAAAAAAAAAAAAAAAAAAAJY2NAAAAAAAAAAAAMvLywDAwP8Af39/AAAAAAAAAAAAAAAAAP///wAAAAAAIQAAABgAAAAUAAAAGwEAAJANAAAXGwAADiEAAAAAAAA="/>
              </a:ext>
            </a:extLst>
          </p:cNvPicPr>
          <p:nvPr>
            <p:ph type="obj" idx="2"/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79705" y="2204720"/>
            <a:ext cx="4224020" cy="3168650"/>
          </a:xfrm>
          <a:prstGeom prst="rect">
            <a:avLst/>
          </a:prstGeom>
          <a:noFill/>
          <a:ln w="190500" cap="flat" cmpd="sng" algn="ctr">
            <a:solidFill>
              <a:srgbClr val="96363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b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ThinkstockPhotos-184369419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sjwYH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eFgAAKQEAAFQiAABDBAAAAAAAAA=="/>
              </a:ext>
            </a:extLst>
          </p:cNvSpPr>
          <p:nvPr>
            <p:ph type="title"/>
          </p:nvPr>
        </p:nvSpPr>
        <p:spPr>
          <a:xfrm>
            <a:off x="3636010" y="188595"/>
            <a:ext cx="1944370" cy="5041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 sz="3960"/>
            </a:pPr>
            <a:r>
              <a:rPr lang="ru-ru" b="1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Акции </a:t>
            </a:r>
            <a:endParaRPr lang="ru-ru" b="1">
              <a:solidFill>
                <a:srgbClr val="00206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Содержимое 2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BvAgAAORAAAH4RAADAFwAAAAAAAA=="/>
              </a:ext>
            </a:extLst>
          </p:cNvSpPr>
          <p:nvPr>
            <p:ph type="body" idx="1"/>
          </p:nvPr>
        </p:nvSpPr>
        <p:spPr>
          <a:xfrm>
            <a:off x="395605" y="2637155"/>
            <a:ext cx="2447925" cy="1223645"/>
          </a:xfrm>
          <a:prstGeom prst="rect">
            <a:avLst/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None/>
              <a:defRPr lang="ru-ru" sz="1540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870" b="1">
                <a:solidFill>
                  <a:srgbClr val="FC7D7A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Экскурсия в РЭС </a:t>
            </a:r>
            <a:endParaRPr lang="ru-ru" sz="1870" b="1">
              <a:solidFill>
                <a:srgbClr val="FC7D7A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algn="ctr">
              <a:lnSpc>
                <a:spcPct val="80000"/>
              </a:lnSpc>
              <a:buNone/>
              <a:defRPr lang="ru-ru" sz="1540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870" b="1">
                <a:solidFill>
                  <a:srgbClr val="FC7D7A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опубликована в районной газете «Волжские зори»</a:t>
            </a:r>
            <a:endParaRPr lang="ru-ru" sz="1870" b="1">
              <a:solidFill>
                <a:srgbClr val="FC7D7A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Рисунок 6" descr="IMG_404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AAA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AAAAAAAAAABkAAAAZAAAAAAAAAAXAAAAFAAAAAAAAAAAAAAA/38AAP9/AAAAAAAACQAAAAQAAAAs2FAHDAAAABAAAAAAAAAAAAAAAAAAAAAAAAAAHgAAAGgAAAAAAAAAAAAAAAAAAAAAAAAAAAAAABAnAAAQJwAAAAAAAAAAAAAAAAAAAAAAAAAAAAAAAAAAAAAAAAAAAACQAQAAAAAAAMDA/wAAAAAAZAAAADIAAAAAAAAAZAAAAAAAAAB/f38ACgAAAB8AAABUAAAA////AP///wEAAAAAAAAAAAAAAAAAAAAAAAAAAAAAAAAAAAAAAAAAAP/AAAB/f38AAAAAAMvLywDAwP8Af39/AAAAAAAAAAAAAAAAAP///wAAAAAAIQAAABgAAAAUAAAAGwEAAJoBAAC1EwAAjw8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79705" y="260350"/>
            <a:ext cx="3023870" cy="2268855"/>
          </a:xfrm>
          <a:prstGeom prst="rect">
            <a:avLst/>
          </a:prstGeom>
          <a:noFill/>
          <a:ln w="889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pic>
        <p:nvPicPr>
          <p:cNvPr id="6" name="Рисунок 7" descr="IMG_397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ORsCg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AAAAAAAAAABkAAAAZAAAAAAAAAAXAAAAFAAAAAAAAAAAAAAA/38AAP9/AAAAAAAACQAAAAQAAAAoACgADAAAABAAAAAAAAAAAAAAAAAAAAAAAAAAHgAAAGgAAAAAAAAAAAAAAAAAAAAAAAAAAAAAABAnAAAQJwAAAAAAAAAAAAAAAAAAAAAAAAAAAAAAAAAAAAAAAAAAAACQAQAAAAAAAMDA/wAAAAAAZAAAADIAAAAAAAAAZAAAAAAAAAB/f38ACgAAAB8AAABUAAAA////AP///wEAAAAAAAAAAAAAAAAAAAAAAAAAAAAAAAAAAAAAAAAAAORsCgB/f38AAAAAAMvLywDAwP8Af39/AAAAAAAAAAAAAAAAAP///wAAAAAAIQAAABgAAAAUAAAAqQAAAKMYAAC1EwAAZyc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7315" y="4004945"/>
            <a:ext cx="3096260" cy="2400300"/>
          </a:xfrm>
          <a:prstGeom prst="rect">
            <a:avLst/>
          </a:prstGeom>
          <a:noFill/>
          <a:ln w="88900" cap="flat" cmpd="sng" algn="ctr">
            <a:solidFill>
              <a:srgbClr val="E46C0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pic>
        <p:nvPicPr>
          <p:cNvPr id="7" name="Рисунок 8" descr="IMG_394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Y2NA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AAAAAAAAAABkAAAAZAAAAAAAAAAXAAAAFAAAAAAAAAAAAAAA/38AAP9/AAAAAAAACQAAAAQAAAADAAAADAAAABAAAAAAAAAAAAAAAAAAAAAAAAAAHgAAAGgAAAAAAAAAAAAAAAAAAAAAAAAAAAAAABAnAAAQJwAAAAAAAAAAAAAAAAAAAAAAAAAAAAAAAAAAAAAAAAAAAACQAQAAAAAAAMDA/wAAAAAAZAAAADIAAAAAAAAAZAAAAAAAAAB/f38ACgAAAB8AAABUAAAA////AP///wEAAAAAAAAAAAAAAAAAAAAAAAAAAAAAAAAAAAAAAAAAAJY2NAB/f38AAAAAAMvLywDAwP8Af39/AAAAAAAAAAAAAAAAAP///wAAAAAAIQAAABgAAAAUAAAAbSUAAJoBAABLNwAAxw8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083935" y="260350"/>
            <a:ext cx="2904490" cy="2304415"/>
          </a:xfrm>
          <a:prstGeom prst="rect">
            <a:avLst/>
          </a:prstGeom>
          <a:noFill/>
          <a:ln w="88900" cap="flat" cmpd="sng" algn="ctr">
            <a:solidFill>
              <a:srgbClr val="96363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10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EAAAADAAAAvb29AO7u7gAAAAAAAAAAAAAAAAAAAAAAAAAAAAAAAAAAAAAAZAAAAAEAAABAAAAAAAAAAJz///9aAAAAAAAAAAEAAAAjAAAA0dHRAAAAAAAAAAAAAAAAAAAAAAAAAAAAAAAAAAAAAAAAAAAAAAAAAAAAAAAAAAAAAAAAAAAAAAAAAAAAFAAAADwAAAABAAAAAAAAAAAAA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9vb0A7u7uANHR0QAAAAAAAAAAAAAAAAAAAAAAAAAAAAAAAAAAAAAAAAAAAAAAAAIAAAACAAAAAMDA/wB/f38AAAAAAAAAAAAAAAAAAAAAAAAAAAAhAAAAGAAAABQAAACJBQAAkA0AAEQTAAB1DwAAAAAAAA=="/>
              </a:ext>
            </a:extLst>
          </p:cNvSpPr>
          <p:nvPr/>
        </p:nvSpPr>
        <p:spPr>
          <a:xfrm>
            <a:off x="899795" y="2204720"/>
            <a:ext cx="2232025" cy="307975"/>
          </a:xfrm>
          <a:prstGeom prst="rect">
            <a:avLst/>
          </a:prstGeom>
          <a:gradFill flip="none" rotWithShape="0">
            <a:gsLst>
              <a:gs pos="0">
                <a:srgbClr val="BDBDBD"/>
              </a:gs>
              <a:gs pos="35000">
                <a:srgbClr val="D1D1D1"/>
              </a:gs>
              <a:gs pos="100000">
                <a:srgbClr val="EEEEEE"/>
              </a:gs>
            </a:gsLst>
            <a:lin ang="16200000" scaled="0"/>
            <a:tileRect/>
          </a:gra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t"/>
          <a:lstStyle/>
          <a:p>
            <a:pPr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«Отправь открытку другу»</a:t>
            </a:r>
            <a:endParaRPr lang="ru-ru" sz="14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9" name="Прямоугольник 11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CpAAAAXyYAALUTAABmKQAAAAAAAA=="/>
              </a:ext>
            </a:extLst>
          </p:cNvSpPr>
          <p:nvPr/>
        </p:nvSpPr>
        <p:spPr>
          <a:xfrm>
            <a:off x="107315" y="6237605"/>
            <a:ext cx="3096260" cy="492125"/>
          </a:xfrm>
          <a:prstGeom prst="rect">
            <a:avLst/>
          </a:prstGeom>
          <a:gradFill flip="none" rotWithShape="0">
            <a:gsLst>
              <a:gs pos="0">
                <a:srgbClr val="FFD1BD"/>
              </a:gs>
              <a:gs pos="35000">
                <a:srgbClr val="FFDED0"/>
              </a:gs>
              <a:gs pos="100000">
                <a:srgbClr val="FFF2EE"/>
              </a:gs>
            </a:gsLst>
            <a:lin ang="16200000" scaled="0"/>
            <a:tileRect/>
          </a:gradFill>
          <a:ln w="9525" cap="flat" cmpd="sng" algn="ctr">
            <a:solidFill>
              <a:srgbClr val="F7924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t"/>
          <a:lstStyle/>
          <a:p>
            <a:pPr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0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Школьный конкурс агитбригад по экологии </a:t>
            </a:r>
            <a:r>
              <a:rPr lang="ru-ru" sz="14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«</a:t>
            </a:r>
            <a:r>
              <a:rPr lang="ru-ru" sz="12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Мы за чистые реки, за чистую воду…..</a:t>
            </a:r>
            <a:endParaRPr lang="ru-ru" sz="1200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10" name="Прямоугольник 12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EAAAADAAAA/6imAP/o6AAAAAAAAAAAAAAAAAAAAAAAAAAAAAAAAAAAAAAAZAAAAAEAAABAAAAAAAAAAJz///9aAAAAAAAAAAEAAAAjAAAA/8K/AAAAAAAAAAAAAAAAAAAAAAAAAAAAAAAAAAAAAAAAAAAAAAAAAAAAAAAAAAAAAAAAAAAAAAAAAAAAFAAAADwAAAABAAAAAAAAAL9LS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qKYA/+joAP/CvwAAAAAAAAAAAAAAAAAAAAAAAAAAAAAAAAAAAAAAv0tIAAAAAAIAAAACAAAAAMDA/wB/f38AAAAAAAAAAAAAAAAAAAAAAAAAAAAhAAAAGAAAABQAAADfJQAAAg4AALQ2AADmDwAAAAAAAA=="/>
              </a:ext>
            </a:extLst>
          </p:cNvSpPr>
          <p:nvPr/>
        </p:nvSpPr>
        <p:spPr>
          <a:xfrm>
            <a:off x="6156325" y="2277110"/>
            <a:ext cx="2736215" cy="307340"/>
          </a:xfrm>
          <a:prstGeom prst="rect">
            <a:avLst/>
          </a:prstGeom>
          <a:gradFill flip="none" rotWithShape="0">
            <a:gsLst>
              <a:gs pos="0">
                <a:srgbClr val="FFA8A6"/>
              </a:gs>
              <a:gs pos="35000">
                <a:srgbClr val="FFC2BF"/>
              </a:gs>
              <a:gs pos="100000">
                <a:srgbClr val="FFE8E8"/>
              </a:gs>
            </a:gsLst>
            <a:lin ang="16200000" scaled="0"/>
            <a:tileRect/>
          </a:gradFill>
          <a:ln w="9525" cap="flat" cmpd="sng" algn="ctr">
            <a:solidFill>
              <a:srgbClr val="BF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t"/>
          <a:lstStyle/>
          <a:p>
            <a:pPr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Международная акция Час земли  </a:t>
            </a:r>
            <a:endParaRPr lang="ru-ru" sz="14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11" name="Рисунок 13" descr="IMG_4059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w8A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AAAAAAAAAABkAAAAZAAAAAAAAAAXAAAAFAAAAAAAAAAAAAAA/38AAP9/AAAAAAAACQAAAAQAAAACAAAADAAAABAAAAAAAAAAAAAAAAAAAAAAAAAAHgAAAGgAAAAAAAAAAAAAAAAAAAAAAAAAAAAAABAnAAAQJwAAAAAAAAAAAAAAAAAAAAAAAAAAAAAAAAAAAAAAAAAAAACQAQAAAAAAAMDA/wAAAAAAZAAAADIAAAAAAAAAZAAAAAAAAAB/f38ACgAAAB8AAABUAAAA////AP///wEAAAAAAAAAAAAAAAAAAAAAAAAAAAAAAAAAAAAAAAAAAACw8AB/f38AAAAAAMvLywDAwP8Af39/AAAAAAAAAAAAAAAAAP///wAAAAAAIQAAABgAAAAUAAAAiyQAAEwbAAA3NwAATSk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5940425" y="4437380"/>
            <a:ext cx="3035300" cy="2276475"/>
          </a:xfrm>
          <a:prstGeom prst="rect">
            <a:avLst/>
          </a:prstGeom>
          <a:noFill/>
          <a:ln w="889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4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EAAAADAAAApsL/AOju/wAAAAAAAAAAAAAAAAAAAAAAAAAAAAAAAAAAAAAAZAAAAAEAAABAAAAAAAAAAJz///9aAAAAAAAAAAEAAAAjAAAAvtf+AAAAAAAAAAAAAAAAAAAAAAAAAAAAAAAAAAAAAAAAAAAAAAAAAAAAAAAAAAAAAAAAAAAAAAAAAAAAFAAAADwAAAABAAAAAAAAAEl9v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mwv8A6O7/AL7X/gAAAAAAAAAAAAAAAAAAAAAAAAAAAAAAAAAAAAAASX28AAAAAAIAAAACAAAAAMDA/wB/f38AAAAAAAAAAAAAAAAAAAAAAAAAAAAhAAAAGAAAABQAAACLJAAAXyYAAF03AACXKQAAAAAAAA=="/>
              </a:ext>
            </a:extLst>
          </p:cNvSpPr>
          <p:nvPr/>
        </p:nvSpPr>
        <p:spPr>
          <a:xfrm>
            <a:off x="5940425" y="6237605"/>
            <a:ext cx="3059430" cy="523240"/>
          </a:xfrm>
          <a:prstGeom prst="rect">
            <a:avLst/>
          </a:prstGeom>
          <a:gradFill flip="none" rotWithShape="0">
            <a:gsLst>
              <a:gs pos="0">
                <a:srgbClr val="A6C2FF"/>
              </a:gs>
              <a:gs pos="35000">
                <a:srgbClr val="BED7FE"/>
              </a:gs>
              <a:gs pos="100000">
                <a:srgbClr val="E8EEFF"/>
              </a:gs>
            </a:gsLst>
            <a:lin ang="16200000" scaled="0"/>
            <a:tileRect/>
          </a:gradFill>
          <a:ln w="9525" cap="flat" cmpd="sng" algn="ctr">
            <a:solidFill>
              <a:srgbClr val="497DBC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t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Расклеиваем листовки с призывом – экономь электроэнергию </a:t>
            </a:r>
            <a:endParaRPr lang="ru-ru" sz="1400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13" name="Прямоугольник 16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EAAAADAAAA2/ypAPT/5gAAAAAAAAAAAAAAAAAAAAAAAAAAAAAAAAAAAAAAZAAAAAEAAABAAAAAAAAAAJz///9aAAAAAAAAAAEAAAAjAAAA4/zCAAAAAAAAAAAAAAAAAAAAAAAAAAAAAAAAAAAAAAAAAAAAAAAAAAAAAAAAAAAAAAAAAAAAAAAAAAAAFAAAADwAAAABAAAAAAAAAJm6V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b/KkA9P/mAOP8wgAAAAAAAAAAAAAAAAAAAAAAAAAAAAAAAAAAAAAAmbpUAAAAAAIAAAACAAAAAMDA/wB/f38AAAAAAAAAAAAAAAAAAAAAAAAAAAAhAAAAGAAAABQAAABQJgAAGxEAAGA1AAAyGgAAAAAAAA=="/>
              </a:ext>
            </a:extLst>
          </p:cNvSpPr>
          <p:nvPr/>
        </p:nvSpPr>
        <p:spPr>
          <a:xfrm>
            <a:off x="6228080" y="2780665"/>
            <a:ext cx="2448560" cy="1477645"/>
          </a:xfrm>
          <a:prstGeom prst="rect">
            <a:avLst/>
          </a:prstGeom>
          <a:gradFill flip="none" rotWithShape="0">
            <a:gsLst>
              <a:gs pos="0">
                <a:srgbClr val="DBFCA9"/>
              </a:gs>
              <a:gs pos="3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t"/>
          <a:lstStyle/>
          <a:p>
            <a:pPr algn="ctr"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b="1">
                <a:solidFill>
                  <a:srgbClr val="FC7D7A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Участвуем в субботниках по уборке территории школы и классной комнаты.</a:t>
            </a:r>
            <a:endParaRPr lang="ru-ru" b="1">
              <a:solidFill>
                <a:srgbClr val="FC7D7A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14" name="Рисунок 18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BAQEB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exUAAJANAAAbJAAA+hs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3491865" y="2204720"/>
            <a:ext cx="2377440" cy="234315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</p:bldLst>
    <p:extLst>
      <p:ext uri="smNativeData">
        <pr:smNativeData xmlns:pr="pr" val="uICdWAcAAAAFAAAA/f///wEAAAACAAAABAAAAAAAAAAAAAAAAAAAAAsAAAD9////AwAAAAgAAAAAAAAAAAAAAGgBAAAAAAAADwAAAP3///8DAAAACAAAAAAAAAAAAAAAaAEAAAAAAAATAAAA/f///wMAAAAIAAAAAAAAAAAAAABoAQAAAAAAABcAAAD9////AwAAAAgAAAAAAAAAAAAAAGgBAAAAAAAAGwAAAP3///8DAAAACAAAAAAAAAAAAAAAaAEAAAAAAAAfAAAA/f///wMAAAAIAAAAAAAAAAAAAABoAQ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ePanoramaWithHouse-8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7thlj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Rectangle 1"/>
          <p:cNvSpPr>
            <a:extLst>
              <a:ext uri="smNativeData">
                <pr:smNativeData xmlns:pr="pr" val="SMDATA_12_uICdW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DAwAAKQEAAH00AABcDwAAAAAAAA=="/>
              </a:ext>
            </a:extLst>
          </p:cNvSpPr>
          <p:nvPr/>
        </p:nvSpPr>
        <p:spPr>
          <a:xfrm>
            <a:off x="611505" y="188595"/>
            <a:ext cx="7920990" cy="2308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sz="2400">
                <a:solidFill>
                  <a:srgbClr val="2B2B2B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В </a:t>
            </a:r>
            <a:r>
              <a:rPr lang="ru-ru" sz="2400" b="1">
                <a:solidFill>
                  <a:srgbClr val="2B2B2B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дальнейшей работы по направлению</a:t>
            </a:r>
            <a:r>
              <a:rPr lang="ru-ru" sz="2400">
                <a:solidFill>
                  <a:srgbClr val="2B2B2B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 </a:t>
            </a:r>
            <a:r>
              <a:rPr lang="ru-ru" sz="2400" b="1">
                <a:solidFill>
                  <a:srgbClr val="2B2B2B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«Энергосбережение» мы планируем .</a:t>
            </a:r>
            <a:endParaRPr lang="ru-ru" sz="2400"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/>
            </a:pPr>
            <a:r>
              <a:rPr lang="ru-ru" sz="2400" b="1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Выявить связь вопроса энергосбережения с вопросом здорового образа жизни.</a:t>
            </a:r>
            <a:endParaRPr lang="ru-ru" sz="2400" b="1">
              <a:solidFill>
                <a:srgbClr val="003300"/>
              </a:solidFill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/>
            </a:pPr>
            <a:r>
              <a:rPr lang="ru-ru" sz="2400" b="1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Дальнейшее участие учеников школы в проектах по данному направлению.</a:t>
            </a:r>
            <a:endParaRPr lang="ru-ru" sz="2400" b="1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TextBox 6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bAQAAuh8AAFAmAADWJAAAAAAAAA=="/>
              </a:ext>
            </a:extLst>
          </p:cNvSpPr>
          <p:nvPr/>
        </p:nvSpPr>
        <p:spPr>
          <a:xfrm>
            <a:off x="179705" y="5157470"/>
            <a:ext cx="6048375" cy="830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sz="4800" b="1">
                <a:solidFill>
                  <a:srgbClr val="F2F2F2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До новых встреч.</a:t>
            </a:r>
            <a:endParaRPr lang="ru-ru" sz="4800" b="1">
              <a:solidFill>
                <a:srgbClr val="F2F2F2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Рисунок 7" descr="bright-idea-light-bulb-clip-art-428170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7QIAAAAAAABkAAAAZAAAAAAAAAAXAAAAFAAAAAAAAAAAAAAA/38AAP9/AAAAAAAACQAAAAQAAABU21FW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pCcAANoaAABENgAAByk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0" t="0" r="0" b="7490"/>
          <a:stretch>
            <a:fillRect/>
          </a:stretch>
        </p:blipFill>
        <p:spPr>
          <a:xfrm>
            <a:off x="6443980" y="4364990"/>
            <a:ext cx="2377440" cy="230441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5QE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3"/>
          <a:srcRect l="0" t="0" r="0" b="48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Рисунок 2" descr="depositphotos_5484871-background-with-set-of-two-ecology-header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LQU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UgAAAEYEAAB7AAAAtgMAAAAAAABkAAAAZAAAAAAAAAAXAAAAFAAAAAAAAAAAAAAA/38AAP9/AAAAAAAACQAAAAQAAAAAAAAADAAAABAAAAAAAAAAAAAAAAAAAAAAAAAAHgAAAGgAAAAAAAAAAAAAAAAAAAAAAAAAAAAAABAnAAAQJwAAAAAAAAAAAAAAAAAAAAAAAAAAAAAAAAAAAAAAAAAAAABQAAAAAAAAAMDA/wAAAAAAZAAAADIAAAAAAAAAZAAAAAAAAAB/f38ACgAAAB8AAABUAAAA////AP///wEAAAAAAAAAAAAAAAAAAAAAAAAAAAAAAAAAAAAAAAAAAJLQUAB/f38AAAAAAMvLywDAwP8Af39/AAAAAAAAAAAAAAAAAP///wAAAAAAIQAAABgAAAAUAAAAGwEAAAgGAACXNwAAsycAAAAAAAA="/>
              </a:ext>
            </a:extLst>
          </p:cNvPicPr>
          <p:nvPr/>
        </p:nvPicPr>
        <p:blipFill>
          <a:blip xmlns:r="http://schemas.openxmlformats.org/officeDocument/2006/relationships" r:embed="rId4"/>
          <a:srcRect l="820" t="10940" r="1230" b="9500"/>
          <a:stretch>
            <a:fillRect/>
          </a:stretch>
        </p:blipFill>
        <p:spPr>
          <a:xfrm>
            <a:off x="179705" y="980440"/>
            <a:ext cx="8856980" cy="5473065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sp>
        <p:nvSpPr>
          <p:cNvPr id="4" name="TextBox 4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UByg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vAgAAuAAAAJc3AADUBQAAAAAAAA=="/>
              </a:ext>
            </a:extLst>
          </p:cNvSpPr>
          <p:nvPr/>
        </p:nvSpPr>
        <p:spPr>
          <a:xfrm>
            <a:off x="395605" y="116840"/>
            <a:ext cx="8641080" cy="830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sz="24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Цель проекта  </a:t>
            </a:r>
            <a:r>
              <a:rPr lang="ru-ru" sz="240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- привлечение внимания взрослых и детей к экологическим проблемам энергосбережения.  </a:t>
            </a:r>
            <a:endParaRPr lang="ru-ru" sz="240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Рисунок 5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lwIAAAAAAABkAAAAZAAAAAAAAAAXAAAAFAAAAAAAAAAAAAAA/38AAP9/AAAAAAAACQAAAAQAAACWmLIADAAAABAAAAAAAAAAAAAAAAAAAAAAAAAAHgAAAGgAAAAAAAAAAAAAAAAAAAAAAAAAAAAAABAnAAAQJwAAAAAAAAAAAAAAAAAAAAAAAAAAAAAAAAAAAAAAAAAAAACQAQAAAAAAAMDA/wAAAAAAZAAAADIAAAAAAAAAZAAAAAAAAAB/f38ACgAAAB8AAABUAAAA////AP///wEAAAAAAAAAAAAAAAAAAAAAAAAAAAAAAAAAAAAAAAAAAACZAAB/f38AAAAAAMvLywDAwP8Af39/AAAAAAAAAAAAAAAAAP///wAAAAAAIQAAABgAAAAUAAAAvioAAGkaAAAbNwAAgCYAAAAAAAA="/>
              </a:ext>
            </a:extLst>
          </p:cNvPicPr>
          <p:nvPr/>
        </p:nvPicPr>
        <p:blipFill>
          <a:blip xmlns:r="http://schemas.openxmlformats.org/officeDocument/2006/relationships" r:embed="rId5"/>
          <a:srcRect l="0" t="0" r="0" b="6630"/>
          <a:stretch>
            <a:fillRect/>
          </a:stretch>
        </p:blipFill>
        <p:spPr>
          <a:xfrm>
            <a:off x="6948170" y="4293235"/>
            <a:ext cx="2009775" cy="1965325"/>
          </a:xfrm>
          <a:prstGeom prst="rect">
            <a:avLst/>
          </a:prstGeom>
          <a:noFill/>
          <a:ln w="889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6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dg7Q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DAwAA2hoAAPkoAADxIwAAAAAAAA=="/>
              </a:ext>
            </a:extLst>
          </p:cNvSpPr>
          <p:nvPr/>
        </p:nvSpPr>
        <p:spPr>
          <a:xfrm>
            <a:off x="611505" y="4364990"/>
            <a:ext cx="6049010" cy="1477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ru-ru"/>
            </a:pPr>
            <a:r>
              <a:rPr lang="ru-ru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Задачи:</a:t>
            </a:r>
            <a:endParaRPr lang="ru-ru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>
              <a:buFont typeface="Arial" pitchFamily="2" charset="204"/>
              <a:buChar char="•"/>
              <a:defRPr lang="ru-ru"/>
            </a:pPr>
            <a: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</a:t>
            </a:r>
            <a:r>
              <a:rPr lang="ru-ru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сбор материала по теме «Энергосбережение»;</a:t>
            </a:r>
            <a:endParaRPr lang="ru-ru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>
              <a:buFont typeface="Arial" pitchFamily="2" charset="204"/>
              <a:buChar char="•"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по экологическому просвещению потребителей,</a:t>
            </a:r>
            <a:endParaRPr lang="ru-ru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>
              <a:buFont typeface="Arial" pitchFamily="2" charset="204"/>
              <a:buChar char="•"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разработка рекомендаций экологически грамотного и безопасного потребления энергии</a:t>
            </a:r>
            <a:endParaRPr lang="ru-ru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7" name="Rectangle 1"/>
          <p:cNvSpPr>
            <a:extLst>
              <a:ext uri="smNativeData">
                <pr:smNativeData xmlns:pr="pr" val="SMDATA_12_uICdWB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W9fzw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qEAAAwAgAALQ2AABbEwAAAAAAAA=="/>
              </a:ext>
            </a:extLst>
          </p:cNvSpPr>
          <p:nvPr/>
        </p:nvSpPr>
        <p:spPr>
          <a:xfrm>
            <a:off x="2627630" y="1422400"/>
            <a:ext cx="6264910" cy="1724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/>
            </a:pPr>
            <a:r>
              <a:rPr lang="ru-ru" b="1"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Гипотеза </a:t>
            </a:r>
            <a:r>
              <a:rPr lang="ru-ru" sz="1600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если грамотно, функционально, безопасно применение энергосберегающих технологий поможет предотвратить</a:t>
            </a:r>
            <a:endParaRPr lang="ru-ru" sz="1600">
              <a:solidFill>
                <a:srgbClr val="003300"/>
              </a:solidFill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342900" marR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                       - ухудшение экологии России, </a:t>
            </a:r>
            <a:endParaRPr lang="ru-ru">
              <a:solidFill>
                <a:srgbClr val="003300"/>
              </a:solidFill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342900" marR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                       - потери электроэнергии, </a:t>
            </a:r>
            <a:endParaRPr lang="ru-ru">
              <a:solidFill>
                <a:srgbClr val="003300"/>
              </a:solidFill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342900" marR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                       - сокращение запасов полезных ископаемых, </a:t>
            </a:r>
            <a:endParaRPr lang="ru-ru">
              <a:solidFill>
                <a:srgbClr val="003300"/>
              </a:solidFill>
              <a:latin typeface="Times New Roman" pitchFamily="1" charset="204"/>
              <a:ea typeface="Times New Roman" pitchFamily="1" charset="204"/>
              <a:cs typeface="Times New Roman" pitchFamily="1" charset="204"/>
            </a:endParaRPr>
          </a:p>
          <a:p>
            <a:pPr marL="342900" marR="0" indent="-3429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/>
            </a:pPr>
            <a:r>
              <a:rPr lang="ru-ru">
                <a:solidFill>
                  <a:srgbClr val="003300"/>
                </a:solidFill>
                <a:latin typeface="Times New Roman" pitchFamily="1" charset="204"/>
                <a:ea typeface="Times New Roman" pitchFamily="1" charset="204"/>
                <a:cs typeface="Times New Roman" pitchFamily="1" charset="204"/>
              </a:rPr>
              <a:t>                       - большие затраты денежных средств.</a:t>
            </a:r>
            <a:endParaRPr lang="ru-ru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</p:spTree>
  </p:cSld>
  <p:clrMapOvr>
    <a:masterClrMapping/>
  </p:clrMapOvr>
  <p:transition spd="fast">
    <p:fade/>
    <p:extLst>
      <p:ext uri="smNativeData">
        <pr:smNativeData xmlns:pr="pr" val="uICdWA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 0.00000 C -0.00417 -0.00555 -0.01337 -0.01412 -0.01892 -0.01643 C -0.02187 -0.02222 -0.02639 -0.02338 -0.03108 -0.02523 C -0.03871 -0.03171 -0.04896 -0.03079 -0.05764 -0.03287 C -0.07066 -0.03194 -0.08420 -0.03542 -0.09635 -0.02893 C -0.11059 -0.02129 -0.08559 -0.02847 -0.10382 -0.02407 C -0.11233 -0.01967 -0.11771 -0.00833 -0.12552 -0.00509 C -0.13628 0.00486 -0.14722 0.00857 -0.15937 0.01366 C -0.17101 0.01320 -0.18298 0.01435 -0.19444 0.01250 C -0.19792 0.01204 -0.21076 -0.00301 -0.21614 -0.00509 C -0.22274 -0.01389 -0.21944 -0.01065 -0.22448 -0.01528 C -0.22899 -0.02384 -0.23420 -0.03542 -0.24149 -0.03912 C -0.24948 -0.04907 -0.26128 -0.04815 -0.27170 -0.04907 C -0.33819 -0.04722 -0.29844 -0.05000 -0.32274 -0.04421 C -0.32760 -0.03981 -0.33420 -0.03426 -0.33958 -0.03148 C -0.34514 -0.02454 -0.35417 -0.02523 -0.36042 -0.01898 C -0.36736 -0.01204 -0.36094 -0.01504 -0.36788 -0.01273 C -0.38055 -0.00417 -0.39010 -0.00023 -0.40469 0.00116 C -0.41441 0.00070 -0.42430 0.00116 -0.43403 0.00000 C -0.43663 -0.00023 -0.43854 -0.00324 -0.44062 -0.00509 C -0.44253 -0.00671 -0.44635 -0.01018 -0.44635 -0.01018 C -0.44948 -0.01620 -0.45364 -0.02014 -0.45781 -0.02523 C -0.45885 -0.03287 -0.46146 -0.03148 -0.46510 -0.03773 C -0.46632 -0.03958 -0.46684 -0.04213 -0.46805 -0.04421 C -0.46979 -0.04745 -0.47257 -0.04977 -0.47465 -0.05301 C -0.47691 -0.05694 -0.47864 -0.06458 -0.48108 -0.06805 C -0.49114 -0.08194 -0.50538 -0.08379 -0.51892 -0.08819 C -0.55833 -0.08680 -0.54774 -0.08889 -0.57083 -0.08055 C -0.57483 -0.07685 -0.58038 -0.07361 -0.58489 -0.07176 C -0.58715 -0.06759 -0.59531 -0.05972 -0.59913 -0.05787 C -0.60434 -0.05254 -0.60903 -0.04514 -0.61510 -0.04282 C -0.62118 -0.03495 -0.62604 -0.02662 -0.63403 -0.02268 C -0.63715 -0.01667 -0.64288 -0.01435 -0.64809 -0.01273 C -0.65139 -0.01065 -0.65451 -0.00903 -0.65764 -0.00625 C -0.66423 -0.00671 -0.67083 -0.00625 -0.67743 -0.00764 C -0.67864 -0.00787 -0.68264 -0.01574 -0.68298 -0.01643 C -0.68663 -0.02222 -0.69097 -0.02685 -0.69444 -0.03287 C -0.69566 -0.03819 -0.69792 -0.04143 -0.70104 -0.04537 C -0.70260 -0.05208 -0.70608 -0.05764 -0.70764 -0.06412 C -0.70972 -0.07315 -0.70816 -0.06967 -0.71128 -0.07546 C -0.71458 -0.09282 -0.71354 -0.08565 -0.71510 -0.09699 C -0.71423 -0.14074 -0.71753 -0.17870 -0.70937 -0.21898 C -0.70764 -0.22754 -0.70833 -0.23680 -0.70469 -0.24421 C -0.70434 -0.24629 -0.70434 -0.24838 -0.70382 -0.25046 C -0.70347 -0.25185 -0.70208 -0.25278 -0.70191 -0.25417 C -0.70087 -0.25995 -0.70104 -0.26597 -0.70104 -0.27176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  <p:extLst>
      <p:ext uri="smNativeData">
        <pr:smNativeData xmlns:pr="pr" val="uICdWAIAAAAFAAAA/f///wEAAAADAAAACgAAAAAAAAAAAAAAAAAAAAkAAAD9////BAAAAAAAAAAAAAAAAAMAAAAAAAAAAAAA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06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WmLI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AI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0844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P9yVc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MAQAAuAAAAOkZAABRBAAAAAAAAA=="/>
              </a:ext>
            </a:extLst>
          </p:cNvSpPr>
          <p:nvPr/>
        </p:nvSpPr>
        <p:spPr>
          <a:xfrm>
            <a:off x="251460" y="116840"/>
            <a:ext cx="3960495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ru-ru"/>
            </a:pPr>
            <a:r>
              <a:rPr lang="ru-ru" sz="3200" b="1">
                <a:solidFill>
                  <a:srgbClr val="FF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Источники энергии </a:t>
            </a:r>
            <a:endParaRPr lang="ru-ru" sz="3200" b="1">
              <a:solidFill>
                <a:srgbClr val="FF00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4" name="Picture 2" descr="http://energy-nature.xyz/wp-content/uploads/2015/06/7-11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A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BEVHNFDAAAABAAAAAAAAAAAAAAAAAAAAAAAAAAHgAAAGgAAAAAAAAAAAAAAAAAAAAAAAAAAAAAABAnAAAQJwAAAAAAAAAAAAAAAAAAAAAAAAAAAAAAAAAAAAAAAAAAAABQAAAAAAAAAMDA/wAAAAAAZAAAADIAAAAAAAAAZAAAAAAAAAB/f38ACgAAAB8AAABUAAAA////AP///wEAAAAAAAAAAAAAAAAAAAAAAAAAAAAAAAAAAAAAAAAAAP/AAAB/f38AAAAAAMvLywDAwP8Af39/AAAAAAAAAAAAAAAAAP///wAAAAAAIQAAABgAAAAUAAAA/QEAAM4HAACHEgAAGBI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23215" y="1268730"/>
            <a:ext cx="2688590" cy="167259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besthalogenheaters.co.uk/wp-content/uploads/2015/05/eco-friendly-spending-the-fundamentals-of-renewable-energy-2122x1415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ORsCg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CWmLIADAAAABAAAAAAAAAAAAAAAAAAAAAAAAAAHgAAAGgAAAAAAAAAAAAAAAAAAAAAAAAAAAAAABAnAAAQJwAAAAAAAAAAAAAAAAAAAAAAAAAAAAAAAAAAAAAAAAAAAABQAAAAAAAAAMDA/wAAAAAAZAAAADIAAAAAAAAAZAAAAAAAAAB/f38ACgAAAB8AAABUAAAA////AP///wEAAAAAAAAAAAAAAAAAAAAAAAAAAAAAAAAAAAAAAAAAAORsCgB/f38AAAAAAMvLywDAwP8Af39/AAAAAAAAAAAAAAAAAP///wAAAAAAIQAAABgAAAAUAAAA/QEAAMQTAABhEgAAmB0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23215" y="3213100"/>
            <a:ext cx="2664460" cy="1597660"/>
          </a:xfrm>
          <a:prstGeom prst="rect">
            <a:avLst/>
          </a:prstGeom>
          <a:noFill/>
          <a:ln w="38100" cap="flat" cmpd="sng" algn="ctr">
            <a:solidFill>
              <a:srgbClr val="E46C0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://www.tic-samara.ru/netcat_files/5/72/h_d3ac328be23e931eddbf979cba7154cf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Y2N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BQAAAAAAAAAMDA/wAAAAAAZAAAADIAAAAAAAAAZAAAAAAAAAB/f38ACgAAAB8AAABUAAAA////AP///wEAAAAAAAAAAAAAAAAAAAAAAAAAAAAAAAAAAAAAAAAAAJY2NAB/f38AAAAAAMvLywDAwP8Af39/AAAAAAAAAAAAAAAAAP///wAAAAAAIQAAABgAAAAUAAAA/QEAANceAABhEgAAeCk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23215" y="5013325"/>
            <a:ext cx="2664460" cy="1727835"/>
          </a:xfrm>
          <a:prstGeom prst="rect">
            <a:avLst/>
          </a:prstGeom>
          <a:noFill/>
          <a:ln w="38100" cap="flat" cmpd="sng" algn="ctr">
            <a:solidFill>
              <a:srgbClr val="96363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s://b2b.land/upload/iblock/e2a/%D0%A3%D0%B3%D0%BE%D0%BB%D1%8C%20%D0%91%D1%83%D1%80%D1%8B%D0%B9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DGGmw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nwIAAO4DAABeAgAAXgIAAAAAAABkAAAAZAAAAAAAAAAXAAAAFAAAAAAAAAAAAAAA/38AAP9/AAAAAAAACQAAAAQAAACWmLIADAAAABAAAAAAAAAAAAAAAAAAAAAAAAAAHgAAAGgAAAAAAAAAAAAAAAAAAAAAAAAAAAAAABAnAAAQJwAAAAAAAAAAAAAAAAAAAAAAAAAAAAAAAAAAAAAAAAAAAABQAAAAAAAAAMDA/wAAAAAAZAAAADIAAAAAAAAAZAAAAAAAAAB/f38ACgAAAB8AAABUAAAA////AP///wEAAAAAAAAAAAAAAAAAAAAAAAAAAAAAAAAAAAAAAAAAADGGmwB/f38AAAAAAMvLywDAwP8Af39/AAAAAAAAAAAAAAAAAP///wAAAAAAIQAAABgAAAAUAAAAJxQAAM4HAABtJQAA/hEAAAAAAAA="/>
              </a:ext>
            </a:extLst>
          </p:cNvPicPr>
          <p:nvPr/>
        </p:nvPicPr>
        <p:blipFill>
          <a:blip xmlns:r="http://schemas.openxmlformats.org/officeDocument/2006/relationships" r:embed="rId6"/>
          <a:srcRect l="6710" t="10060" r="6060" b="6060"/>
          <a:stretch>
            <a:fillRect/>
          </a:stretch>
        </p:blipFill>
        <p:spPr>
          <a:xfrm>
            <a:off x="3275965" y="1268730"/>
            <a:ext cx="2807970" cy="1656080"/>
          </a:xfrm>
          <a:prstGeom prst="rect">
            <a:avLst/>
          </a:prstGeom>
          <a:noFill/>
          <a:ln w="38100" cap="flat" cmpd="sng" algn="ctr">
            <a:solidFill>
              <a:srgbClr val="31869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8" name="Picture 10" descr="http://data12.i.gallery.ru/albums/gallery/70570-c1ca6-36529797-m750x740-ua3f2a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BAMAADkEAADbAgAAgwkAAAAAAABkAAAAZAAAAAAAAAAXAAAAFAAAAAAAAAAAAAAA/38AAP9/AAAAAAAACQAAAAQAAAAAAAAADAAAABAAAAAAAAAAAAAAAAAAAAAAAAAAHgAAAGgAAAAAAAAAAAAAAAAAAAAAAAAAAAAAABAnAAAQJwAAAAAAAAAAAAAAAAAAAAAAAAAAAAAAAAAAAAAAAAAAAABQAAAAAAAAAMDA/wAAAAAAZAAAADIAAAAAAAAAZAAAAAAAAAB/f38ACgAAAB8AAABUAAAA////AP///wEAAAAAAAAAAAAAAAAAAAAAAAAAAAAAAAAAAAAAAAAAAP//AAB/f38AAAAAAMvLywDAwP8Af39/AAAAAAAAAAAAAAAAAP///wAAAAAAIQAAABgAAAAUAAAAJxQAAMQTAABtJQAAgx0AAAAAAAA="/>
              </a:ext>
            </a:extLst>
          </p:cNvPicPr>
          <p:nvPr/>
        </p:nvPicPr>
        <p:blipFill>
          <a:blip xmlns:r="http://schemas.openxmlformats.org/officeDocument/2006/relationships" r:embed="rId7"/>
          <a:srcRect l="7720" t="10810" r="7310" b="24350"/>
          <a:stretch>
            <a:fillRect/>
          </a:stretch>
        </p:blipFill>
        <p:spPr>
          <a:xfrm>
            <a:off x="3275965" y="3213100"/>
            <a:ext cx="2807970" cy="158432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9" name="Picture 12" descr="http://banco.az/sites/default/files/news/neft_neft_nf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AA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XAMAAP0CAADvAgAAAAAAAAAAAABkAAAAZAAAAAAAAAAXAAAAFAAAAAAAAAAAAAAA/38AAP9/AAAAAAAACQAAAAQAAACWmLIADAAAABAAAAAAAAAAAAAAAAAAAAAAAAAAHgAAAGgAAAAAAAAAAAAAAAAAAAAAAAAAAAAAABAnAAAQJwAAAAAAAAAAAAAAAAAAAAAAAAAAAAAAAAAAAAAAAAAAAABQAAAAAAAAAMDA/wAAAAAAZAAAADIAAAAAAAAAZAAAAAAAAAB/f38ACgAAAB8AAABUAAAA////AP///wEAAAAAAAAAAAAAAAAAAAAAAAAAAAAAAAAAAAAAAAAAAMAAAAB/f38AAAAAAMvLywDAwP8Af39/AAAAAAAAAAAAAAAAAP///wAAAAAAIQAAABgAAAAUAAAAJxQAANceAABtJQAAiikAAAAAAAA="/>
              </a:ext>
            </a:extLst>
          </p:cNvPicPr>
          <p:nvPr/>
        </p:nvPicPr>
        <p:blipFill>
          <a:blip xmlns:r="http://schemas.openxmlformats.org/officeDocument/2006/relationships" r:embed="rId8"/>
          <a:srcRect l="8600" t="7650" r="7510" b="0"/>
          <a:stretch>
            <a:fillRect/>
          </a:stretch>
        </p:blipFill>
        <p:spPr>
          <a:xfrm>
            <a:off x="3275965" y="5013325"/>
            <a:ext cx="2807970" cy="173926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sp>
        <p:nvSpPr>
          <p:cNvPr id="10" name="TextBox 8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2Udz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7FQAAQwQAABkkAACIBgAAAAAAAA=="/>
              </a:ext>
            </a:extLst>
          </p:cNvSpPr>
          <p:nvPr/>
        </p:nvSpPr>
        <p:spPr>
          <a:xfrm>
            <a:off x="3491865" y="692785"/>
            <a:ext cx="2376170" cy="3689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b="1">
                <a:solidFill>
                  <a:srgbClr val="17375E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невозобновляемые</a:t>
            </a:r>
            <a:endParaRPr lang="ru-ru" b="1">
              <a:solidFill>
                <a:srgbClr val="17375E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11" name="TextBox 9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80rSM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SAwAAQwQAAPARAACIBgAAAAAAAA=="/>
              </a:ext>
            </a:extLst>
          </p:cNvSpPr>
          <p:nvPr/>
        </p:nvSpPr>
        <p:spPr>
          <a:xfrm>
            <a:off x="539750" y="692785"/>
            <a:ext cx="2376170" cy="3689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b="1">
                <a:solidFill>
                  <a:srgbClr val="7030A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возобновляемые</a:t>
            </a:r>
            <a:endParaRPr lang="ru-ru" b="1">
              <a:solidFill>
                <a:srgbClr val="7030A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12" name="Рисунок 12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5OkNE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pCcAACkBAABENgAAkg8AAAAAAAA="/>
              </a:ext>
            </a:extLst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6443980" y="188595"/>
            <a:ext cx="2377440" cy="234251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0 -0.02153 C 0.04931 -0.02384 0.04150 -0.02384 0.03577 -0.01829 C 0.03351 -0.01597 0.03143 -0.01343 0.02917 -0.01088 C 0.02726 -0.00880 0.02257 -0.00579 0.02257 -0.00556 C 0.02066 0.00116 0.02344 -0.00625 0.01875 -0.00046 C 0.01667 0.00208 0.01545 0.00556 0.01320 0.00787 C 0.01216 0.00880 0.01129 0.00995 0.01025 0.01088 C 0.00799 0.01643 0.00591 0.02199 0.00278 0.02662 C -0.00052 0.03889 -0.00191 0.05116 -0.00295 0.06412 C -0.00225 0.07523 -0.00208 0.08634 -0.00104 0.09745 C -0.00069 0.10162 0.00695 0.11968 0.00938 0.12245 C 0.01163 0.12986 0.01198 0.13472 0.01702 0.14028 C 0.01893 0.14722 0.02084 0.15509 0.02448 0.16111 C 0.02570 0.16574 0.02847 0.17037 0.03108 0.17454 C 0.03247 0.18125 0.03663 0.18657 0.03854 0.19352 C 0.03993 0.19815 0.04150 0.20810 0.04150 0.20833 C 0.04115 0.21713 0.04132 0.22616 0.04045 0.23518 C 0.03993 0.24028 0.03108 0.25324 0.02639 0.25463 C 0.02518 0.25671 0.02483 0.25926 0.02361 0.26111 C 0.02101 0.26528 0.01285 0.26898 0.00851 0.27060 C 0.00400 0.27384 -0.00087 0.27546 -0.00573 0.27778 C -0.01024 0.28009 -0.01337 0.28356 -0.01805 0.28518 C -0.02100 0.28958 -0.02344 0.29051 -0.02743 0.29352 C -0.02986 0.29768 -0.03021 0.30116 -0.03298 0.30486 C -0.03628 0.31528 -0.03090 0.30023 -0.03680 0.31134 C -0.03871 0.31481 -0.03889 0.31991 -0.04062 0.32384 C -0.04288 0.33727 -0.04340 0.33819 -0.04062 0.36018 C -0.03993 0.36528 -0.03125 0.37384 -0.02830 0.37801 C -0.02135 0.38796 -0.01111 0.39560 -0.00104 0.40208 C 0.00226 0.40417 0.00382 0.40671 0.00747 0.40810 C 0.00816 0.40926 0.00834 0.41065 0.00938 0.41134 C 0.01111 0.41250 0.01511 0.41343 0.01511 0.41343 C 0.01771 0.41782 0.01979 0.42338 0.02361 0.42593 C 0.03004 0.45602 0.02830 0.41944 0.02830 0.48542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  <p:extLst>
      <p:ext uri="smNativeData">
        <pr:smNativeData xmlns:pr="pr" val="uICdWAIAAAAFAAAA/f///wEAAAAEAAAAEAAAAAAAAAAAAAAAAAAAAAkAAAD9////BAAAAAAAAAAAAAAAAAMAAAAAAAAAAAAA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6505172-Ecology-concept-you-can-use-on-Earth-Day-Stock-Photo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P/AAAAsAQAAAQAAACMAAAAjAAAAIwAAAB4AAAAAAAAAZAAAAGQAAAAAAAAAZAAAAGQAAAAVAAAAYAAAAAAAAAAAAAAAAAAAAAAAAAAAAAAAAAAAAAAAAABdNwAAAAAAAAAAAAABAAAAAAAAAAEAAABkAAAAAAAAABQAAAAAAAAAAAAAACYAAAAAAAAASAAAAAAAAAAmAAAAZAAAABYAAABMAAAAAQAAAAAAAAAAAAAAAAAAAAEAAAAAAAAAPAAAAAAAAAAcAAAAZAAAAGQAAAAAAAAAy8vLADwAAAAAAAAAHAAAAGQAAABkAAAAAAAAAAcAAAA4AAAAAAAAAAAAAAAAAAAA////AAAAAAAAAAAAAAAAAAAAAAAAAAAAAAAAAAAAAABkAAAAZAAAAAAAAAAXAAAAFAAAAAAAAAAAAAAA/38AAP9/AAAAAAAACQAAAAQAAAD9nt/zDAAAABAAAAAAAAAAAAAAAAAAAAAAAAAAHgAAAGgAAAAAAAAAAAAAAAAAAAAAAAAAAAAAABAnAAAQJwAAAAAAAAAAAAAAAAAAAAAAAAAAAAAAAAAAAAAAAAAAAABXAAAAAAAAAMDA/wAAAAAAZAAAADIAAAAAAAAAZAAAAAAAAAB/f38ACgAAAB8AAABUAAAA////AP///wEAAAAAAAAAAAAAAAAAAAAAAAAAAAAAAAAAAAAAAAAAAP/AAAAAAAAAAAAAAMvLyw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245" dist="17780" dir="5400000" algn="tl">
              <a:srgbClr val="000000">
                <a:alpha val="40000"/>
              </a:srgbClr>
            </a:outerShdw>
          </a:effectLst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Kuo2k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DAwAAYiIAAJMzAACWKAAAAAAAAA=="/>
              </a:ext>
            </a:extLst>
          </p:cNvSpPr>
          <p:nvPr>
            <p:ph type="title"/>
          </p:nvPr>
        </p:nvSpPr>
        <p:spPr>
          <a:xfrm>
            <a:off x="611505" y="5589270"/>
            <a:ext cx="7772400" cy="1008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4000" b="1" cap="all"/>
            </a:pPr>
            <a:r>
              <a:rPr lang="ru-ru" sz="3200" cap="all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краеведческий музей </a:t>
            </a:r>
            <a:br>
              <a:rPr lang="ru-ru" sz="3200" cap="all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</a:br>
            <a:r>
              <a:rPr lang="ru-ru" sz="3200" cap="all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им. А.И. Солуянова</a:t>
            </a:r>
            <a:endParaRPr lang="ru-ru" sz="3200" cap="all">
              <a:solidFill>
                <a:srgbClr val="00206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Текст 2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ZlTA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9AQAATxcAAH00AACJIAAAAAAAAA=="/>
              </a:ext>
            </a:extLst>
          </p:cNvSpPr>
          <p:nvPr>
            <p:ph type="body" idx="1"/>
          </p:nvPr>
        </p:nvSpPr>
        <p:spPr>
          <a:xfrm>
            <a:off x="323215" y="3789045"/>
            <a:ext cx="8209280" cy="14998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indent="0">
              <a:buNone/>
              <a:defRPr lang="ru-ru" sz="2000">
                <a:solidFill>
                  <a:srgbClr val="8C8C8C"/>
                </a:solidFill>
              </a:defRPr>
            </a:pPr>
          </a:p>
        </p:txBody>
      </p:sp>
      <p:pic>
        <p:nvPicPr>
          <p:cNvPr id="5" name="Рисунок 3" descr="IMG_402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w8A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WmLIADAAAABAAAAAAAAAAAAAAAAAAAAAAAAAAHgAAAGgAAAAAAAAAAAAAAAAAAAAAAAAAAAAAABAnAAAQJwAAAAAAAAAAAAAAAAAAAAAAAAAAAAAAAAAAAAAAAAAAAAAUAAAAAAAAAMDA/wAAAAAAZAAAADIAAAAAAAAAZAAAAAAAAAB/f38ACgAAAB8AAABUAAAA////AP///wEAAAAAAAAAAAAAAAAAAAAAAAAAAAAAAAAAAAAAAAAAAACw8AB/f38A7uzhA8zMzADAwP8Af39/AAAAAAAAAAAAAAAAAP///wAAAAAAIQAAABgAAAAUAAAA/QEAAAwCAAAdIAAAvBY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23215" y="332740"/>
            <a:ext cx="4897120" cy="3362960"/>
          </a:xfrm>
          <a:prstGeom prst="rect">
            <a:avLst/>
          </a:prstGeom>
          <a:noFill/>
          <a:ln w="88900" cap="flat" cmpd="thickThin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Рисунок 4" descr="IMG_4028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Y2NA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JQMAAAAAAAB6BAAAAAAAAAAAAABkAAAAZAAAAAAAAAAXAAAAFAAAAAAAAAAAAAAA/38AAP9/AAAAAAAACQAAAAQAAACWmLIADAAAABAAAAAAAAAAAAAAAAAAAAAAAAAAHgAAAGgAAAAAAAAAAAAAAAAAAAAAAAAAAAAAABAnAAAQJwAAAAAAAAAAAAAAAAAAAAAAAAAAAAAAAAAAAAAAAAAAAAAUAAAAAAAAAMDA/wAAAAAAZAAAADIAAAAAAAAAZAAAAAAAAAB/f38ACgAAAB8AAABUAAAA////AP///wEAAAAAAAAAAAAAAAAAAAAAAAAAAAAAAAAAAAAAAAAAAJY2NAB/f38A7uzhA8zMzADAwP8Af39/AAAAAAAAAAAAAAAAAP///wAAAAAAIQAAABgAAAAUAAAAbSUAAAwCAADuNAAAvBYAAAAAAAA="/>
              </a:ext>
            </a:extLst>
          </p:cNvPicPr>
          <p:nvPr/>
        </p:nvPicPr>
        <p:blipFill>
          <a:blip xmlns:r="http://schemas.openxmlformats.org/officeDocument/2006/relationships" r:embed="rId4"/>
          <a:srcRect l="8050" t="0" r="11460" b="0"/>
          <a:stretch>
            <a:fillRect/>
          </a:stretch>
        </p:blipFill>
        <p:spPr>
          <a:xfrm>
            <a:off x="6083935" y="332740"/>
            <a:ext cx="2520315" cy="3362960"/>
          </a:xfrm>
          <a:prstGeom prst="rect">
            <a:avLst/>
          </a:prstGeom>
          <a:noFill/>
          <a:ln w="88900" cap="flat" cmpd="thickThin" algn="ctr">
            <a:solidFill>
              <a:srgbClr val="96363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Рисунок 6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CWmLIA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EiwAAC4cAABPNwAAQSc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164070" y="4580890"/>
            <a:ext cx="1826895" cy="180022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 -0.00000 C -0.00070 -0.00764 -0.00104 -0.01505 -0.00191 -0.02269 C -0.00243 -0.02778 -0.00573 -0.03310 -0.00747 -0.03773 C -0.01007 -0.04491 -0.01094 -0.05208 -0.01406 -0.05903 C -0.01545 -0.06227 -0.01875 -0.06898 -0.02083 -0.07292 C -0.02240 -0.07593 -0.02552 -0.08171 -0.02552 -0.08171 C -0.02708 -0.08820 -0.03212 -0.09699 -0.03490 -0.10301 C -0.04080 -0.11528 -0.04445 -0.13912 -0.05382 -0.14722 C -0.05677 -0.15972 -0.06424 -0.16875 -0.06892 -0.17986 C -0.07622 -0.19676 -0.06545 -0.17616 -0.07361 -0.19120 C -0.07570 -0.20023 -0.07257 -0.18958 -0.07743 -0.19745 C -0.08160 -0.20417 -0.07674 -0.20070 -0.08108 -0.20625 C -0.08698 -0.21366 -0.08108 -0.20208 -0.08767 -0.21389 C -0.09288 -0.22338 -0.08542 -0.21435 -0.09340 -0.22269 C -0.09445 -0.22732 -0.09861 -0.23403 -0.10087 -0.23889 C -0.12014 -0.23588 -0.13681 -0.21389 -0.15000 -0.19630 C -0.15469 -0.19005 -0.15747 -0.18218 -0.16233 -0.17616 C -0.16372 -0.16968 -0.16788 -0.16505 -0.17083 -0.15972 C -0.17483 -0.15301 -0.17830 -0.14537 -0.18212 -0.13843 C -0.18490 -0.13333 -0.19149 -0.12454 -0.19149 -0.12454 C -0.19375 -0.11389 -0.20052 -0.10509 -0.20573 -0.09676 C -0.21198 -0.08681 -0.21129 -0.07870 -0.22083 -0.07037 C -0.22778 -0.07963 -0.23264 -0.09144 -0.23958 -0.10070 C -0.24236 -0.11065 -0.23767 -0.09583 -0.24531 -0.10949 C -0.24601 -0.11088 -0.24549 -0.11296 -0.24618 -0.11435 C -0.24705 -0.11620 -0.24879 -0.11690 -0.25000 -0.11829 C -0.25347 -0.12708 -0.25695 -0.13634 -0.26320 -0.14213 C -0.27083 -0.15741 -0.27795 -0.17639 -0.29063 -0.18495 C -0.29219 -0.19329 -0.29948 -0.20046 -0.30382 -0.20741 C -0.30781 -0.22338 -0.32344 -0.24028 -0.33490 -0.24653 C -0.34219 -0.23472 -0.34583 -0.21968 -0.35278 -0.20741 C -0.35486 -0.19954 -0.35781 -0.19190 -0.36233 -0.18611 C -0.36389 -0.17940 -0.36719 -0.17454 -0.37083 -0.16968 C -0.37639 -0.15370 -0.37327 -0.15995 -0.37917 -0.14977 C -0.38021 -0.14283 -0.38281 -0.13982 -0.38490 -0.13333 C -0.38629 -0.12894 -0.38698 -0.12500 -0.38872 -0.12083 C -0.39080 -0.10810 -0.40747 -0.09028 -0.41511 -0.08056 C -0.41962 -0.06875 -0.41997 -0.07176 -0.42639 -0.08056 C -0.42917 -0.09051 -0.43281 -0.09908 -0.43681 -0.10810 C -0.43750 -0.11320 -0.43889 -0.11852 -0.44063 -0.12315 C -0.44167 -0.12593 -0.44427 -0.13079 -0.44427 -0.13079 C -0.44531 -0.13634 -0.44757 -0.13958 -0.44913 -0.14468 C -0.45087 -0.15000 -0.45191 -0.15718 -0.45382 -0.16227 C -0.45729 -0.17107 -0.46441 -0.18218 -0.46892 -0.18982 C -0.47535 -0.20070 -0.47743 -0.21273 -0.48872 -0.21505 C -0.49479 -0.21250 -0.50087 -0.19884 -0.50573 -0.19236 C -0.50851 -0.18449 -0.51528 -0.17431 -0.52083 -0.16968 C -0.52517 -0.16204 -0.53212 -0.15440 -0.53872 -0.15093 C -0.54514 -0.14236 -0.55208 -0.13426 -0.55851 -0.12570 C -0.56320 -0.11945 -0.56823 -0.11042 -0.57361 -0.10556 C -0.57865 -0.09583 -0.57552 -0.09653 -0.58212 -0.10301 C -0.58299 -0.10394 -0.58403 -0.10463 -0.58490 -0.10556 C -0.58733 -0.11690 -0.59740 -0.12245 -0.60382 -0.12963 C -0.60938 -0.13565 -0.61337 -0.14259 -0.61979 -0.14722 C -0.62188 -0.14861 -0.62431 -0.14954 -0.62639 -0.15093 C -0.62847 -0.15232 -0.63004 -0.15463 -0.63212 -0.15602 C -0.63524 -0.15833 -0.64149 -0.16227 -0.64149 -0.16227 C -0.64514 -0.16898 -0.64392 -0.16759 -0.65000 -0.17361 C -0.65191 -0.17546 -0.65573 -0.17870 -0.65573 -0.17870 C -0.66077 -0.18750 -0.66840 -0.19537 -0.67639 -0.19861 C -0.68056 -0.20417 -0.68594 -0.21111 -0.69149 -0.21389 C -0.69774 -0.22176 -0.70695 -0.22662 -0.71511 -0.23009 C -0.73056 -0.22662 -0.72465 -0.22870 -0.73299 -0.21505 C -0.73611 -0.20370 -0.74288 -0.19005 -0.74809 -0.17986 C -0.75052 -0.16597 -0.74879 -0.17107 -0.75382 -0.15857 C -0.75469 -0.15648 -0.75660 -0.15208 -0.75660 -0.15208 C -0.75833 -0.14283 -0.76007 -0.13310 -0.76320 -0.12454 C -0.76458 -0.11482 -0.76511 -0.10787 -0.76788 -0.09931 C -0.76892 -0.09607 -0.77083 -0.08935 -0.77083 -0.08935 C -0.77136 -0.08519 -0.77170 -0.08079 -0.77257 -0.07662 C -0.77292 -0.07477 -0.77413 -0.07361 -0.77448 -0.07176 C -0.77622 -0.05949 -0.77431 -0.04375 -0.77917 -0.03264 C -0.78785 -0.01273 -0.77934 -0.03519 -0.78299 -0.02523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  <p:extLst>
      <p:ext uri="smNativeData">
        <pr:smNativeData xmlns:pr="pr" val="uICdWAIAAAAFAAAA/f///wEAAAAFAAAACgAAAAAAAAAAAAAAAAAAAAkAAAD9////BAAAAAAAAAAAAAAAAAMAAAAAAAAAAAAA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0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//wg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P///wF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Содержимое 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fNcZw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WDgAAtAQAAIskAAB8JQAAAAAAAA=="/>
              </a:ext>
            </a:extLst>
          </p:cNvSpPr>
          <p:nvPr>
            <p:ph type="body" idx="1"/>
          </p:nvPr>
        </p:nvSpPr>
        <p:spPr>
          <a:xfrm>
            <a:off x="2411730" y="764540"/>
            <a:ext cx="3528695" cy="53289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defRPr lang="ru-ru" sz="2945"/>
            </a:pPr>
            <a:r>
              <a:rPr lang="ru-ru" sz="184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Первым, кто заинтересовался электричеством, был древнегреческий философ Фалес около двух тысяч лет назад.</a:t>
            </a:r>
            <a:endParaRPr lang="ru-ru" sz="184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algn="just">
              <a:lnSpc>
                <a:spcPct val="80000"/>
              </a:lnSpc>
              <a:buNone/>
              <a:defRPr lang="ru-ru" sz="2945"/>
            </a:pPr>
            <a:r>
              <a:rPr lang="ru-ru" sz="184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</a:t>
            </a:r>
            <a:endParaRPr lang="ru-ru" sz="184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algn="just">
              <a:lnSpc>
                <a:spcPct val="80000"/>
              </a:lnSpc>
              <a:defRPr lang="ru-ru" sz="2945"/>
            </a:pPr>
            <a:r>
              <a:rPr lang="ru-ru" sz="184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Первым бытовым электрическим прибором стала швейная машинка. Затем появился вентилятор. После чайник и тостер.</a:t>
            </a:r>
            <a:endParaRPr lang="ru-ru" sz="184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algn="just">
              <a:lnSpc>
                <a:spcPct val="80000"/>
              </a:lnSpc>
              <a:defRPr lang="ru-ru" sz="2945"/>
            </a:pPr>
            <a:endParaRPr lang="ru-ru" sz="184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algn="just">
              <a:lnSpc>
                <a:spcPct val="80000"/>
              </a:lnSpc>
              <a:defRPr lang="ru-ru" sz="2945"/>
            </a:pPr>
            <a:r>
              <a:rPr lang="ru-ru" sz="184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Электричество играет важную роль в здоровье человека. Мышечные клетки в сердца сокращаются и производят электроэнергию. Электрокардиограмма (ЭКГ) измеряет ритм сердца благодаря этим импульсам.</a:t>
            </a:r>
            <a:endParaRPr lang="ru-ru" sz="184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>
              <a:lnSpc>
                <a:spcPct val="80000"/>
              </a:lnSpc>
              <a:defRPr lang="ru-ru" sz="2945"/>
            </a:pPr>
            <a:endParaRPr lang="ru-ru" sz="3310"/>
          </a:p>
        </p:txBody>
      </p:sp>
      <p:sp>
        <p:nvSpPr>
          <p:cNvPr id="4" name="Заголовок 2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5oLPc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EQAAAAAAAEY3AABDBAAAAAAAAA=="/>
              </a:ext>
            </a:extLst>
          </p:cNvSpPr>
          <p:nvPr>
            <p:ph type="title"/>
          </p:nvPr>
        </p:nvSpPr>
        <p:spPr>
          <a:xfrm>
            <a:off x="2771775" y="0"/>
            <a:ext cx="6213475" cy="692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spcAft>
                <a:spcPts val="0"/>
              </a:spcAft>
              <a:defRPr lang="ru-ru" sz="3960"/>
            </a:pPr>
            <a:r>
              <a:rPr lang="ru-ru" b="1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Открытие электричества</a:t>
            </a:r>
            <a:endParaRPr lang="ru-ru" b="1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Picture 2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AAACMAAAAAQAAACMAAAAjAAAAIwAAAB4AAAAAAAAAZAAAAGQAAAAAAAAAZAAAAGQAAAAVAAAAYAAAAAAAAAAAAAAADwAAACADAAAAAAAAAAAAAAEAAACgMgAAVgcAAKr4//8BAAAAf39/AAEAAABkAAAAAAAAABQAAABAHwAAAAAAACYAAAAAAAAAwOD//wAAAAAmAAAAZAAAABYAAABMAAAAAQAAAAAAAAAAAAAAAAAAAAEAAAAAAAAAOQAAAAAAAAAAAAAAZAAAAGQAAAAAAAAAy8vLADkAAAAAAAAAAAAAAGQAAABkAAAAAAAAAAcAAAA4AAAAAAAAAAAAAAAAAAAA////AAAAAAAAAAAAAAAAAAAAAAAAAAAAAAAAAAAAAABkAAAAZAAAAAAAAAAXAAAAFAAAAAAAAAAAAAAA/38AAP9/AAAAAAAACQAAAAQAAAADAAAADAAAABAAAAAAAAAAAAAAAAAAAAAAAAAAHgAAAGgAAAAAAAAAAAAAAAAAAAAAAAAAAAAAABAnAAAQJwAAAAAAAAAAAAAAAAAAAAAAAAAAAAAAAAAAAAAAAAAAAACQAQAAAAAAAMDA/wAAAAAAZAAAADIAAAAAAAAAZAAAAAAAAAB/f38ACgAAAB8AAABUAAAA////AP///wEAAAAAAAAAAAAAAAAAAAAAAAAAAAAAAAAAAAAAAAAAAP/AAAB/f38AAAAAAMvLywDAwP8Af39/AAAAAAAAAAAAAAAAAP///wAAAAAAIQAAABgAAAAUAAAAjAEAAH0CAADkDQAA4RI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51460" y="404495"/>
            <a:ext cx="2006600" cy="2664460"/>
          </a:xfrm>
          <a:prstGeom prst="rect">
            <a:avLst/>
          </a:prstGeom>
          <a:noFill/>
          <a:ln w="889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0" dir="0" algn="tl">
              <a:srgbClr val="000000">
                <a:alpha val="43000"/>
              </a:srgbClr>
            </a:outerShdw>
          </a:effectLst>
        </p:spPr>
      </p:pic>
      <p:pic>
        <p:nvPicPr>
          <p:cNvPr id="6" name="Рисунок 6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CAAAA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qQAAABEdAACfDAAA2ig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7315" y="4725035"/>
            <a:ext cx="1944370" cy="191579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0.05185 C 0.00625 0.04167 0.00538 0.02986 0.00295 0.01829 C 0.00104 -0.00231 -0.00348 -0.02245 -0.00660 -0.04282 C -0.00660 -0.04328 -0.01181 -0.11065 -0.00226 -0.13379 C -0.00035 -0.14421 0.00538 -0.15208 0.01024 -0.16065 C 0.01718 -0.17222 0.01111 -0.16736 0.01892 -0.17222 C 0.03038 -0.18912 0.04548 -0.18958 0.06128 -0.19629 C 0.07638 -0.20301 0.09236 -0.20810 0.10781 -0.21458 C 0.12326 -0.22083 0.16527 -0.22407 0.18402 -0.22592 C 0.20191 -0.23426 0.23107 -0.22685 0.24652 -0.22592 C 0.26788 -0.22222 0.27500 -0.22129 0.29218 -0.20787 C 0.29652 -0.20023 0.29982 -0.19352 0.30277 -0.18518 C 0.30382 -0.17754 0.30555 -0.17060 0.30694 -0.16319 C 0.30625 -0.14583 0.30625 -0.12824 0.30486 -0.11065 C 0.30468 -0.10741 0.30069 -0.10069 0.29965 -0.09791 C 0.29392 -0.08541 0.28454 -0.06991 0.27309 -0.06620 C 0.26527 -0.05926 0.25850 -0.05555 0.24965 -0.05208 C 0.24270 -0.05231 0.23559 -0.05208 0.22847 -0.05324 C 0.22691 -0.05370 0.22586 -0.05602 0.22413 -0.05694 C 0.22152 -0.05856 0.21597 -0.06088 0.21597 -0.06065 C 0.21232 -0.06528 0.20816 -0.06713 0.20434 -0.07106 C 0.20312 -0.07222 0.20208 -0.07384 0.20086 -0.07500 C 0.19861 -0.07731 0.19583 -0.07893 0.19340 -0.08125 C 0.19236 -0.08241 0.19132 -0.08379 0.19045 -0.08518 C 0.18923 -0.08703 0.18871 -0.08889 0.18732 -0.09028 C 0.18541 -0.09213 0.18281 -0.09259 0.18090 -0.09421 C 0.17500 -0.10440 0.17152 -0.11597 0.16614 -0.12616 C 0.16562 -0.12893 0.16562 -0.13148 0.16510 -0.13379 C 0.16475 -0.13565 0.16336 -0.13703 0.16302 -0.13889 C 0.16145 -0.14537 0.16145 -0.15162 0.15989 -0.15810 C 0.16059 -0.21412 0.15642 -0.23148 0.17465 -0.27315 C 0.17656 -0.28333 0.18541 -0.28912 0.19045 -0.29768 C 0.19930 -0.31250 0.20885 -0.32546 0.21996 -0.33866 C 0.22152 -0.34051 0.22187 -0.34305 0.22343 -0.34491 C 0.22430 -0.34629 0.22621 -0.34629 0.22743 -0.34745 C 0.23229 -0.35231 0.23715 -0.35810 0.24218 -0.36296 C 0.25451 -0.37430 0.26545 -0.38773 0.27829 -0.39861 C 0.28559 -0.40486 0.29496 -0.40717 0.30173 -0.41389 C 0.30763 -0.41991 0.30850 -0.42129 0.31649 -0.42546 C 0.33211 -0.43379 0.34913 -0.43935 0.36527 -0.44606 C 0.37118 -0.44838 0.37725 -0.44884 0.38316 -0.45116 C 0.40225 -0.45069 0.42135 -0.45092 0.44045 -0.44977 C 0.44635 -0.44930 0.44809 -0.44467 0.45277 -0.44213 C 0.46267 -0.43727 0.47500 -0.43148 0.48489 -0.42801 C 0.48836 -0.41551 0.48836 -0.42338 0.49444 -0.41273 C 0.49878 -0.40486 0.50243 -0.39537 0.50677 -0.38703 C 0.50972 -0.37338 0.50572 -0.38889 0.51145 -0.37940 C 0.51371 -0.37546 0.51423 -0.37060 0.51666 -0.36666 C 0.51788 -0.36180 0.51857 -0.35787 0.52083 -0.35393 C 0.52482 -0.33379 0.52569 -0.31157 0.52152 -0.29120 C 0.51961 -0.27893 0.50850 -0.26921 0.50277 -0.25926 C 0.50086 -0.25116 0.50364 -0.25879 0.49861 -0.25301 C 0.49114 -0.24467 0.49392 -0.24537 0.48333 -0.24259 C 0.47777 -0.23889 0.47118 -0.23657 0.46458 -0.23356 C 0.46024 -0.23472 0.45486 -0.23403 0.45104 -0.23727 C 0.44305 -0.24398 0.43715 -0.25625 0.43194 -0.26551 C 0.43107 -0.26713 0.42934 -0.26805 0.42882 -0.26944 C 0.42760 -0.27106 0.42638 -0.27268 0.42552 -0.27453 C 0.42239 -0.28009 0.42135 -0.28495 0.41805 -0.28981 C 0.41614 -0.29791 0.41371 -0.30555 0.41059 -0.31296 C 0.41059 -0.31273 0.40816 -0.32662 0.40711 -0.32963 C 0.40677 -0.33125 0.40642 -0.33449 0.40642 -0.33426 C 0.40694 -0.35532 0.39757 -0.39004 0.41406 -0.39606 C 0.41493 -0.40278 0.41961 -0.41250 0.42447 -0.41643 C 0.42760 -0.42407 0.43229 -0.43241 0.43802 -0.43703 C 0.44670 -0.45069 0.45295 -0.45741 0.46371 -0.46898 C 0.47534 -0.48217 0.46822 -0.47916 0.47760 -0.48171 C 0.48975 -0.49190 0.50086 -0.50764 0.51510 -0.51250 C 0.52413 -0.52014 0.53368 -0.52523 0.54322 -0.53055 C 0.54461 -0.53125 0.54566 -0.53194 0.54722 -0.53310 C 0.54878 -0.53449 0.54982 -0.53703 0.55156 -0.53796 C 0.55763 -0.54143 0.56718 -0.54352 0.57378 -0.54444 C 0.58854 -0.55278 0.60399 -0.55486 0.62031 -0.55741 C 0.63993 -0.56504 0.62118 -0.55856 0.66597 -0.56111 C 0.67170 -0.56134 0.67725 -0.56389 0.68298 -0.56481 C 0.68819 -0.56574 0.69340 -0.56643 0.69878 -0.56736 C 0.70086 -0.56782 0.70295 -0.56828 0.70520 -0.56875 C 0.70763 -0.56921 0.71267 -0.56991 0.71267 -0.56967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  <p:extLst>
      <p:ext uri="smNativeData">
        <pr:smNativeData xmlns:pr="pr" val="uICdWAIAAAAFAAAA/f///wEAAAAMAAAABAAAAAAAAAAAAAAAAAAAAAkAAAD9////BAAAAAAAAAAAAAAAAAMAAAAAAAAAAAAA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03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H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Ak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2622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Содержимое 1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4Co8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fDAAAoBwAALQ2AAD3JAAAAAAAAA=="/>
              </a:ext>
            </a:extLst>
          </p:cNvSpPr>
          <p:nvPr>
            <p:ph type="body" idx="1"/>
          </p:nvPr>
        </p:nvSpPr>
        <p:spPr>
          <a:xfrm>
            <a:off x="2051685" y="4653280"/>
            <a:ext cx="6840855" cy="1355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994806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Движение электронов в проводнике называют </a:t>
            </a:r>
            <a:r>
              <a:rPr lang="ru-ru" b="1">
                <a:solidFill>
                  <a:srgbClr val="FF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электрическим током</a:t>
            </a:r>
            <a:r>
              <a:rPr lang="ru-ru" b="1">
                <a:solidFill>
                  <a:srgbClr val="994806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.</a:t>
            </a:r>
            <a:endParaRPr lang="ru-ru" b="1">
              <a:solidFill>
                <a:srgbClr val="994806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>
              <a:buNone/>
              <a:defRPr lang="ru-ru"/>
            </a:pPr>
          </a:p>
        </p:txBody>
      </p:sp>
      <p:sp>
        <p:nvSpPr>
          <p:cNvPr id="4" name="Заголовок 2"/>
          <p:cNvSpPr>
            <a:spLocks noGrp="1" noChangeArrowheads="1"/>
            <a:extLst>
              <a:ext uri="smNativeData">
                <pr:smNativeData xmlns:pr="pr" val="SMDATA_12_uICdW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tOvt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uAAAAHA1AAAIBgAAAAAAAA=="/>
              </a:ext>
            </a:extLst>
          </p:cNvSpPr>
          <p:nvPr>
            <p:ph type="title"/>
          </p:nvPr>
        </p:nvSpPr>
        <p:spPr>
          <a:xfrm>
            <a:off x="457200" y="116840"/>
            <a:ext cx="8229600" cy="863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rPr lang="ru-ru" b="1">
                <a:solidFill>
                  <a:srgbClr val="994806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Как получить электричество</a:t>
            </a:r>
            <a:endParaRPr lang="ru-ru" b="1">
              <a:solidFill>
                <a:srgbClr val="994806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Рисунок 4" descr="IMG_404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ORsCgCMAAAAAQAAACMAAAAjAAAAIwAAAB4AAAAAAAAAZAAAAGQAAAAAAAAAZAAAAGQAAAAVAAAAYAAAAAAAAAAAAAAAAAAAAAAAAAAAAAAAAAAAAAAAAABdNwAAAAAAAAAAAAABAAAAAAAAAAEAAABkAAAAAAAAABQAAAAAAAAAAAAAACYAAAAAAAAASAAAAAAAAAAmAAAAZAAAABYAAABMAAAAAQAAAAAAAAAAAAAAAAAAAAEAAAAAAAAAPAAAAAAAAAAcAAAAZAAAAGQAAAAAAAAAy8vLADwAAAAAAAAAHAAAAGQAAABkAAAAAAAAAAcAAAA4AAAAAAAAAAAAAAAAAAAA////AAAAAAAAAAAAAAAAAAAAAAAAAAAAAAAAAAAAAABkAAAAZAAAAAAAAAAXAAAAFAAAAAAAAAAAAAAA/38AAP9/AAAAAAAACQAAAAQAAAADAAAADAAAABAAAAAAAAAAAAAAAAAAAAAAAAAAHgAAAGgAAAAAAAAAAAAAAAAAAAAAAAAAAAAAABAnAAAQJwAAAAAAAAAAAAAAAAAAAAAAAAAAAAAAAAAAAAAAAAAAAABXAAAAAAAAAMDA/wAAAAAAZAAAADIAAAAAAAAAZAAAAAAAAAB/f38ACgAAAB8AAABUAAAA////AP///wEAAAAAAAAAAAAAAAAAAAAAAAAAAAAAAAAAAAAAAAAAAORsCgAAAAAAAAAAAMvLywDAwP8Af39/AAAAAAAAAAAAAAAAAP///wAAAAAAIQAAABgAAAAUAAAA5h0AAF0HAABDNgAAaRo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860290" y="1196975"/>
            <a:ext cx="3960495" cy="3096260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rgbClr val="E46C0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245" dist="17780" dir="5400000" algn="tl">
              <a:srgbClr val="000000">
                <a:alpha val="40000"/>
              </a:srgbClr>
            </a:outerShdw>
          </a:effectLst>
        </p:spPr>
      </p:pic>
      <p:pic>
        <p:nvPicPr>
          <p:cNvPr id="6" name="Picture 2" descr="http://demiart.ru/forum/uploads1/post-73442-1204647634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MAAAACMAAAAAQAAACMAAAAjAAAAIwAAAB4AAAAAAAAAZAAAAGQAAAAAAAAAZAAAAGQAAAAVAAAAYAAAAAAAAAAAAAAAAAAAAAAAAAAAAAAAAAAAAAAAAABdNwAAAAAAAAAAAAABAAAAAAAAAAEAAABkAAAAAAAAABQAAAAAAAAAAAAAACYAAAAAAAAASAAAAAAAAAAmAAAAZAAAABYAAABMAAAAAQAAAAAAAAAAAAAAAAAAAAEAAAAAAAAAPAAAAAAAAAAcAAAAZAAAAGQAAAAAAAAAy8vLADwAAAAAAAAAHAAAAGQAAABkAAAAAAAAAAcAAAA4AAAAAAAAAAAAAAAAAAAA////AAAAAAAAAAAAAAAAAAAAAAAAAAAAAAAAAAAAAABkAAAAZAAAAAAAAAAXAAAAFAAAAAAAAAAAAAAA/38AAP9/AAAAAAAACQAAAAQAAAACAAAADAAAABAAAAAAAAAAAAAAAAAAAAAAAAAAHgAAAGgAAAAAAAAAAAAAAAAAAAAAAAAAAAAAABAnAAAQJwAAAAAAAAAAAAAAAAAAAAAAAAAAAAAAAAAAAAAAAAAAAABXAAAAAAAAAMDA/wAAAAAAZAAAADIAAAAAAAAAZAAAAAAAAAB/f38ACgAAAB8AAABUAAAA////AP///wEAAAAAAAAAAAAAAAAAAAAAAAAAAAAAAAAAAAAAAAAAAMAAAAAAAAAAAAAAAMvLywDAwP8Af39/AAAAAAAAAAAAAAAAAP///wAAAAAAIQAAABgAAAAUAAAAnwwAAF0HAADHHAAAcBI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051685" y="1196975"/>
            <a:ext cx="2626360" cy="1800225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245" dist="17780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Patricks-Day-PPT-Background-for-Powerpoint-Templates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G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extBox 4"/>
          <p:cNvSpPr>
            <a:extLst>
              <a:ext uri="smNativeData">
                <pr:smNativeData xmlns:pr="pr" val="SMDATA_12_uICdWB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upzXg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SAwAAuAAAAO40AABRBAAAAAAAAA=="/>
              </a:ext>
            </a:extLst>
          </p:cNvSpPr>
          <p:nvPr/>
        </p:nvSpPr>
        <p:spPr>
          <a:xfrm>
            <a:off x="539750" y="116840"/>
            <a:ext cx="8064500" cy="584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lang="ru-ru"/>
            </a:pPr>
            <a:r>
              <a:rPr lang="ru-ru" sz="3200" b="1">
                <a:solidFill>
                  <a:srgbClr val="FF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Полезно и опасно</a:t>
            </a:r>
            <a:endParaRPr lang="ru-ru" sz="3200" b="1">
              <a:solidFill>
                <a:srgbClr val="FF00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Rectangle 1"/>
          <p:cNvSpPr>
            <a:extLst>
              <a:ext uri="smNativeData">
                <pr:smNativeData xmlns:pr="pr" val="SMDATA_12_uICdWBMAAAAlAAAAZAAAAE0AAAAAkAAAAEgAAACQAAAASAAAAAAAAAABAAAAAAAAAAEAAABQAAAAAAAAAAAA4D8AAAAAAADgPwAAAAAAAOA/AAAAAAAA4D8AAAAAAADgPwAAAAAAAOA/AAAAAAAA4D8AAAAAAADgPwAAAAAAAOA/AAAAAAAA4D8CAAAAjAAAAAEAAAADAAAAqOf/AOj4/wAAAAAAAAAAAAAAAAAAAAAAAAAAAAAAAAAAAAAAZAAAAAEAAABAAAAAAAAAAJz///9aAAAAAAAAAAEAAAAjAAAAwe3/AAAAAAAAAAAAAAAAAAAAAAAAAAAAAAAAAAAAAAAAAAAAAAAAAAAAAAAAAAAAAAAAAAAAAAAAAAAAFAAAADwAAAABAAAAAAAAAEapxg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Co5/8A6Pj/AMHt/wAAAAAAAAAAAAAAAAAAAAAAAAAAAAAAAAAAAAAARqnGAAAAAAIAAAACAAAAAMDA/wB/f38AAAAAAAAAAAAAAAAAAAAAAAAAAAAhAAAAGAAAABQAAAAbAQAAzgcAAM8WAAD6EgAAAAAAAA=="/>
              </a:ext>
            </a:extLst>
          </p:cNvSpPr>
          <p:nvPr/>
        </p:nvSpPr>
        <p:spPr>
          <a:xfrm>
            <a:off x="179705" y="1268730"/>
            <a:ext cx="3528060" cy="1816100"/>
          </a:xfrm>
          <a:prstGeom prst="rect">
            <a:avLst/>
          </a:prstGeom>
          <a:gradFill flip="none" rotWithShape="0">
            <a:gsLst>
              <a:gs pos="0">
                <a:srgbClr val="A8E7FF"/>
              </a:gs>
              <a:gs pos="35000">
                <a:srgbClr val="C1EDFF"/>
              </a:gs>
              <a:gs pos="100000">
                <a:srgbClr val="E8F8FF"/>
              </a:gs>
            </a:gsLst>
            <a:lin ang="16200000" scaled="0"/>
            <a:tileRect/>
          </a:gradFill>
          <a:ln w="9525" cap="flat" cmpd="sng" algn="ctr">
            <a:solidFill>
              <a:srgbClr val="46A9C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 b="1">
                <a:latin typeface="Arial" pitchFamily="2" charset="204"/>
                <a:ea typeface="Times New Roman" pitchFamily="1" charset="204"/>
                <a:cs typeface="Arial" pitchFamily="2" charset="204"/>
              </a:rPr>
              <a:t>Дома:</a:t>
            </a:r>
            <a:endParaRPr lang="ru-ru" sz="600" b="1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 - Нельзя тянуть вилку из розетки за провод;</a:t>
            </a:r>
            <a:endParaRPr lang="ru-ru" sz="600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-Нельзя браться за провода бытовых электроприборов мокрыми руками;</a:t>
            </a:r>
            <a:endParaRPr lang="ru-ru" sz="600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-Нельзя пользоваться неисправными электроприборами и разбирать их включенными в розетку;</a:t>
            </a:r>
            <a:endParaRPr lang="ru-ru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</p:txBody>
      </p:sp>
      <p:sp>
        <p:nvSpPr>
          <p:cNvPr id="5" name="Rectangle 2"/>
          <p:cNvSpPr>
            <a:extLst>
              <a:ext uri="smNativeData">
                <pr:smNativeData xmlns:pr="pr" val="SMDATA_12_uICdWBMAAAAlAAAAZAAAAE0AAAAAkAAAAEgAAACQAAAASAAAAAAAAAABAAAAAAAAAAEAAABQAAAAAAAAAAAA4D8AAAAAAADgPwAAAAAAAOA/AAAAAAAA4D8AAAAAAADgPwAAAAAAAOA/AAAAAAAA4D8AAAAAAADgPwAAAAAAAOA/AAAAAAAA4D8CAAAAjAAAAAEAAAADAAAA/9G9AP/y7gAAAAAAAAAAAAAAAAAAAAAAAAAAAAAAAAAAAAAAZAAAAAEAAABAAAAAAAAAAJz///9aAAAAAAAAAAEAAAAjAAAA/97QAAAAAAAAAAAAAAAAAAAAAAAAAAAAAAAAAAAAAAAAAAAAAAAAAAAAAAAAAAAAAAAAAAAAAAAAAAAAFAAAADwAAAABAAAAAAAAAPeSQAAPAAAAAQAAABQAAAAUAAAAFAAAAAEAAAAAAAAAZAAAAGQAAAAAAAAAZAAAAGQAAAAVAAAAYAAAAAAAAAAAAAAAAAAAAAAAAAAAAAAAAAAAAAAAAAAAAAAAAAAAAAAAAAAAAAAAAAAACQAAAAAAAAAAAAAAAAAAAAAAAAAAAAAAAAAAAAAAAAAAAAAAAAAAAAAAAAAAAAAAABYAAABMAAAAAQAAAAAAAAAA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0b0A//LuAP/e0AAAAAAAAAAAAAAAAAAAAAAAAAAAAAAAAAAAAAAA95JAAAAAAAIAAAACAAAAAMDA/wB/f38AAAAAAAAAAAAAAAAAAAAAAAAAAAAhAAAAGAAAABQAAAAbAQAApxQAAF4WAAAfJQAAAAAAAA=="/>
              </a:ext>
            </a:extLst>
          </p:cNvSpPr>
          <p:nvPr/>
        </p:nvSpPr>
        <p:spPr>
          <a:xfrm>
            <a:off x="179705" y="3357245"/>
            <a:ext cx="3456305" cy="2677160"/>
          </a:xfrm>
          <a:prstGeom prst="rect">
            <a:avLst/>
          </a:prstGeom>
          <a:gradFill flip="none" rotWithShape="0">
            <a:gsLst>
              <a:gs pos="0">
                <a:srgbClr val="FFD1BD"/>
              </a:gs>
              <a:gs pos="35000">
                <a:srgbClr val="FFDED0"/>
              </a:gs>
              <a:gs pos="100000">
                <a:srgbClr val="FFF2EE"/>
              </a:gs>
            </a:gsLst>
            <a:lin ang="16200000" scaled="0"/>
            <a:tileRect/>
          </a:gradFill>
          <a:ln w="9525" cap="flat" cmpd="sng" algn="ctr">
            <a:solidFill>
              <a:srgbClr val="F7924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0005" dist="19685" dir="5400000" algn="tl">
              <a:schemeClr val="tx1">
                <a:alpha val="38000"/>
              </a:schemeClr>
            </a:outerShdw>
          </a:effectLst>
        </p:spPr>
        <p:txBody>
          <a:bodyPr vert="horz" wrap="square" lIns="91440" tIns="45720" rIns="91440" bIns="45720" numCol="1" anchor="ctr"/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 b="1">
                <a:latin typeface="Arial" pitchFamily="2" charset="204"/>
                <a:ea typeface="Times New Roman" pitchFamily="1" charset="204"/>
                <a:cs typeface="Arial" pitchFamily="2" charset="204"/>
              </a:rPr>
              <a:t>На улице:</a:t>
            </a:r>
            <a:endParaRPr lang="ru-ru" sz="600" b="1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-Нельзя залезать на опоры линий электропередачи, подходить к оборванному проводу ближе, чем на 10 метров;</a:t>
            </a:r>
            <a:endParaRPr lang="ru-ru" sz="600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-Нельзя разжигать костры, складывать воспламеняющиеся предметы под проводами;</a:t>
            </a:r>
            <a:endParaRPr lang="ru-ru" sz="600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-Нельзя играть  и прикасаться к энергообъектам;</a:t>
            </a:r>
            <a:endParaRPr lang="ru-ru" sz="600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204"/>
                <a:ea typeface="Calibri" pitchFamily="2" charset="204"/>
                <a:cs typeface="Calibri" pitchFamily="2" charset="204"/>
              </a:defRPr>
            </a:pPr>
            <a:r>
              <a:rPr lang="ru-ru" sz="1400">
                <a:latin typeface="Arial" pitchFamily="2" charset="204"/>
                <a:ea typeface="Times New Roman" pitchFamily="1" charset="204"/>
                <a:cs typeface="Arial" pitchFamily="2" charset="204"/>
              </a:rPr>
              <a:t>- Нельзя во время грозы купаться в водоемах, прятаться под деревьями. </a:t>
            </a:r>
            <a:endParaRPr lang="ru-ru">
              <a:solidFill>
                <a:schemeClr val="tx1"/>
              </a:solidFill>
              <a:latin typeface="Arial" pitchFamily="2" charset="204"/>
              <a:ea typeface="Calibri" pitchFamily="2" charset="204"/>
              <a:cs typeface="Arial" pitchFamily="2" charset="204"/>
            </a:endParaRPr>
          </a:p>
        </p:txBody>
      </p:sp>
      <p:pic>
        <p:nvPicPr>
          <p:cNvPr id="6" name="Рисунок 6" descr="10993443-3d-small-person-carrying-in-his-hand-an-electric-plug-3d-image--Stock-Photo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BQAAAAAAAAAMDA/wAAAAAAZAAAADIAAAAAAAAAZAAAAAAAAAB/f38ACgAAAB8AAABUAAAA////AP///wEAAAAAAAAAAAAAAAAAAAAAAAAAAAAAAAAAAAAAAAAAAAAzAAB/f38AAAAAAMvLywDAwP8Af39/AAAAAAAAAAAAAAAAAP///wAAAAAAIQAAABgAAAAUAAAAGwEAALgAAAD6BwAAXQc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79705" y="116840"/>
            <a:ext cx="1116965" cy="1080135"/>
          </a:xfrm>
          <a:prstGeom prst="rect">
            <a:avLst/>
          </a:prstGeom>
          <a:noFill/>
          <a:ln w="38100" cap="flat" cmpd="sng" algn="ctr">
            <a:solidFill>
              <a:srgbClr val="0033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  <p:pic>
        <p:nvPicPr>
          <p:cNvPr id="7" name="Рисунок 7" descr="IMG_4048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w8A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Cw8AB/f38A7uzhA8zMzADAwP8Af39/AAAAAAAAAAAAAAAAAP///wAAAAAAIQAAABgAAAAUAAAABhkAAFYPAAD3NQAACiU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067810" y="2493010"/>
            <a:ext cx="4704715" cy="3528060"/>
          </a:xfrm>
          <a:prstGeom prst="rect">
            <a:avLst/>
          </a:prstGeom>
          <a:noFill/>
          <a:ln w="88900" cap="flat" cmpd="thickThin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Рисунок 9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AAACH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fhEAAL0bAADIHgAA1Sg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843530" y="4509135"/>
            <a:ext cx="2160270" cy="212852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9815 C 0.00139 -0.11042 0.00261 -0.11157 0.00521 -0.12199 C 0.00955 -0.18449 0.00417 -0.10208 0.00521 -0.27801 C 0.00521 -0.28773 0.00018 -0.30417 0.00712 -0.30694 C 0.03438 -0.31759 0.06372 -0.31019 0.09202 -0.31181 C 0.10834 -0.32662 0.12240 -0.31505 0.13733 -0.30810 C 0.14462 -0.31134 0.15191 -0.31088 0.15903 -0.31435 C 0.16962 -0.31944 0.16823 -0.31875 0.16094 -0.31690 C 0.16146 -0.32338 0.16025 -0.33171 0.16268 -0.33704 C 0.16216 -0.34491 0.16059 -0.35301 0.16094 -0.36088 C 0.16094 -0.36227 0.16337 -0.36111 0.16372 -0.36227 C 0.16424 -0.36389 0.16302 -0.36551 0.16268 -0.36713 C 0.16216 -0.39352 0.16059 -0.41528 0.16181 -0.44028 C 0.16146 -0.44745 0.16146 -0.45440 0.16094 -0.46157 C 0.16077 -0.46296 0.15990 -0.46389 0.15990 -0.46528 C 0.15938 -0.47407 0.16025 -0.48310 0.15903 -0.49167 C 0.15886 -0.49306 0.15504 -0.49306 0.15608 -0.49306 C 0.16528 -0.49306 0.17431 -0.49213 0.18351 -0.49167 C 0.20174 -0.48750 0.21979 -0.48218 0.23820 -0.47801 C 0.25226 -0.47083 0.24584 -0.47361 0.27882 -0.47801 C 0.27986 -0.47824 0.28056 -0.48125 0.27969 -0.48171 C 0.27830 -0.48218 0.27709 -0.48009 0.27587 -0.47917 C 0.27396 -0.49097 0.27552 -0.47685 0.27691 -0.49051 C 0.27830 -0.50440 0.27709 -0.51991 0.28073 -0.53333 C 0.28195 -0.69051 0.25452 -0.64144 0.39202 -0.64144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  <p:extLst>
      <p:ext uri="smNativeData">
        <pr:smNativeData xmlns:pr="pr" val="uICdWAIAAAAFAAAA/f///wEAAAAIAAAAEAAAAAAAAAAAAAAAAAAAAAkAAAD9////BAAAAAAAAAAAAAAAAAMAAAAAAAAAAAAA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7479232-abstract-ecology-industry-and-nature-background-illustration-Stock-Vector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uAAAAPkZAAChBAAAAAAAAA=="/>
              </a:ext>
            </a:extLst>
          </p:cNvSpPr>
          <p:nvPr>
            <p:ph type="title"/>
          </p:nvPr>
        </p:nvSpPr>
        <p:spPr>
          <a:xfrm>
            <a:off x="179705" y="116840"/>
            <a:ext cx="4042410" cy="6356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ru-ru" sz="2000" b="1"/>
            </a:pPr>
            <a:r>
              <a:rPr lang="ru-ru" sz="3600">
                <a:solidFill>
                  <a:srgbClr val="0033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Экскурсия  РЭС</a:t>
            </a:r>
            <a:endParaRPr lang="ru-ru" sz="3600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4" name="Содержимое 4" descr="IMG_4031.JPG"/>
          <p:cNvPicPr>
            <a:picLocks noGrp="1" noChangeArrowheads="1"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GBJeg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GBJegB/f38A7uzhA8zMzADAwP8Af39/AAAAAAAAAAAAAAAAAP///wAAAAAAIQAAABgAAAAUAAAAkRwAAAwCAAC0NgAA9hIAAAAAAAA="/>
              </a:ext>
            </a:extLst>
          </p:cNvPicPr>
          <p:nvPr>
            <p:ph type="obj" idx="1"/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43755" y="332740"/>
            <a:ext cx="4248785" cy="2749550"/>
          </a:xfrm>
          <a:prstGeom prst="rect">
            <a:avLst/>
          </a:prstGeom>
          <a:noFill/>
          <a:ln w="88900" cap="flat" cmpd="thickThin" algn="ctr">
            <a:solidFill>
              <a:srgbClr val="60497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Текст 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tAQAAD0bAABwEgAAAAAAAA=="/>
              </a:ext>
            </a:extLst>
          </p:cNvSpPr>
          <p:nvPr>
            <p:ph type="body" idx="2"/>
          </p:nvPr>
        </p:nvSpPr>
        <p:spPr>
          <a:xfrm>
            <a:off x="179705" y="764540"/>
            <a:ext cx="4248150" cy="2232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Font typeface="Arial" pitchFamily="2" charset="204"/>
              <a:buChar char="•"/>
              <a:defRPr lang="ru-ru" sz="1400"/>
            </a:pP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Подача электричества измеряется </a:t>
            </a:r>
            <a:r>
              <a:rPr lang="ru-ru" sz="1600" b="1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кВт</a:t>
            </a:r>
            <a:r>
              <a:rPr lang="ru-ru" sz="1800" b="1">
                <a:solidFill>
                  <a:srgbClr val="00206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</a:t>
            </a:r>
            <a:endParaRPr lang="ru-ru" sz="1800" b="1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0" indent="0">
              <a:buFont typeface="Arial" pitchFamily="2" charset="204"/>
              <a:buChar char="•"/>
              <a:defRPr lang="ru-ru" sz="1400"/>
            </a:pPr>
            <a:r>
              <a:rPr lang="ru-ru" sz="1800" b="1">
                <a:solidFill>
                  <a:srgbClr val="0070C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Ежемесячно осуществляется оплата за электроэнергию</a:t>
            </a:r>
            <a:endParaRPr lang="ru-ru" sz="1800" b="1">
              <a:solidFill>
                <a:srgbClr val="0033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0" indent="0">
              <a:buFont typeface="Arial" pitchFamily="2" charset="204"/>
              <a:buChar char="•"/>
              <a:defRPr lang="ru-ru" sz="1400"/>
            </a:pPr>
            <a:r>
              <a:rPr lang="ru-ru" sz="1800" b="1">
                <a:solidFill>
                  <a:srgbClr val="C00000"/>
                </a:solidFill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Познакомились с приборами, которые помогают в обслуживании   </a:t>
            </a:r>
            <a:endParaRPr lang="ru-ru" sz="1800" b="1">
              <a:solidFill>
                <a:srgbClr val="C00000"/>
              </a:solidFill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  <a:p>
            <a:pPr marL="0" indent="0">
              <a:buNone/>
              <a:defRPr lang="ru-ru" sz="1400"/>
            </a:pPr>
          </a:p>
        </p:txBody>
      </p:sp>
      <p:pic>
        <p:nvPicPr>
          <p:cNvPr id="6" name="Рисунок 5" descr="IMG_4036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/AAA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P/AAAB/f38A7uzhA8zMzADAwP8Af39/AAAAAAAAAAAAAAAAAP///wAAAAAAIQAAABgAAAAUAAAAkRwAAKcUAAC0NgAAXyY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643755" y="3357245"/>
            <a:ext cx="4248785" cy="2880360"/>
          </a:xfrm>
          <a:prstGeom prst="rect">
            <a:avLst/>
          </a:prstGeom>
          <a:noFill/>
          <a:ln w="88900" cap="flat" cmpd="thickThin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Рисунок 6" descr="IMG_4037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Bc3XgCMAAAAAgAAABQAAAAy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Bc3XgB/f38A7uzhA8zMzADAwP8Af39/AAAAAAAAAAAAAAAAAP///wAAAAAAIQAAABgAAAAUAAAAbwIAADUUAABaGgAAXyY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95605" y="3284855"/>
            <a:ext cx="3888105" cy="2952750"/>
          </a:xfrm>
          <a:prstGeom prst="rect">
            <a:avLst/>
          </a:prstGeom>
          <a:noFill/>
          <a:ln w="88900" cap="flat" cmpd="thickThin" algn="ctr">
            <a:solidFill>
              <a:srgbClr val="17375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Рисунок 8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hygAAJoBAAAdNQAAAg4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588125" y="260350"/>
            <a:ext cx="2045970" cy="201676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23 0.09861 C -0.46562 0.08403 -0.56910 0.09306 -0.66632 0.09236 C -0.69323 0.09074 -0.71580 0.08704 -0.74184 0.08843 C -0.73854 0.09190 -0.73455 0.09352 -0.73142 0.09723 C -0.72587 0.10371 -0.71962 0.11042 -0.71354 0.11621 C -0.70972 0.11991 -0.70642 0.11852 -0.70312 0.12500 C -0.69861 0.13380 -0.69288 0.13866 -0.68715 0.14630 C -0.68403 0.15047 -0.68246 0.15486 -0.67951 0.15903 C -0.67847 0.16343 -0.67291 0.17014 -0.67291 0.17037 C -0.67170 0.17524 -0.67239 0.17431 -0.66910 0.17917 C -0.66736 0.18172 -0.66354 0.18658 -0.66354 0.18681 C -0.66041 0.19792 -0.65347 0.20463 -0.64844 0.21436 C -0.64392 0.22315 -0.64132 0.22871 -0.63524 0.23681 C -0.62170 0.25486 -0.63576 0.24051 -0.62864 0.25209 C -0.62708 0.25486 -0.62517 0.25741 -0.62291 0.25949 C -0.62205 0.26042 -0.62101 0.26088 -0.62014 0.26204 C -0.61684 0.26644 -0.61406 0.27061 -0.61059 0.27477 C -0.60434 0.28218 -0.59791 0.29468 -0.58993 0.29861 C -0.58576 0.30417 -0.58351 0.30973 -0.57864 0.31482 C -0.57205 0.32824 -0.56059 0.34005 -0.55208 0.35139 C -0.54045 0.36713 -0.53003 0.38750 -0.51545 0.39908 C -0.51007 0.41019 -0.50139 0.42130 -0.49271 0.42801 C -0.49114 0.43542 -0.49271 0.43125 -0.48524 0.43820 C -0.47552 0.44723 -0.47639 0.45672 -0.46441 0.46204 C -0.46111 0.46644 -0.45868 0.47199 -0.45503 0.47593 C -0.45139 0.48010 -0.45278 0.47662 -0.44930 0.48218 C -0.44253 0.49352 -0.44739 0.48843 -0.44184 0.49352 C -0.44010 0.50186 -0.43680 0.50232 -0.43333 0.50857 C -0.42778 0.51852 -0.42517 0.52917 -0.41632 0.53496 C -0.41476 0.54236 -0.41007 0.54723 -0.40590 0.55255 C -0.40451 0.55880 -0.40035 0.56274 -0.39739 0.56783 C -0.39253 0.57616 -0.38663 0.59213 -0.37864 0.59537 C -0.37743 0.59699 -0.37482 0.60047 -0.37482 0.60070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  <p:extLst>
      <p:ext uri="smNativeData">
        <pr:smNativeData xmlns:pr="pr" val="uICdWAIAAAAFAAAA/f///wEAAAAEAAAAEAAAAAAAAAAAAAAAAAAAAAkAAAD9////BAAAAAAAAAAAAAAAAAMAAAAAAAAAAAAA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depositphotos_5062128-Abstract-ecology-and-power-background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AAAAAAAAAABAOAAAMCo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Заголовок 1"/>
          <p:cNvSpPr>
            <a:spLocks noGrp="1" noChangeArrowheads="1"/>
            <a:extLst>
              <a:ext uri="smNativeData">
                <pr:smNativeData xmlns:pr="pr" val="SMDATA_12_uICdW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qhAAALIXAABVGgAAAAAAAA=="/>
              </a:ext>
            </a:extLst>
          </p:cNvSpPr>
          <p:nvPr>
            <p:ph type="title"/>
          </p:nvPr>
        </p:nvSpPr>
        <p:spPr>
          <a:xfrm>
            <a:off x="179705" y="2708910"/>
            <a:ext cx="3672205" cy="1571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ru-ru" sz="2000" b="1"/>
            </a:pPr>
            <a: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Президент РФ </a:t>
            </a:r>
            <a:b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</a:br>
            <a: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Владимир Путин </a:t>
            </a:r>
            <a:b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</a:br>
            <a: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 Указ о проведении в 2017году в Российской Федерации </a:t>
            </a:r>
            <a:b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</a:br>
            <a:r>
              <a:rPr lang="ru-ru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Года экологии. </a:t>
            </a:r>
            <a:endParaRPr lang="ru-ru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pr" val="SMDATA_12_uICdW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fQIAACU3AACxCAAAAAAAAA=="/>
              </a:ext>
            </a:extLst>
          </p:cNvSpPr>
          <p:nvPr>
            <p:ph type="body" idx="2"/>
          </p:nvPr>
        </p:nvSpPr>
        <p:spPr>
          <a:xfrm>
            <a:off x="4572000" y="404495"/>
            <a:ext cx="4392295" cy="1008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ru-ru" sz="1400"/>
            </a:pPr>
            <a:r>
              <a:rPr lang="ru-ru" sz="2400" b="1">
                <a:latin typeface="Times New Roman" pitchFamily="1" charset="204"/>
                <a:ea typeface="Calibri" pitchFamily="2" charset="204"/>
                <a:cs typeface="Times New Roman" pitchFamily="1" charset="204"/>
              </a:rPr>
              <a:t>Экологическая бригада Калачева Г.Е.</a:t>
            </a:r>
            <a:endParaRPr lang="ru-ru" sz="2400" b="1">
              <a:latin typeface="Times New Roman" pitchFamily="1" charset="204"/>
              <a:ea typeface="Calibri" pitchFamily="2" charset="204"/>
              <a:cs typeface="Times New Roman" pitchFamily="1" charset="204"/>
            </a:endParaRPr>
          </a:p>
        </p:txBody>
      </p:sp>
      <p:pic>
        <p:nvPicPr>
          <p:cNvPr id="5" name="Picture 2" descr="http://prof.lib.tomsk.ru/images2/5500_god_ekologii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Cw8ACMAAAAAQAAACMAAAAjAAAAIwAAAB4AAAAAAAAAZAAAAGQAAAAAAAAAZAAAAGQAAAAVAAAAYAAAAAAAAAAAAAAAAAAAAAAAAAAAAAAAAAAAAAAAAABdNwAAAAAAAAAAAAABAAAAAAAAAAEAAABkAAAAAAAAABQAAAAAAAAAAAAAACYAAAAAAAAASAAAAAAAAAAmAAAAZAAAABYAAABMAAAAAQAAAAAAAAAAAAAAAAAAAAEAAAAAAAAAPAAAAAAAAAAcAAAAZAAAAGQAAAAAAAAAy8vLADwAAAAAAAAAH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BXAAAAAAAAAMDA/wAAAAAAZAAAADIAAAAAAAAAZAAAAAAAAAB/f38ACgAAAB8AAABUAAAA////AP///wEAAAAAAAAAAAAAAAAAAAAAAAAAAAAAAAAAAAAAAAAAAACw8AAAAAAAAAAAAMvLywDAwP8Af39/AAAAAAAAAAAAAAAAAP///wAAAAAAIQAAABgAAAAUAAAAjAEAANoaAAB7FQAApSY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51460" y="4364990"/>
            <a:ext cx="3240405" cy="1917065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245" dist="17780" dir="5400000" algn="tl">
              <a:srgbClr val="000000">
                <a:alpha val="40000"/>
              </a:srgbClr>
            </a:outerShdw>
          </a:effectLst>
        </p:spPr>
      </p:pic>
      <p:pic>
        <p:nvPicPr>
          <p:cNvPr id="6" name="Picture 4" descr="http://sarsochi.ru/wp-content/uploads/2015/10/17_55dca846_default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DdhkwCMAAAAAQAAACMAAAAjAAAAIwAAAB4AAAAAAAAAZAAAAGQAAAAAAAAAZAAAAGQAAAAVAAAAYAAAAAAAAAAAAAAAAAAAAAAAAAAAAAAAAAAAAAAAAABdNwAAAAAAAAAAAAABAAAAAAAAAAEAAABkAAAAAAAAABQAAAAAAAAAAAAAACYAAAAAAAAASAAAAAAAAAAmAAAAZAAAABYAAABMAAAAAQAAAAAAAAAAAAAAAAAAAAEAAAAAAAAAPAAAAAAAAAAcAAAAZAAAAGQAAAAAAAAAy8vLADwAAAAAAAAAHAAAAGQAAABkAAAAAAAAAAcAAAA4AAAAAAAAAAAAAAAAAAAA////AAAAAAAAAAAAAAAAAAAAAAAAAAAAAAAAAAAAAABkAAAAZAAAAAAAAAAXAAAAFAAAAAAAAAAAAAAA/38AAP9/AAAAAAAACQAAAAQAAAAPE/N1DAAAABAAAAAAAAAAAAAAAAAAAAAAAAAAHgAAAGgAAAAAAAAAAAAAAAAAAAAAAAAAAAAAABAnAAAQJwAAAAAAAAAAAAAAAAAAAAAAAAAAAAAAAAAAAAAAAAAAAABXAAAAAAAAAMDA/wAAAAAAZAAAADIAAAAAAAAAZAAAAAAAAAB/f38ACgAAAB8AAABUAAAA////AP///wEAAAAAAAAAAAAAAAAAAAAAAAAAAAAAAAAAAAAAAAAAADdhkwAAAAAAAAAAAMvLywDAwP8Af39/AAAAAAAAAAAAAAAAAP///wAAAAAAIQAAABgAAAAUAAAA/QEAAAwCAAAKFQAAvw4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23215" y="332740"/>
            <a:ext cx="3096895" cy="2064385"/>
          </a:xfrm>
          <a:prstGeom prst="rect">
            <a:avLst/>
          </a:prstGeom>
          <a:solidFill>
            <a:srgbClr val="FFFFFF"/>
          </a:solidFill>
          <a:ln w="88900" cap="flat" cmpd="sng" algn="ctr">
            <a:solidFill>
              <a:srgbClr val="37619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245" dist="17780" dir="5400000" algn="tl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cartoon-light-bulb-pointing-his-finger-illustration-39147952.jpg"/>
          <p:cNvPicPr>
            <a:picLocks noChangeAspect="1"/>
            <a:extLst>
              <a:ext uri="smNativeData">
                <pr:smNativeData xmlns:pr="pr" val="SMDATA_13_uICdWB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CZAAA8AAAAAQAAACMAAAAjAAAAIwAAAB4AAAAAAAAAZAAAAGQAAAAAAAAAZAAAAGQAAAAVAAAAYAAAAAAAAAAAAAAADwAAACADAAAAAAAAAAAAAAEAAACgMgAAVgcAAKr4//8BAAAAf39/AAEAAABkAAAAAAAAABQAAABAHwAAAAAAACYAAAAAAAAAwOD//wAAAAAmAAAAZAAAABYAAABMAAAAAQAAAAAAAAAAAAAAAAAAAAEAAAAAAAAAOQAAACoAAAAqAAAAZAAAAGQAAAAAAAAAy8vLADkAAAAqAAAAKgAAAGQAAABkAAAAAAAAAAcAAAA4AAAAAAAAAAAAAAAAAAAA////AAAAAAAAAAAAAAAAAAAAAAAAAAAAAAAAAAAAAABkAAAAZAAAAAAAAAAXAAAAFAAAAAAAAAAAAAAA/38AAP9/AAAAAAAACQAAAAQAAAABAAAADAAAABAAAAAAAAAAAAAAAAAAAAAAAAAAHgAAAGgAAAAAAAAAAAAAAAAAAAAAAAAAAAAAABAnAAAQJwAAAAAAAAAAAAAAAAAAAAAAAAAAAAAAAAAAAAAAAAAAAABQAAAAAAAAAMDA/wAAAAAAZAAAADIAAAAAAAAAZAAAAAAAAAB/f38ACgAAAB8AAABUAAAA////AP///wEAAAAAAAAAAAAAAAAAAAAAAAAAAAAAAAAAAAAAAAAAAACZAAB/f38AAAAAAMvLywDAwP8Af39/AAAAAAAAAAAAAAAAAP///wAAAAAAIQAAABgAAAAUAAAA7BUAAAIOAACMJAAAaxw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563620" y="2277110"/>
            <a:ext cx="2377440" cy="2342515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7717" dir="27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1644 C -0.02222 -0.01899 -0.02118 -0.02199 -0.02534 -0.02778 C -0.02621 -0.03195 -0.02586 -0.03635 -0.02725 -0.04028 C -0.02847 -0.04375 -0.03125 -0.04584 -0.03298 -0.04908 C -0.03402 -0.05510 -0.03437 -0.05718 -0.03767 -0.06158 C -0.03889 -0.06690 -0.04114 -0.07199 -0.04340 -0.07662 C -0.04600 -0.08820 -0.04496 -0.10139 -0.04895 -0.11204 C -0.05069 -0.12292 -0.05034 -0.13149 -0.05468 -0.14098 C -0.05625 -0.15834 -0.05989 -0.17917 -0.04809 -0.19121 C -0.04566 -0.19653 -0.04288 -0.19862 -0.04045 -0.20371 C -0.03732 -0.21019 -0.03593 -0.21690 -0.03107 -0.22130 C -0.02951 -0.22848 -0.02673 -0.23218 -0.02257 -0.23658 C -0.02135 -0.23959 -0.01840 -0.24746 -0.01684 -0.24908 C -0.01458 -0.25139 -0.01198 -0.25348 -0.01024 -0.25672 C -0.00885 -0.25903 -0.00850 -0.26274 -0.00659 -0.26412 C 0.00070 -0.26968 0.00799 -0.27477 0.01615 -0.27801 C 0.05191 -0.27755 0.08785 -0.27732 0.12361 -0.27662 C 0.13681 -0.27639 0.15000 -0.27084 0.16320 -0.26922 C 0.17066 -0.26436 0.17865 -0.26297 0.18681 -0.26158 C 0.19132 -0.25764 0.18941 -0.25440 0.19254 -0.24908 C 0.19584 -0.24352 0.20243 -0.23287 0.20660 -0.22894 C 0.20799 -0.22385 0.20782 -0.22176 0.21146 -0.21875 C 0.21459 -0.20093 0.22223 -0.18449 0.22743 -0.16737 C 0.22882 -0.15371 0.22743 -0.16158 0.23212 -0.14584 C 0.23316 -0.14260 0.23490 -0.13588 0.23490 -0.13565 C 0.23733 -0.11783 0.24150 -0.10070 0.24445 -0.08311 C 0.24393 -0.07315 0.24688 -0.00186 0.23021 0.01250 C 0.22917 0.01759 0.22431 0.02731 0.22084 0.03009 C 0.21025 0.05185 0.19132 0.05370 0.17361 0.05532 C 0.16181 0.06805 0.17414 0.05694 0.14445 0.06157 C 0.13924 0.06250 0.13438 0.06504 0.12934 0.06666 C 0.12709 0.06574 0.12500 0.06412 0.12275 0.06412 C 0.12066 0.06412 0.11893 0.06713 0.11702 0.06666 C 0.11528 0.06620 0.11493 0.06226 0.11320 0.06157 C 0.11025 0.06018 0.10695 0.06088 0.10382 0.06041 C 0.09549 0.05833 0.09323 0.05926 0.09063 0.04791 C 0.08941 0.04814 0.08108 0.05046 0.08021 0.05023 C 0.07136 0.04884 0.05382 0.04398 0.05382 0.04421 C 0.05035 0.02893 0.03212 0.02569 0.02275 0.02384 C 0.01789 0.02176 0.01268 0.01782 0.00764 0.01643 C 0.00625 0.00833 0.00434 0.00578 -0.00000 0.00000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  <p:extLst>
      <p:ext uri="smNativeData">
        <pr:smNativeData xmlns:pr="pr" val="uICdWAIAAAAFAAAA/f///wEAAAADAAAACgAAAAAAAAAAAAAAAAAAAAkAAAD9////BAAAAAAAAAAAAAAAAAM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Александр</dc:creator>
  <cp:keywords/>
  <dc:description/>
  <cp:lastModifiedBy>ADMIN</cp:lastModifiedBy>
  <cp:revision>0</cp:revision>
  <dcterms:created xsi:type="dcterms:W3CDTF">2017-01-16T16:10:34Z</dcterms:created>
  <dcterms:modified xsi:type="dcterms:W3CDTF">2017-02-10T11:58:32Z</dcterms:modified>
</cp:coreProperties>
</file>