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8" r:id="rId6"/>
    <p:sldId id="277" r:id="rId7"/>
    <p:sldId id="260" r:id="rId8"/>
    <p:sldId id="261" r:id="rId9"/>
    <p:sldId id="279"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6" r:id="rId24"/>
    <p:sldId id="280"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p:scale>
          <a:sx n="100" d="100"/>
          <a:sy n="100" d="100"/>
        </p:scale>
        <p:origin x="-294"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44CF9BE6-48CF-4C4C-A16E-699A4EEF3163}" type="datetimeFigureOut">
              <a:rPr lang="ru-RU" smtClean="0"/>
              <a:pPr/>
              <a:t>15.12.2020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FBC08A-F9E0-414F-8583-A01775664A4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CF9BE6-48CF-4C4C-A16E-699A4EEF3163}"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FBC08A-F9E0-414F-8583-A01775664A4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4CF9BE6-48CF-4C4C-A16E-699A4EEF3163}"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FBC08A-F9E0-414F-8583-A01775664A4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44CF9BE6-48CF-4C4C-A16E-699A4EEF3163}" type="datetimeFigureOut">
              <a:rPr lang="ru-RU" smtClean="0"/>
              <a:pPr/>
              <a:t>15.12.2020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A3FBC08A-F9E0-414F-8583-A01775664A4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44CF9BE6-48CF-4C4C-A16E-699A4EEF3163}" type="datetimeFigureOut">
              <a:rPr lang="ru-RU" smtClean="0"/>
              <a:pPr/>
              <a:t>15.12.2020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A3FBC08A-F9E0-414F-8583-A01775664A40}"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44CF9BE6-48CF-4C4C-A16E-699A4EEF3163}" type="datetimeFigureOut">
              <a:rPr lang="ru-RU" smtClean="0"/>
              <a:pPr/>
              <a:t>15.12.2020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A3FBC08A-F9E0-414F-8583-A01775664A4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44CF9BE6-48CF-4C4C-A16E-699A4EEF3163}" type="datetimeFigureOut">
              <a:rPr lang="ru-RU" smtClean="0"/>
              <a:pPr/>
              <a:t>15.12.2020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3FBC08A-F9E0-414F-8583-A01775664A4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4CF9BE6-48CF-4C4C-A16E-699A4EEF3163}" type="datetimeFigureOut">
              <a:rPr lang="ru-RU" smtClean="0"/>
              <a:pPr/>
              <a:t>15.12.2020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FBC08A-F9E0-414F-8583-A01775664A4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44CF9BE6-48CF-4C4C-A16E-699A4EEF3163}" type="datetimeFigureOut">
              <a:rPr lang="ru-RU" smtClean="0"/>
              <a:pPr/>
              <a:t>15.12.2020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A3FBC08A-F9E0-414F-8583-A01775664A4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44CF9BE6-48CF-4C4C-A16E-699A4EEF3163}" type="datetimeFigureOut">
              <a:rPr lang="ru-RU" smtClean="0"/>
              <a:pPr/>
              <a:t>15.12.2020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3FBC08A-F9E0-414F-8583-A01775664A4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44CF9BE6-48CF-4C4C-A16E-699A4EEF3163}" type="datetimeFigureOut">
              <a:rPr lang="ru-RU" smtClean="0"/>
              <a:pPr/>
              <a:t>15.12.2020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3FBC08A-F9E0-414F-8583-A01775664A4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4CF9BE6-48CF-4C4C-A16E-699A4EEF3163}" type="datetimeFigureOut">
              <a:rPr lang="ru-RU" smtClean="0"/>
              <a:pPr/>
              <a:t>15.12.2020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FBC08A-F9E0-414F-8583-A01775664A40}"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kartaslov.ru/&#1082;&#1085;&#1080;&#1075;&#1080;/&#1053;&#1080;&#1082;&#1086;&#1083;&#1072;&#1081;_&#1040;&#1083;&#1077;&#1082;&#1089;&#1072;&#1085;&#1076;&#1088;&#1086;&#1074;&#1080;&#1095;_&#1050;&#1072;&#1084;&#1077;&#1085;&#1085;&#1080;&#1082;&#1086;&#1074;_&#1057;&#1083;&#1086;&#1074;&#1072;&#1088;&#1100;_&#1090;&#1077;&#1088;&#1084;&#1080;&#1085;&#1086;&#1074;_&#1075;&#1072;&#1079;&#1086;&#1074;&#1086;&#1081;_&#1087;&#1088;&#1086;&#1084;&#1099;&#1096;&#1083;&#1077;&#1085;&#1085;&#1086;&#1089;&#1090;&#1080;/1" TargetMode="External"/><Relationship Id="rId2" Type="http://schemas.openxmlformats.org/officeDocument/2006/relationships/hyperlink" Target="https://ru.wikipedia.org/wiki/&#1047;&#1072;&#1075;&#1083;&#1072;&#1074;&#1085;&#1072;&#1103;_&#1089;&#1090;&#1088;&#1072;&#1085;&#1080;&#1094;&#1072;"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0"/>
            <a:ext cx="8062912" cy="827107"/>
          </a:xfrm>
        </p:spPr>
        <p:txBody>
          <a:bodyPr>
            <a:normAutofit fontScale="90000"/>
          </a:bodyPr>
          <a:lstStyle/>
          <a:p>
            <a:pPr algn="ctr"/>
            <a:r>
              <a:rPr lang="ru-RU" sz="2000" dirty="0" smtClean="0"/>
              <a:t>Министерство  </a:t>
            </a:r>
            <a:r>
              <a:rPr lang="ru-RU" sz="2000" dirty="0" smtClean="0"/>
              <a:t>образования и науки </a:t>
            </a:r>
            <a:r>
              <a:rPr lang="ru-RU" sz="2000" dirty="0" smtClean="0"/>
              <a:t>Республики Башкортостан</a:t>
            </a:r>
            <a:br>
              <a:rPr lang="ru-RU" sz="2000" dirty="0" smtClean="0"/>
            </a:br>
            <a:r>
              <a:rPr lang="ru-RU" sz="2000" dirty="0" smtClean="0"/>
              <a:t>ГАПОУ Уфимский топливно-энергетический колледж</a:t>
            </a:r>
            <a:endParaRPr lang="ru-RU" sz="2000" dirty="0"/>
          </a:p>
        </p:txBody>
      </p:sp>
      <p:sp>
        <p:nvSpPr>
          <p:cNvPr id="3" name="Подзаголовок 2"/>
          <p:cNvSpPr>
            <a:spLocks noGrp="1"/>
          </p:cNvSpPr>
          <p:nvPr>
            <p:ph type="subTitle" idx="1"/>
          </p:nvPr>
        </p:nvSpPr>
        <p:spPr>
          <a:xfrm>
            <a:off x="1285852" y="2250280"/>
            <a:ext cx="7317604" cy="4250554"/>
          </a:xfrm>
          <a:noFill/>
          <a:ln>
            <a:solidFill>
              <a:schemeClr val="accent1"/>
            </a:solidFill>
          </a:ln>
        </p:spPr>
        <p:txBody>
          <a:bodyPr>
            <a:normAutofit fontScale="55000" lnSpcReduction="20000"/>
          </a:bodyPr>
          <a:lstStyle/>
          <a:p>
            <a:r>
              <a:rPr lang="ru-RU" dirty="0" smtClean="0">
                <a:solidFill>
                  <a:schemeClr val="accent1"/>
                </a:solidFill>
              </a:rPr>
              <a:t>                         </a:t>
            </a:r>
            <a:r>
              <a:rPr lang="ru-RU" b="1" dirty="0" smtClean="0">
                <a:solidFill>
                  <a:schemeClr val="accent1"/>
                </a:solidFill>
              </a:rPr>
              <a:t>П</a:t>
            </a:r>
            <a:r>
              <a:rPr lang="ru-RU" b="1" dirty="0" smtClean="0">
                <a:solidFill>
                  <a:schemeClr val="accent1"/>
                </a:solidFill>
              </a:rPr>
              <a:t>роект-презентация по дисциплине «Основы гидравлики, теплотехники  и аэродинамики»</a:t>
            </a:r>
          </a:p>
          <a:p>
            <a:r>
              <a:rPr lang="ru-RU" b="1" dirty="0" smtClean="0">
                <a:solidFill>
                  <a:schemeClr val="accent1"/>
                </a:solidFill>
              </a:rPr>
              <a:t>Тема: «Виды давления»</a:t>
            </a:r>
            <a:endParaRPr lang="ru-RU" b="1" dirty="0" smtClean="0">
              <a:solidFill>
                <a:schemeClr val="accent1"/>
              </a:solidFill>
            </a:endParaRP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b="1" dirty="0" smtClean="0">
                <a:solidFill>
                  <a:schemeClr val="accent1"/>
                </a:solidFill>
              </a:rPr>
              <a:t>Выполнил: </a:t>
            </a:r>
          </a:p>
          <a:p>
            <a:r>
              <a:rPr lang="ru-RU" b="1" dirty="0" smtClean="0">
                <a:solidFill>
                  <a:schemeClr val="accent1"/>
                </a:solidFill>
              </a:rPr>
              <a:t>студент группы 1ГСУ </a:t>
            </a:r>
            <a:r>
              <a:rPr lang="ru-RU" b="1" dirty="0" err="1" smtClean="0">
                <a:solidFill>
                  <a:schemeClr val="accent1"/>
                </a:solidFill>
              </a:rPr>
              <a:t>Яхина</a:t>
            </a:r>
            <a:r>
              <a:rPr lang="ru-RU" b="1" dirty="0" smtClean="0">
                <a:solidFill>
                  <a:schemeClr val="accent1"/>
                </a:solidFill>
              </a:rPr>
              <a:t> </a:t>
            </a:r>
            <a:r>
              <a:rPr lang="ru-RU" b="1" dirty="0" err="1" smtClean="0">
                <a:solidFill>
                  <a:schemeClr val="accent1"/>
                </a:solidFill>
              </a:rPr>
              <a:t>Даяна</a:t>
            </a:r>
            <a:r>
              <a:rPr lang="ru-RU" b="1" smtClean="0">
                <a:solidFill>
                  <a:schemeClr val="accent1"/>
                </a:solidFill>
              </a:rPr>
              <a:t>  </a:t>
            </a:r>
            <a:endParaRPr lang="ru-RU" b="1" dirty="0" smtClean="0">
              <a:solidFill>
                <a:schemeClr val="accent1"/>
              </a:solidFill>
            </a:endParaRPr>
          </a:p>
          <a:p>
            <a:r>
              <a:rPr lang="ru-RU" b="1" dirty="0" smtClean="0">
                <a:solidFill>
                  <a:schemeClr val="accent1"/>
                </a:solidFill>
              </a:rPr>
              <a:t>Руководитель: </a:t>
            </a:r>
            <a:r>
              <a:rPr lang="ru-RU" b="1" dirty="0" err="1" smtClean="0">
                <a:solidFill>
                  <a:schemeClr val="accent1"/>
                </a:solidFill>
              </a:rPr>
              <a:t>Валеева</a:t>
            </a:r>
            <a:r>
              <a:rPr lang="ru-RU" b="1" dirty="0" smtClean="0">
                <a:solidFill>
                  <a:schemeClr val="accent1"/>
                </a:solidFill>
              </a:rPr>
              <a:t> </a:t>
            </a:r>
            <a:r>
              <a:rPr lang="ru-RU" b="1" dirty="0" err="1" smtClean="0">
                <a:solidFill>
                  <a:schemeClr val="accent1"/>
                </a:solidFill>
              </a:rPr>
              <a:t>Зульфия</a:t>
            </a:r>
            <a:r>
              <a:rPr lang="ru-RU" b="1" dirty="0" smtClean="0">
                <a:solidFill>
                  <a:schemeClr val="accent1"/>
                </a:solidFill>
              </a:rPr>
              <a:t> </a:t>
            </a:r>
            <a:r>
              <a:rPr lang="ru-RU" b="1" dirty="0" err="1" smtClean="0">
                <a:solidFill>
                  <a:schemeClr val="accent1"/>
                </a:solidFill>
              </a:rPr>
              <a:t>Азатовна</a:t>
            </a:r>
            <a:endParaRPr lang="ru-RU" b="1" dirty="0" smtClean="0">
              <a:solidFill>
                <a:schemeClr val="accent1"/>
              </a:solidFill>
            </a:endParaRPr>
          </a:p>
          <a:p>
            <a:endParaRPr lang="ru-RU" b="1" dirty="0" smtClean="0">
              <a:solidFill>
                <a:schemeClr val="accent1"/>
              </a:solidFill>
            </a:endParaRPr>
          </a:p>
          <a:p>
            <a:endParaRPr lang="ru-RU" b="1" dirty="0" smtClean="0">
              <a:solidFill>
                <a:schemeClr val="accent1"/>
              </a:solidFill>
            </a:endParaRPr>
          </a:p>
          <a:p>
            <a:pPr algn="ctr"/>
            <a:r>
              <a:rPr lang="ru-RU" b="1" dirty="0" smtClean="0">
                <a:solidFill>
                  <a:schemeClr val="accent1"/>
                </a:solidFill>
              </a:rPr>
              <a:t>г.Уфа-2020</a:t>
            </a:r>
            <a:endParaRPr lang="ru-RU" b="1" dirty="0" smtClean="0">
              <a:solidFill>
                <a:schemeClr val="accent1"/>
              </a:solidFill>
            </a:endParaRPr>
          </a:p>
          <a:p>
            <a:r>
              <a:rPr lang="ru-RU"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Относительное давление</a:t>
            </a:r>
            <a:endParaRPr lang="ru-RU" dirty="0"/>
          </a:p>
        </p:txBody>
      </p:sp>
      <p:sp>
        <p:nvSpPr>
          <p:cNvPr id="3" name="Содержимое 2"/>
          <p:cNvSpPr>
            <a:spLocks noGrp="1"/>
          </p:cNvSpPr>
          <p:nvPr>
            <p:ph idx="1"/>
          </p:nvPr>
        </p:nvSpPr>
        <p:spPr/>
        <p:txBody>
          <a:bodyPr/>
          <a:lstStyle/>
          <a:p>
            <a:r>
              <a:rPr lang="ru-RU" sz="2400" dirty="0" smtClean="0"/>
              <a:t>Относительное давление - это величина которая показывает какую долю в общем давлении занимает давление данного газа и измеряется в %.</a:t>
            </a:r>
          </a:p>
          <a:p>
            <a:r>
              <a:rPr lang="ru-RU" sz="2400" dirty="0" smtClean="0"/>
              <a:t>Формула: </a:t>
            </a:r>
            <a:r>
              <a:rPr lang="ru-RU" sz="1600" dirty="0" smtClean="0"/>
              <a:t>Р (</a:t>
            </a:r>
            <a:r>
              <a:rPr lang="ru-RU" sz="1600" dirty="0" err="1" smtClean="0"/>
              <a:t>отн</a:t>
            </a:r>
            <a:r>
              <a:rPr lang="ru-RU" sz="1600" dirty="0" smtClean="0"/>
              <a:t>) =Р (всех газов) /Р (</a:t>
            </a:r>
            <a:r>
              <a:rPr lang="ru-RU" sz="1600" dirty="0" err="1" smtClean="0"/>
              <a:t>абс</a:t>
            </a:r>
            <a:r>
              <a:rPr lang="ru-RU" sz="1600" dirty="0" smtClean="0"/>
              <a:t>) *100%.</a:t>
            </a:r>
            <a:endParaRPr lang="ru-RU"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Избыточное давление</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Избыточным называют давление, создаваемое искусственно в сосудах, паровых или водогрейных котлах, трубопроводах и отсчитываемое от имеющегося уже давления атмосферного. Избыточное давление указывает на сколько давление внутри сосуда больше атмосферного. </a:t>
            </a:r>
            <a:r>
              <a:rPr lang="ru-RU" dirty="0" err="1" smtClean="0"/>
              <a:t>Pизб</a:t>
            </a:r>
            <a:r>
              <a:rPr lang="ru-RU" dirty="0" smtClean="0"/>
              <a:t> измеряется манометрами и получило название манометрического.</a:t>
            </a:r>
          </a:p>
          <a:p>
            <a:r>
              <a:rPr lang="ru-RU" dirty="0" smtClean="0"/>
              <a:t>Если в сосудах давление избыточное, то абсолютное давление равно сумме атмосферного и избыточного давления:</a:t>
            </a:r>
          </a:p>
          <a:p>
            <a:r>
              <a:rPr lang="ru-RU" dirty="0" err="1" smtClean="0"/>
              <a:t>Pабс</a:t>
            </a:r>
            <a:r>
              <a:rPr lang="ru-RU" dirty="0" smtClean="0"/>
              <a:t> = </a:t>
            </a:r>
            <a:r>
              <a:rPr lang="ru-RU" dirty="0" err="1" smtClean="0"/>
              <a:t>Pбар</a:t>
            </a:r>
            <a:r>
              <a:rPr lang="ru-RU" dirty="0" smtClean="0"/>
              <a:t> + </a:t>
            </a:r>
            <a:r>
              <a:rPr lang="ru-RU" dirty="0" err="1" smtClean="0"/>
              <a:t>Pизб</a:t>
            </a:r>
            <a:r>
              <a:rPr lang="ru-RU"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Вакууметрическое</a:t>
            </a:r>
            <a:r>
              <a:rPr lang="ru-RU" dirty="0" smtClean="0"/>
              <a:t> давление</a:t>
            </a:r>
            <a:endParaRPr lang="ru-RU" dirty="0"/>
          </a:p>
        </p:txBody>
      </p:sp>
      <p:sp>
        <p:nvSpPr>
          <p:cNvPr id="3" name="Содержимое 2"/>
          <p:cNvSpPr>
            <a:spLocks noGrp="1"/>
          </p:cNvSpPr>
          <p:nvPr>
            <p:ph idx="1"/>
          </p:nvPr>
        </p:nvSpPr>
        <p:spPr/>
        <p:txBody>
          <a:bodyPr>
            <a:normAutofit/>
          </a:bodyPr>
          <a:lstStyle/>
          <a:p>
            <a:r>
              <a:rPr lang="ru-RU" sz="2000" dirty="0" smtClean="0"/>
              <a:t>Вакуумметрическое давление, или вакуум, — недостаток давления до атмосферного (дефицит давления), т. е. разность между атмосферным или барометрическим и абсолютным давлением: </a:t>
            </a:r>
          </a:p>
          <a:p>
            <a:r>
              <a:rPr lang="ru-RU" sz="2000" dirty="0" err="1" smtClean="0"/>
              <a:t>Рвак</a:t>
            </a:r>
            <a:r>
              <a:rPr lang="ru-RU" sz="2000" dirty="0" smtClean="0"/>
              <a:t> = Ра – Р или </a:t>
            </a:r>
            <a:r>
              <a:rPr lang="ru-RU" sz="2000" dirty="0" err="1" smtClean="0"/>
              <a:t>Рвак</a:t>
            </a:r>
            <a:r>
              <a:rPr lang="ru-RU" sz="2000" dirty="0" smtClean="0"/>
              <a:t>/</a:t>
            </a:r>
            <a:r>
              <a:rPr lang="el-GR" sz="2000" dirty="0" smtClean="0"/>
              <a:t>γ = (</a:t>
            </a:r>
            <a:r>
              <a:rPr lang="ru-RU" sz="2000" dirty="0" smtClean="0"/>
              <a:t>Ра - Р</a:t>
            </a:r>
            <a:r>
              <a:rPr lang="en-US" sz="2000" dirty="0" smtClean="0"/>
              <a:t>)/</a:t>
            </a:r>
            <a:r>
              <a:rPr lang="el-GR" sz="2000" dirty="0" smtClean="0"/>
              <a:t>γ = </a:t>
            </a:r>
            <a:r>
              <a:rPr lang="en-US" sz="2000" dirty="0" smtClean="0"/>
              <a:t>h</a:t>
            </a:r>
            <a:r>
              <a:rPr lang="ru-RU" sz="2000" dirty="0" err="1" smtClean="0"/>
              <a:t>вак</a:t>
            </a:r>
            <a:r>
              <a:rPr lang="ru-RU" sz="2000" dirty="0" smtClean="0"/>
              <a:t>  </a:t>
            </a:r>
          </a:p>
          <a:p>
            <a:r>
              <a:rPr lang="ru-RU" sz="2000" dirty="0" smtClean="0"/>
              <a:t>Где </a:t>
            </a:r>
            <a:r>
              <a:rPr lang="ru-RU" sz="2000" dirty="0" err="1" smtClean="0"/>
              <a:t>hвак</a:t>
            </a:r>
            <a:r>
              <a:rPr lang="ru-RU" sz="2000" dirty="0" smtClean="0"/>
              <a:t> — вакуумметрическая высота, т. е. показание вакуумметра В, подключенного к резервуару, показанному на рисунке ниже. Вакуум выражается в тех же единицах, что и давление, а также в долях или процентах атмосферы. Из выражений последних двух выражений следует, что вакуум может изменяться от нуля до атмосферного давления; максимальное значение </a:t>
            </a:r>
            <a:r>
              <a:rPr lang="ru-RU" sz="2000" dirty="0" err="1" smtClean="0"/>
              <a:t>hвак</a:t>
            </a:r>
            <a:r>
              <a:rPr lang="ru-RU" sz="2000" dirty="0" smtClean="0"/>
              <a:t> при нормальном атмосферном давлении (760 мм </a:t>
            </a:r>
            <a:r>
              <a:rPr lang="ru-RU" sz="2000" dirty="0" err="1" smtClean="0"/>
              <a:t>рт</a:t>
            </a:r>
            <a:r>
              <a:rPr lang="ru-RU" sz="2000" dirty="0" smtClean="0"/>
              <a:t>. ст.) равно 10,33 м вод. ст.</a:t>
            </a:r>
          </a:p>
          <a:p>
            <a:endParaRPr lang="ru-RU"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Естественное давление</a:t>
            </a:r>
            <a:endParaRPr lang="ru-RU" dirty="0"/>
          </a:p>
        </p:txBody>
      </p:sp>
      <p:sp>
        <p:nvSpPr>
          <p:cNvPr id="3" name="Содержимое 2"/>
          <p:cNvSpPr>
            <a:spLocks noGrp="1"/>
          </p:cNvSpPr>
          <p:nvPr>
            <p:ph idx="1"/>
          </p:nvPr>
        </p:nvSpPr>
        <p:spPr/>
        <p:txBody>
          <a:bodyPr>
            <a:normAutofit/>
          </a:bodyPr>
          <a:lstStyle/>
          <a:p>
            <a:r>
              <a:rPr lang="ru-RU" sz="2400" dirty="0" smtClean="0"/>
              <a:t>Естественное циркуляционное давление- это:</a:t>
            </a:r>
          </a:p>
          <a:p>
            <a:r>
              <a:rPr lang="ru-RU" sz="2400" dirty="0" smtClean="0"/>
              <a:t>1. Циркуляционное давление в системах с естественной циркуляцией.</a:t>
            </a:r>
          </a:p>
          <a:p>
            <a:r>
              <a:rPr lang="ru-RU" sz="2400" dirty="0" smtClean="0"/>
              <a:t>2. Давление, возникающее за счет охлаждения воды в отопительных приборах.</a:t>
            </a:r>
          </a:p>
          <a:p>
            <a:r>
              <a:rPr lang="ru-RU" sz="2400" dirty="0" smtClean="0"/>
              <a:t>3. Давление, возникающее за счет охлаждения воды в трубопроводах.</a:t>
            </a:r>
          </a:p>
          <a:p>
            <a:r>
              <a:rPr lang="ru-RU" sz="2400" dirty="0" smtClean="0"/>
              <a:t>4 Давление, возникающее за счет охлаждения воды отопительных приборах и трубопроводах.</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1304118"/>
          </a:xfrm>
        </p:spPr>
        <p:txBody>
          <a:bodyPr>
            <a:normAutofit/>
          </a:bodyPr>
          <a:lstStyle/>
          <a:p>
            <a:r>
              <a:rPr lang="ru-RU" sz="2000" dirty="0" smtClean="0"/>
              <a:t>Приборы для измерения давления. Виды и работа. Применение</a:t>
            </a:r>
            <a:endParaRPr lang="ru-RU" sz="2000" dirty="0"/>
          </a:p>
        </p:txBody>
      </p:sp>
      <p:sp>
        <p:nvSpPr>
          <p:cNvPr id="3" name="Содержимое 2"/>
          <p:cNvSpPr>
            <a:spLocks noGrp="1"/>
          </p:cNvSpPr>
          <p:nvPr>
            <p:ph idx="1"/>
          </p:nvPr>
        </p:nvSpPr>
        <p:spPr/>
        <p:txBody>
          <a:bodyPr>
            <a:normAutofit/>
          </a:bodyPr>
          <a:lstStyle/>
          <a:p>
            <a:r>
              <a:rPr lang="ru-RU" sz="1400" dirty="0" smtClean="0"/>
              <a:t>Характеристикой давления является сила, которая равномерно воздействует на единицу площади поверхности тела. Эта сила оказывает влияние на различные технологические процессы. Давление измеряется в паскалях. Один паскаль равен давлению силы в один ньютон на площадь поверхности в 1 м</a:t>
            </a:r>
            <a:r>
              <a:rPr lang="ru-RU" sz="1400" baseline="30000" dirty="0" smtClean="0"/>
              <a:t>2</a:t>
            </a:r>
            <a:r>
              <a:rPr lang="ru-RU" sz="1400" dirty="0" smtClean="0"/>
              <a:t>. Применяют приборы для измерения давления.</a:t>
            </a:r>
          </a:p>
          <a:p>
            <a:r>
              <a:rPr lang="ru-RU" sz="1400" dirty="0" smtClean="0"/>
              <a:t>Виды и работа                                                                                                                      Приборы, измеряющие давление, называются манометрами. В технике чаще всего приходится определять избыточное давление. Значительный интервал измеряемых величин давлений, особые условия измерения их во всевозможных технологических процессах обуславливает разнообразие видов манометров, которые имеют свои различия по конструктивным особенностям и по принципу работы. Рассмотрим основные из применяемых видов. </a:t>
            </a:r>
          </a:p>
          <a:p>
            <a:endParaRPr lang="ru-RU"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Барометры </a:t>
            </a:r>
            <a:br>
              <a:rPr lang="ru-RU" dirty="0" smtClean="0"/>
            </a:br>
            <a:r>
              <a:rPr lang="ru-RU" sz="1300" b="1" dirty="0" smtClean="0"/>
              <a:t>Барометром </a:t>
            </a:r>
            <a:r>
              <a:rPr lang="ru-RU" sz="1300" dirty="0" smtClean="0"/>
              <a:t>называют прибор, измеряющий давление воздуха в атмосфере. Существует несколько видов барометров.</a:t>
            </a:r>
            <a:br>
              <a:rPr lang="ru-RU" sz="1300" dirty="0" smtClean="0"/>
            </a:br>
            <a:r>
              <a:rPr lang="ru-RU" sz="1300" dirty="0" smtClean="0"/>
              <a:t/>
            </a:r>
            <a:br>
              <a:rPr lang="ru-RU" sz="1300" dirty="0" smtClean="0"/>
            </a:br>
            <a:r>
              <a:rPr lang="ru-RU" sz="1300" b="1" dirty="0" smtClean="0"/>
              <a:t>Ртутный барометр </a:t>
            </a:r>
            <a:r>
              <a:rPr lang="ru-RU" sz="1300" dirty="0" smtClean="0"/>
              <a:t>действует на основе перемещения ртути в трубке по определенной шкале.</a:t>
            </a:r>
            <a:endParaRPr lang="ru-RU" sz="1300" dirty="0"/>
          </a:p>
        </p:txBody>
      </p:sp>
      <p:pic>
        <p:nvPicPr>
          <p:cNvPr id="4" name="Содержимое 3" descr="DDID-1.jpg"/>
          <p:cNvPicPr>
            <a:picLocks noGrp="1" noChangeAspect="1"/>
          </p:cNvPicPr>
          <p:nvPr>
            <p:ph idx="1"/>
          </p:nvPr>
        </p:nvPicPr>
        <p:blipFill>
          <a:blip r:embed="rId2"/>
          <a:stretch>
            <a:fillRect/>
          </a:stretch>
        </p:blipFill>
        <p:spPr>
          <a:xfrm>
            <a:off x="642910" y="2714620"/>
            <a:ext cx="3286148" cy="3871918"/>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Жидкостный барометр</a:t>
            </a:r>
            <a:br>
              <a:rPr lang="ru-RU" dirty="0" smtClean="0"/>
            </a:br>
            <a:r>
              <a:rPr lang="ru-RU" sz="1800" b="1" dirty="0" smtClean="0"/>
              <a:t>Жидкостный барометр </a:t>
            </a:r>
            <a:r>
              <a:rPr lang="ru-RU" sz="1800" dirty="0" smtClean="0"/>
              <a:t>работает по принципу уравновешивания жидкости давлением атмосферы</a:t>
            </a:r>
            <a:endParaRPr lang="ru-RU" dirty="0">
              <a:effectLst/>
            </a:endParaRPr>
          </a:p>
        </p:txBody>
      </p:sp>
      <p:pic>
        <p:nvPicPr>
          <p:cNvPr id="4" name="Содержимое 3" descr="DDID-2 (1).jpg"/>
          <p:cNvPicPr>
            <a:picLocks noGrp="1" noChangeAspect="1"/>
          </p:cNvPicPr>
          <p:nvPr>
            <p:ph idx="1"/>
          </p:nvPr>
        </p:nvPicPr>
        <p:blipFill>
          <a:blip r:embed="rId2"/>
          <a:stretch>
            <a:fillRect/>
          </a:stretch>
        </p:blipFill>
        <p:spPr>
          <a:xfrm>
            <a:off x="1142976" y="3071810"/>
            <a:ext cx="2095500" cy="33242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Барометр-анероид </a:t>
            </a:r>
            <a:br>
              <a:rPr lang="ru-RU" dirty="0" smtClean="0"/>
            </a:br>
            <a:r>
              <a:rPr lang="ru-RU" sz="1800" b="1" dirty="0" smtClean="0"/>
              <a:t>Барометр-анероид </a:t>
            </a:r>
            <a:r>
              <a:rPr lang="ru-RU" sz="1800" dirty="0" smtClean="0"/>
              <a:t>работает на изменении размеров металлической герметичной коробки с вакуумом внутри, под действием давления атмосферы.</a:t>
            </a:r>
            <a:endParaRPr lang="ru-RU" sz="1800" dirty="0"/>
          </a:p>
        </p:txBody>
      </p:sp>
      <p:pic>
        <p:nvPicPr>
          <p:cNvPr id="4" name="Содержимое 3" descr="DDID-3.jpg"/>
          <p:cNvPicPr>
            <a:picLocks noGrp="1" noChangeAspect="1"/>
          </p:cNvPicPr>
          <p:nvPr>
            <p:ph idx="1"/>
          </p:nvPr>
        </p:nvPicPr>
        <p:blipFill>
          <a:blip r:embed="rId2"/>
          <a:stretch>
            <a:fillRect/>
          </a:stretch>
        </p:blipFill>
        <p:spPr>
          <a:xfrm>
            <a:off x="928662" y="2857496"/>
            <a:ext cx="3143262" cy="341314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Электронный барометр</a:t>
            </a:r>
            <a:br>
              <a:rPr lang="ru-RU" dirty="0" smtClean="0"/>
            </a:br>
            <a:r>
              <a:rPr lang="ru-RU" sz="1600" b="1" dirty="0" smtClean="0"/>
              <a:t>Электронный барометр </a:t>
            </a:r>
            <a:r>
              <a:rPr lang="ru-RU" sz="1600" dirty="0" smtClean="0"/>
              <a:t>является более современным прибором. Он преобразовывает параметры обычного анероида в цифровой сигнал, отображающийся на жидкокристаллическом дисплее.</a:t>
            </a:r>
            <a:endParaRPr lang="ru-RU" sz="1600" dirty="0"/>
          </a:p>
        </p:txBody>
      </p:sp>
      <p:pic>
        <p:nvPicPr>
          <p:cNvPr id="4" name="Содержимое 3" descr="DDID-4 (2).jpg"/>
          <p:cNvPicPr>
            <a:picLocks noGrp="1" noChangeAspect="1"/>
          </p:cNvPicPr>
          <p:nvPr>
            <p:ph idx="1"/>
          </p:nvPr>
        </p:nvPicPr>
        <p:blipFill>
          <a:blip r:embed="rId2"/>
          <a:stretch>
            <a:fillRect/>
          </a:stretch>
        </p:blipFill>
        <p:spPr>
          <a:xfrm>
            <a:off x="714348" y="2714620"/>
            <a:ext cx="3357586" cy="3709991"/>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Деформационные манометры</a:t>
            </a:r>
            <a:br>
              <a:rPr lang="ru-RU" dirty="0" smtClean="0"/>
            </a:br>
            <a:r>
              <a:rPr lang="ru-RU" sz="1600" dirty="0" smtClean="0"/>
              <a:t>В технической области приобрели популярность деформационные приборы для измерения давления. Их принцип работы заключается в деформации чувствительного элемента. Эта деформация появляется под действием давления. Упругий компонент связан со считывающим устройством, имеющим шкалу с градуировкой единицами давления.</a:t>
            </a:r>
            <a:br>
              <a:rPr lang="ru-RU" sz="1600" dirty="0" smtClean="0"/>
            </a:br>
            <a:r>
              <a:rPr lang="ru-RU" sz="1600" dirty="0" smtClean="0"/>
              <a:t/>
            </a:r>
            <a:br>
              <a:rPr lang="ru-RU" sz="1600" dirty="0" smtClean="0"/>
            </a:br>
            <a:r>
              <a:rPr lang="ru-RU" sz="1600" dirty="0" smtClean="0"/>
              <a:t>Деформационные манометры делятся на:</a:t>
            </a:r>
            <a:br>
              <a:rPr lang="ru-RU" sz="1600" dirty="0" smtClean="0"/>
            </a:br>
            <a:r>
              <a:rPr lang="ru-RU" sz="1600" dirty="0" smtClean="0"/>
              <a:t/>
            </a:r>
            <a:br>
              <a:rPr lang="ru-RU" sz="1600" dirty="0" smtClean="0"/>
            </a:br>
            <a:r>
              <a:rPr lang="ru-RU" sz="1600" dirty="0" smtClean="0"/>
              <a:t>Пружинные.</a:t>
            </a:r>
            <a:br>
              <a:rPr lang="ru-RU" sz="1600" dirty="0" smtClean="0"/>
            </a:br>
            <a:r>
              <a:rPr lang="ru-RU" sz="1600" dirty="0" err="1" smtClean="0"/>
              <a:t>Сильфонные</a:t>
            </a:r>
            <a:r>
              <a:rPr lang="ru-RU" sz="1600" dirty="0" smtClean="0"/>
              <a:t>.</a:t>
            </a:r>
            <a:br>
              <a:rPr lang="ru-RU" sz="1600" dirty="0" smtClean="0"/>
            </a:br>
            <a:r>
              <a:rPr lang="ru-RU" sz="1600" dirty="0" smtClean="0"/>
              <a:t>Мембранные.</a:t>
            </a:r>
            <a:endParaRPr lang="ru-RU" sz="1600" dirty="0"/>
          </a:p>
        </p:txBody>
      </p:sp>
      <p:pic>
        <p:nvPicPr>
          <p:cNvPr id="4" name="Содержимое 3" descr="DDID-7.jpg"/>
          <p:cNvPicPr>
            <a:picLocks noGrp="1" noChangeAspect="1"/>
          </p:cNvPicPr>
          <p:nvPr>
            <p:ph idx="1"/>
          </p:nvPr>
        </p:nvPicPr>
        <p:blipFill>
          <a:blip r:embed="rId2"/>
          <a:stretch>
            <a:fillRect/>
          </a:stretch>
        </p:blipFill>
        <p:spPr>
          <a:xfrm>
            <a:off x="3428992" y="3643314"/>
            <a:ext cx="3929090" cy="321468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Введение</a:t>
            </a:r>
            <a:endParaRPr lang="ru-RU" dirty="0"/>
          </a:p>
        </p:txBody>
      </p:sp>
      <p:sp>
        <p:nvSpPr>
          <p:cNvPr id="3" name="Содержимое 2"/>
          <p:cNvSpPr>
            <a:spLocks noGrp="1"/>
          </p:cNvSpPr>
          <p:nvPr>
            <p:ph idx="1"/>
          </p:nvPr>
        </p:nvSpPr>
        <p:spPr/>
        <p:txBody>
          <a:bodyPr/>
          <a:lstStyle/>
          <a:p>
            <a:pPr>
              <a:buNone/>
            </a:pPr>
            <a:r>
              <a:rPr lang="ru-RU" dirty="0" smtClean="0"/>
              <a:t>Данная исследовательская работа посвящена теме «Виды давления».</a:t>
            </a:r>
          </a:p>
          <a:p>
            <a:pPr>
              <a:buNone/>
            </a:pPr>
            <a:r>
              <a:rPr lang="ru-RU" dirty="0" smtClean="0"/>
              <a:t>Эта тема актуальна для моей специальности 08.02.08 «Монтаж и эксплуатация оборудования и систем газоснабжения».</a:t>
            </a:r>
          </a:p>
          <a:p>
            <a:pPr>
              <a:buNone/>
            </a:pPr>
            <a:r>
              <a:rPr lang="ru-RU" dirty="0" smtClean="0"/>
              <a:t>Исследовательская работа будет участвовать в дистанционном конкурсе студенческих работ.</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614338" cy="446862"/>
          </a:xfrm>
        </p:spPr>
        <p:txBody>
          <a:bodyPr>
            <a:normAutofit fontScale="90000"/>
          </a:bodyPr>
          <a:lstStyle/>
          <a:p>
            <a:r>
              <a:rPr lang="ru-RU" dirty="0" smtClean="0"/>
              <a:t>.</a:t>
            </a:r>
            <a:endParaRPr lang="ru-RU" dirty="0"/>
          </a:p>
        </p:txBody>
      </p:sp>
      <p:sp>
        <p:nvSpPr>
          <p:cNvPr id="3" name="Содержимое 2"/>
          <p:cNvSpPr>
            <a:spLocks noGrp="1"/>
          </p:cNvSpPr>
          <p:nvPr>
            <p:ph idx="1"/>
          </p:nvPr>
        </p:nvSpPr>
        <p:spPr>
          <a:xfrm>
            <a:off x="457200" y="928670"/>
            <a:ext cx="8229600" cy="5526138"/>
          </a:xfrm>
        </p:spPr>
        <p:txBody>
          <a:bodyPr>
            <a:normAutofit fontScale="47500" lnSpcReduction="20000"/>
          </a:bodyPr>
          <a:lstStyle/>
          <a:p>
            <a:r>
              <a:rPr lang="ru-RU" dirty="0" smtClean="0"/>
              <a:t>Пружинные манометры</a:t>
            </a:r>
          </a:p>
          <a:p>
            <a:endParaRPr lang="ru-RU" dirty="0" smtClean="0"/>
          </a:p>
          <a:p>
            <a:r>
              <a:rPr lang="ru-RU" dirty="0" smtClean="0"/>
              <a:t>В этих приборах чувствительным элементом является пружина, соединенная со стрелкой передаточным механизмом. Давление воздействует внутри трубки, сечение старается принять круглую форму, пружина (1) пытается раскручиваться, в результате стрелка передвигается по шкале (рисунок 3а).</a:t>
            </a:r>
          </a:p>
          <a:p>
            <a:endParaRPr lang="ru-RU" dirty="0" smtClean="0"/>
          </a:p>
          <a:p>
            <a:r>
              <a:rPr lang="ru-RU" dirty="0" smtClean="0"/>
              <a:t>Мембранные манометры</a:t>
            </a:r>
          </a:p>
          <a:p>
            <a:endParaRPr lang="ru-RU" dirty="0" smtClean="0"/>
          </a:p>
          <a:p>
            <a:r>
              <a:rPr lang="ru-RU" dirty="0" smtClean="0"/>
              <a:t>В этих приборах упругим компонентом является мембрана (2). Она прогибается под давлением, и воздействует на стрелку с помощью передаточного механизма. Мембрану изготавливают по типу коробки (3). Это увеличивает точность и чувствительность прибора из-за большего прогиба при равном давлении (рисунок 3б).  </a:t>
            </a:r>
          </a:p>
          <a:p>
            <a:r>
              <a:rPr lang="ru-RU" dirty="0" smtClean="0"/>
              <a:t>В приборах </a:t>
            </a:r>
            <a:r>
              <a:rPr lang="ru-RU" dirty="0" err="1" smtClean="0"/>
              <a:t>сильфонного</a:t>
            </a:r>
            <a:r>
              <a:rPr lang="ru-RU" dirty="0" smtClean="0"/>
              <a:t> типа (рисунок 3в) упругим элементом является сильфон (4), который выполнен в виде гофрированной тонкостенной трубки. В эту трубку воздействует давление. При этом сильфон увеличивается в длину и с помощью механизма передачи передвигает стрелку манометра.</a:t>
            </a:r>
          </a:p>
          <a:p>
            <a:endParaRPr lang="ru-RU" dirty="0" smtClean="0"/>
          </a:p>
          <a:p>
            <a:r>
              <a:rPr lang="ru-RU" dirty="0" err="1" smtClean="0"/>
              <a:t>Сильфонные</a:t>
            </a:r>
            <a:r>
              <a:rPr lang="ru-RU" dirty="0" smtClean="0"/>
              <a:t> и мембранные виды манометров используют для замеров незначительных избыточных давлений и вакуума, так как упругий компонент имеет небольшую жесткость. При применении таких приборов для измерения вакуума они получили название тягомеров. Прибор, измеряющий избыточное давление, является </a:t>
            </a:r>
            <a:r>
              <a:rPr lang="ru-RU" dirty="0" err="1" smtClean="0"/>
              <a:t>напоромером</a:t>
            </a:r>
            <a:r>
              <a:rPr lang="ru-RU" dirty="0" smtClean="0"/>
              <a:t>, для измерения избыточного давления и вакуума служат </a:t>
            </a:r>
            <a:r>
              <a:rPr lang="ru-RU" dirty="0" err="1" smtClean="0"/>
              <a:t>тягонапоромеры</a:t>
            </a:r>
            <a:r>
              <a:rPr lang="ru-RU" dirty="0" smtClean="0"/>
              <a:t>.</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257148" cy="357190"/>
          </a:xfrm>
        </p:spPr>
        <p:txBody>
          <a:bodyPr>
            <a:normAutofit fontScale="90000"/>
          </a:bodyPr>
          <a:lstStyle/>
          <a:p>
            <a:r>
              <a:rPr lang="ru-RU" dirty="0" smtClean="0"/>
              <a:t>.</a:t>
            </a:r>
            <a:endParaRPr lang="ru-RU" dirty="0"/>
          </a:p>
        </p:txBody>
      </p:sp>
      <p:sp>
        <p:nvSpPr>
          <p:cNvPr id="3" name="Содержимое 2"/>
          <p:cNvSpPr>
            <a:spLocks noGrp="1"/>
          </p:cNvSpPr>
          <p:nvPr>
            <p:ph idx="1"/>
          </p:nvPr>
        </p:nvSpPr>
        <p:spPr>
          <a:xfrm>
            <a:off x="457200" y="642918"/>
            <a:ext cx="8229600" cy="5811890"/>
          </a:xfrm>
        </p:spPr>
        <p:txBody>
          <a:bodyPr>
            <a:normAutofit fontScale="55000" lnSpcReduction="20000"/>
          </a:bodyPr>
          <a:lstStyle/>
          <a:p>
            <a:pPr>
              <a:buNone/>
            </a:pPr>
            <a:r>
              <a:rPr lang="ru-RU" b="1" i="1" dirty="0" smtClean="0"/>
              <a:t>Классы точности</a:t>
            </a:r>
          </a:p>
          <a:p>
            <a:pPr>
              <a:buNone/>
            </a:pPr>
            <a:r>
              <a:rPr lang="ru-RU" dirty="0" smtClean="0"/>
              <a:t>Измерительные манометры разделяют на два </a:t>
            </a:r>
            <a:r>
              <a:rPr lang="ru-RU" dirty="0" smtClean="0"/>
              <a:t>класса:</a:t>
            </a:r>
          </a:p>
          <a:p>
            <a:endParaRPr lang="ru-RU" dirty="0" smtClean="0"/>
          </a:p>
          <a:p>
            <a:r>
              <a:rPr lang="ru-RU" dirty="0" smtClean="0"/>
              <a:t>Образцовые</a:t>
            </a:r>
            <a:r>
              <a:rPr lang="ru-RU" dirty="0" smtClean="0"/>
              <a:t>.</a:t>
            </a:r>
          </a:p>
          <a:p>
            <a:r>
              <a:rPr lang="ru-RU" dirty="0" smtClean="0"/>
              <a:t>Рабочие</a:t>
            </a:r>
            <a:r>
              <a:rPr lang="ru-RU" dirty="0" smtClean="0"/>
              <a:t>.</a:t>
            </a:r>
          </a:p>
          <a:p>
            <a:pPr>
              <a:buNone/>
            </a:pPr>
            <a:r>
              <a:rPr lang="ru-RU" dirty="0" smtClean="0"/>
              <a:t>Образцовые приборы определяют погрешность показаний рабочих приборов, которые участвуют в технологии производства продукции.</a:t>
            </a:r>
          </a:p>
          <a:p>
            <a:endParaRPr lang="ru-RU" dirty="0" smtClean="0"/>
          </a:p>
          <a:p>
            <a:pPr>
              <a:buNone/>
            </a:pPr>
            <a:r>
              <a:rPr lang="ru-RU" dirty="0" smtClean="0"/>
              <a:t>Класс точности взаимосвязан с допустимой погрешностью, которая является величиной отклонения манометра от действительных величин. Точность прибора определяется процентным соотношением от максимально допустимой погрешности к номинальному значению. Чем больше процент, тем меньше точность прибора.</a:t>
            </a:r>
          </a:p>
          <a:p>
            <a:endParaRPr lang="ru-RU" dirty="0" smtClean="0"/>
          </a:p>
          <a:p>
            <a:pPr>
              <a:buNone/>
            </a:pPr>
            <a:r>
              <a:rPr lang="ru-RU" dirty="0" smtClean="0"/>
              <a:t>Образцовые манометры имеют точность намного выше рабочих моделей, так как они служат для оценки соответствия показаний рабочих моделей приборов. Образцовые манометры применяются в основном в условиях лаборатории, поэтому они изготавливаются без дополнительной защиты от внешней среды.</a:t>
            </a:r>
          </a:p>
          <a:p>
            <a:endParaRPr lang="ru-RU" dirty="0" smtClean="0"/>
          </a:p>
          <a:p>
            <a:pPr>
              <a:buNone/>
            </a:pPr>
            <a:r>
              <a:rPr lang="ru-RU" dirty="0" smtClean="0"/>
              <a:t>Пружинные манометры имеют 3 класса точности: 0,16, 0,25 и 0,4. Рабочие модели манометров имеют такие классы точности от 0,5 до 4.</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328586" cy="232548"/>
          </a:xfrm>
        </p:spPr>
        <p:txBody>
          <a:bodyPr>
            <a:normAutofit fontScale="90000"/>
          </a:bodyPr>
          <a:lstStyle/>
          <a:p>
            <a:r>
              <a:rPr lang="ru-RU" dirty="0" smtClean="0"/>
              <a:t>.</a:t>
            </a:r>
            <a:endParaRPr lang="ru-RU" dirty="0"/>
          </a:p>
        </p:txBody>
      </p:sp>
      <p:sp>
        <p:nvSpPr>
          <p:cNvPr id="3" name="Содержимое 2"/>
          <p:cNvSpPr>
            <a:spLocks noGrp="1"/>
          </p:cNvSpPr>
          <p:nvPr>
            <p:ph idx="1"/>
          </p:nvPr>
        </p:nvSpPr>
        <p:spPr>
          <a:xfrm>
            <a:off x="457200" y="571480"/>
            <a:ext cx="8229600" cy="5883328"/>
          </a:xfrm>
        </p:spPr>
        <p:txBody>
          <a:bodyPr>
            <a:normAutofit fontScale="55000" lnSpcReduction="20000"/>
          </a:bodyPr>
          <a:lstStyle/>
          <a:p>
            <a:pPr>
              <a:buNone/>
            </a:pPr>
            <a:r>
              <a:rPr lang="ru-RU" sz="3200" b="1" dirty="0" smtClean="0"/>
              <a:t>Применение манометров</a:t>
            </a:r>
          </a:p>
          <a:p>
            <a:pPr>
              <a:buNone/>
            </a:pPr>
            <a:r>
              <a:rPr lang="ru-RU" dirty="0" smtClean="0"/>
              <a:t>Приборы для измерения давления наиболее популярные приборы в различных отраслях промышленности при работе с жидким или газообразным сырьем.</a:t>
            </a:r>
          </a:p>
          <a:p>
            <a:endParaRPr lang="ru-RU" dirty="0" smtClean="0"/>
          </a:p>
          <a:p>
            <a:pPr>
              <a:buNone/>
            </a:pPr>
            <a:r>
              <a:rPr lang="ru-RU" dirty="0" smtClean="0"/>
              <a:t>Перечислим основные места использования приборы для измерения давления в:</a:t>
            </a:r>
          </a:p>
          <a:p>
            <a:endParaRPr lang="ru-RU" dirty="0" smtClean="0"/>
          </a:p>
          <a:p>
            <a:r>
              <a:rPr lang="ru-RU" dirty="0" err="1" smtClean="0"/>
              <a:t>Газо</a:t>
            </a:r>
            <a:r>
              <a:rPr lang="ru-RU" dirty="0" smtClean="0"/>
              <a:t>- и нефтедобывающей промышленности.</a:t>
            </a:r>
          </a:p>
          <a:p>
            <a:r>
              <a:rPr lang="ru-RU" dirty="0" smtClean="0"/>
              <a:t>Теплотехнике для контроля давления энергоносителя в трубопроводах.</a:t>
            </a:r>
          </a:p>
          <a:p>
            <a:r>
              <a:rPr lang="ru-RU" dirty="0" smtClean="0"/>
              <a:t>Авиационной отрасли промышленности, автомобилестроении, сервисном обслуживании самолетов и автомобилей.</a:t>
            </a:r>
          </a:p>
          <a:p>
            <a:r>
              <a:rPr lang="ru-RU" dirty="0" smtClean="0"/>
              <a:t>Машиностроительной отрасли при применении гидромеханических и гидродинамических узлов.</a:t>
            </a:r>
          </a:p>
          <a:p>
            <a:r>
              <a:rPr lang="ru-RU" dirty="0" smtClean="0"/>
              <a:t>Медицинских устройствах и приборах.</a:t>
            </a:r>
          </a:p>
          <a:p>
            <a:r>
              <a:rPr lang="ru-RU" dirty="0" smtClean="0"/>
              <a:t>Железнодорожном оборудовании и транспорте.</a:t>
            </a:r>
          </a:p>
          <a:p>
            <a:r>
              <a:rPr lang="ru-RU" dirty="0" smtClean="0"/>
              <a:t>Химической отрасли промышленности для определения давления веществ в технологических процессах.</a:t>
            </a:r>
          </a:p>
          <a:p>
            <a:r>
              <a:rPr lang="ru-RU" dirty="0" smtClean="0"/>
              <a:t>Местах с применением пневматических механизмов и агрегатов.</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 </a:t>
            </a:r>
            <a:endParaRPr lang="ru-RU" dirty="0"/>
          </a:p>
        </p:txBody>
      </p:sp>
      <p:sp>
        <p:nvSpPr>
          <p:cNvPr id="3" name="Содержимое 2"/>
          <p:cNvSpPr>
            <a:spLocks noGrp="1"/>
          </p:cNvSpPr>
          <p:nvPr>
            <p:ph idx="1"/>
          </p:nvPr>
        </p:nvSpPr>
        <p:spPr/>
        <p:txBody>
          <a:bodyPr>
            <a:normAutofit/>
          </a:bodyPr>
          <a:lstStyle/>
          <a:p>
            <a:pPr>
              <a:buAutoNum type="arabicPeriod"/>
            </a:pPr>
            <a:r>
              <a:rPr lang="ru-RU" sz="1200" dirty="0" err="1" smtClean="0"/>
              <a:t>Штеренлихт</a:t>
            </a:r>
            <a:r>
              <a:rPr lang="ru-RU" sz="1200" dirty="0" smtClean="0"/>
              <a:t>, Давид Вениаминович. </a:t>
            </a:r>
            <a:r>
              <a:rPr lang="ru-RU" sz="1200" dirty="0" err="1" smtClean="0"/>
              <a:t>Гидравлика.Учеб.для</a:t>
            </a:r>
            <a:r>
              <a:rPr lang="ru-RU" sz="1200" dirty="0" smtClean="0"/>
              <a:t> </a:t>
            </a:r>
            <a:r>
              <a:rPr lang="ru-RU" sz="1200" dirty="0" err="1" smtClean="0"/>
              <a:t>студ-ов</a:t>
            </a:r>
            <a:r>
              <a:rPr lang="ru-RU" sz="1200" dirty="0" smtClean="0"/>
              <a:t> вузов по спец."Гидромелиорация".В 2 кн.Кн.1.- 2-е изд., </a:t>
            </a:r>
            <a:r>
              <a:rPr lang="ru-RU" sz="1200" dirty="0" err="1" smtClean="0"/>
              <a:t>перераб</a:t>
            </a:r>
            <a:r>
              <a:rPr lang="ru-RU" sz="1200" dirty="0" smtClean="0"/>
              <a:t>. и доп..- М.: </a:t>
            </a:r>
            <a:r>
              <a:rPr lang="ru-RU" sz="1200" dirty="0" err="1" smtClean="0"/>
              <a:t>Энергоатомиздат</a:t>
            </a:r>
            <a:r>
              <a:rPr lang="ru-RU" sz="1200" dirty="0" smtClean="0"/>
              <a:t>, 2006.- 349 </a:t>
            </a:r>
            <a:r>
              <a:rPr lang="ru-RU" sz="1200" dirty="0" smtClean="0"/>
              <a:t>с</a:t>
            </a:r>
          </a:p>
          <a:p>
            <a:pPr>
              <a:buAutoNum type="arabicPeriod"/>
            </a:pPr>
            <a:r>
              <a:rPr lang="ru-RU" sz="1200" dirty="0" err="1" smtClean="0"/>
              <a:t>Башта</a:t>
            </a:r>
            <a:r>
              <a:rPr lang="ru-RU" sz="1200" dirty="0" smtClean="0"/>
              <a:t> Т.М. Гидравлика, </a:t>
            </a:r>
            <a:r>
              <a:rPr lang="ru-RU" sz="1200" dirty="0" err="1" smtClean="0"/>
              <a:t>гидромашины</a:t>
            </a:r>
            <a:r>
              <a:rPr lang="ru-RU" sz="1200" dirty="0" smtClean="0"/>
              <a:t> и гидроприводы: Учебник для студ.втузов/ [</a:t>
            </a:r>
            <a:r>
              <a:rPr lang="ru-RU" sz="1200" dirty="0" err="1" smtClean="0"/>
              <a:t>Т.М.Башта</a:t>
            </a:r>
            <a:r>
              <a:rPr lang="ru-RU" sz="1200" dirty="0" smtClean="0"/>
              <a:t>, С.С.Руднев, Б.Б.Некрасов и др.].- 2-е изд., </a:t>
            </a:r>
            <a:r>
              <a:rPr lang="ru-RU" sz="1200" dirty="0" err="1" smtClean="0"/>
              <a:t>перераб</a:t>
            </a:r>
            <a:r>
              <a:rPr lang="ru-RU" sz="1200" dirty="0" smtClean="0"/>
              <a:t>.- М.: Машиностроение, 2008.- 422 с</a:t>
            </a:r>
            <a:r>
              <a:rPr lang="ru-RU" sz="1200" dirty="0" smtClean="0"/>
              <a:t>.</a:t>
            </a:r>
          </a:p>
          <a:p>
            <a:pPr>
              <a:buAutoNum type="arabicPeriod"/>
            </a:pPr>
            <a:r>
              <a:rPr lang="en-US" sz="1200" dirty="0" smtClean="0">
                <a:hlinkClick r:id="rId2"/>
              </a:rPr>
              <a:t>https://ru.wikipedia.org/wiki/</a:t>
            </a:r>
            <a:r>
              <a:rPr lang="ru-RU" sz="1200" dirty="0" err="1" smtClean="0">
                <a:hlinkClick r:id="rId2"/>
              </a:rPr>
              <a:t>Заглавная_страница</a:t>
            </a:r>
            <a:r>
              <a:rPr lang="ru-RU" sz="1200" dirty="0" smtClean="0"/>
              <a:t> </a:t>
            </a:r>
          </a:p>
          <a:p>
            <a:pPr>
              <a:buAutoNum type="arabicPeriod"/>
            </a:pPr>
            <a:r>
              <a:rPr lang="en-US" sz="1200" dirty="0" smtClean="0">
                <a:hlinkClick r:id="rId3"/>
              </a:rPr>
              <a:t>https://kartaslov.ru/</a:t>
            </a:r>
            <a:r>
              <a:rPr lang="ru-RU" sz="1200" dirty="0" smtClean="0">
                <a:hlinkClick r:id="rId3"/>
              </a:rPr>
              <a:t>книги/Николай_Александрович_Каменников_Словарь_терминов_газовой_промышленности/1</a:t>
            </a:r>
            <a:endParaRPr lang="ru-RU" sz="1200" dirty="0" smtClean="0"/>
          </a:p>
          <a:p>
            <a:pPr>
              <a:buAutoNum type="arabicPeriod"/>
            </a:pPr>
            <a:r>
              <a:rPr lang="ru-RU" sz="1200" dirty="0" err="1" smtClean="0"/>
              <a:t>Шейпак</a:t>
            </a:r>
            <a:r>
              <a:rPr lang="ru-RU" sz="1200" dirty="0" smtClean="0"/>
              <a:t> А.А. Гидравлика и </a:t>
            </a:r>
            <a:r>
              <a:rPr lang="ru-RU" sz="1200" dirty="0" err="1" smtClean="0"/>
              <a:t>гидропневмопривод</a:t>
            </a:r>
            <a:r>
              <a:rPr lang="ru-RU" sz="1200" dirty="0" smtClean="0"/>
              <a:t>: учебное пособие. Ч. 1. Основы механики жидкости и газа. М.: МГИУ, 2003.</a:t>
            </a:r>
            <a:endParaRPr lang="ru-RU"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 </a:t>
            </a:r>
            <a:endParaRPr lang="ru-RU" dirty="0"/>
          </a:p>
        </p:txBody>
      </p:sp>
      <p:sp>
        <p:nvSpPr>
          <p:cNvPr id="3" name="Содержимое 2"/>
          <p:cNvSpPr>
            <a:spLocks noGrp="1"/>
          </p:cNvSpPr>
          <p:nvPr>
            <p:ph idx="1"/>
          </p:nvPr>
        </p:nvSpPr>
        <p:spPr/>
        <p:txBody>
          <a:bodyPr/>
          <a:lstStyle/>
          <a:p>
            <a:r>
              <a:rPr lang="ru-RU" dirty="0" smtClean="0"/>
              <a:t>Изучили виды давления .</a:t>
            </a:r>
          </a:p>
          <a:p>
            <a:r>
              <a:rPr lang="ru-RU" dirty="0" smtClean="0"/>
              <a:t>Рассмотрели основные определения видов давления.</a:t>
            </a:r>
          </a:p>
          <a:p>
            <a:r>
              <a:rPr lang="ru-RU" dirty="0" smtClean="0"/>
              <a:t>Обобщить изученный материал.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Цели и задачи проекта.</a:t>
            </a:r>
            <a:endParaRPr lang="ru-RU" dirty="0"/>
          </a:p>
        </p:txBody>
      </p:sp>
      <p:sp>
        <p:nvSpPr>
          <p:cNvPr id="3" name="Содержимое 2"/>
          <p:cNvSpPr>
            <a:spLocks noGrp="1"/>
          </p:cNvSpPr>
          <p:nvPr>
            <p:ph idx="1"/>
          </p:nvPr>
        </p:nvSpPr>
        <p:spPr/>
        <p:txBody>
          <a:bodyPr/>
          <a:lstStyle/>
          <a:p>
            <a:pPr marL="578358" indent="-514350">
              <a:buAutoNum type="arabicPeriod"/>
            </a:pPr>
            <a:r>
              <a:rPr lang="ru-RU" dirty="0" smtClean="0"/>
              <a:t>Изучить виды давления;</a:t>
            </a:r>
          </a:p>
          <a:p>
            <a:pPr marL="578358" indent="-514350">
              <a:buAutoNum type="arabicPeriod"/>
            </a:pPr>
            <a:r>
              <a:rPr lang="ru-RU" dirty="0" smtClean="0"/>
              <a:t>Рассмотреть основные определения видов давления;</a:t>
            </a:r>
          </a:p>
          <a:p>
            <a:pPr marL="578358" indent="-514350">
              <a:buAutoNum type="arabicPeriod"/>
            </a:pPr>
            <a:r>
              <a:rPr lang="ru-RU" dirty="0" smtClean="0"/>
              <a:t>Обобщить изученный материал.</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0108"/>
            <a:ext cx="8229600" cy="1399032"/>
          </a:xfrm>
        </p:spPr>
        <p:txBody>
          <a:bodyPr>
            <a:normAutofit fontScale="90000"/>
          </a:bodyPr>
          <a:lstStyle/>
          <a:p>
            <a:r>
              <a:rPr lang="ru-RU" dirty="0" smtClean="0"/>
              <a:t>Что такое давление</a:t>
            </a:r>
            <a:r>
              <a:rPr lang="ru-RU" dirty="0" smtClean="0"/>
              <a:t>?</a:t>
            </a:r>
            <a:br>
              <a:rPr lang="ru-RU" dirty="0" smtClean="0"/>
            </a:br>
            <a:r>
              <a:rPr lang="ru-RU" sz="2000" dirty="0" smtClean="0"/>
              <a:t>1.    </a:t>
            </a:r>
            <a:r>
              <a:rPr lang="ru-RU" sz="2000" dirty="0" err="1" smtClean="0"/>
              <a:t>Давле́ние</a:t>
            </a:r>
            <a:r>
              <a:rPr lang="ru-RU" sz="2000" dirty="0" smtClean="0"/>
              <a:t> на поверхность — экстенсивная физическая величина, численно равная силе, действующей на единицу площади поверхности перпендикулярно этой поверхности. В данной точке давление определяется как отношение нормальной составляющей.(</a:t>
            </a:r>
            <a:r>
              <a:rPr lang="ru-RU" sz="2000" dirty="0" err="1" smtClean="0"/>
              <a:t>Википедия</a:t>
            </a:r>
            <a:r>
              <a:rPr lang="ru-RU" sz="2000" dirty="0" smtClean="0"/>
              <a:t>)</a:t>
            </a:r>
            <a:r>
              <a:rPr lang="ru-RU" sz="4400" dirty="0" smtClean="0"/>
              <a:t/>
            </a:r>
            <a:br>
              <a:rPr lang="ru-RU" sz="4400" dirty="0" smtClean="0"/>
            </a:br>
            <a:endParaRPr lang="ru-RU" dirty="0"/>
          </a:p>
        </p:txBody>
      </p:sp>
      <p:sp>
        <p:nvSpPr>
          <p:cNvPr id="3" name="Содержимое 2"/>
          <p:cNvSpPr>
            <a:spLocks noGrp="1"/>
          </p:cNvSpPr>
          <p:nvPr>
            <p:ph idx="1"/>
          </p:nvPr>
        </p:nvSpPr>
        <p:spPr>
          <a:xfrm>
            <a:off x="457200" y="3071810"/>
            <a:ext cx="8229600" cy="3382998"/>
          </a:xfrm>
        </p:spPr>
        <p:txBody>
          <a:bodyPr>
            <a:normAutofit/>
          </a:bodyPr>
          <a:lstStyle/>
          <a:p>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smtClean="0"/>
              <a:t>2. Давление- </a:t>
            </a:r>
            <a:r>
              <a:rPr lang="ru-RU" sz="2000" dirty="0" smtClean="0"/>
              <a:t>скалярная физическая величина, равная силе, действующей на единицу  площади поверхности. (Словарь газовика)</a:t>
            </a:r>
            <a:r>
              <a:rPr lang="ru-RU" sz="4400" dirty="0" smtClean="0"/>
              <a:t/>
            </a:r>
            <a:br>
              <a:rPr lang="ru-RU" sz="4400" dirty="0" smtClean="0"/>
            </a:br>
            <a:endParaRPr lang="ru-RU" dirty="0"/>
          </a:p>
        </p:txBody>
      </p:sp>
      <p:pic>
        <p:nvPicPr>
          <p:cNvPr id="9" name="Содержимое 8" descr="Безымянный.JPG"/>
          <p:cNvPicPr>
            <a:picLocks noGrp="1" noChangeAspect="1"/>
          </p:cNvPicPr>
          <p:nvPr>
            <p:ph idx="1"/>
          </p:nvPr>
        </p:nvPicPr>
        <p:blipFill>
          <a:blip r:embed="rId2"/>
          <a:stretch>
            <a:fillRect/>
          </a:stretch>
        </p:blipFill>
        <p:spPr>
          <a:xfrm>
            <a:off x="1388962" y="1882775"/>
            <a:ext cx="6366076"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46862"/>
          </a:xfrm>
        </p:spPr>
        <p:txBody>
          <a:bodyPr>
            <a:normAutofit fontScale="90000"/>
          </a:bodyPr>
          <a:lstStyle/>
          <a:p>
            <a:r>
              <a:rPr lang="ru-RU" sz="2400" dirty="0" smtClean="0"/>
              <a:t/>
            </a:r>
            <a:br>
              <a:rPr lang="ru-RU" sz="2400" dirty="0" smtClean="0"/>
            </a:br>
            <a:endParaRPr lang="ru-RU" sz="2400" dirty="0"/>
          </a:p>
        </p:txBody>
      </p:sp>
      <p:pic>
        <p:nvPicPr>
          <p:cNvPr id="4" name="Содержимое 3" descr="img4.jpg"/>
          <p:cNvPicPr>
            <a:picLocks noGrp="1" noChangeAspect="1"/>
          </p:cNvPicPr>
          <p:nvPr>
            <p:ph idx="1"/>
          </p:nvPr>
        </p:nvPicPr>
        <p:blipFill>
          <a:blip r:embed="rId2"/>
          <a:stretch>
            <a:fillRect/>
          </a:stretch>
        </p:blipFill>
        <p:spPr>
          <a:xfrm>
            <a:off x="714348" y="928670"/>
            <a:ext cx="7500990" cy="552610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давления:</a:t>
            </a:r>
            <a:endParaRPr lang="ru-RU" dirty="0"/>
          </a:p>
        </p:txBody>
      </p:sp>
      <p:sp>
        <p:nvSpPr>
          <p:cNvPr id="3" name="Содержимое 2"/>
          <p:cNvSpPr>
            <a:spLocks noGrp="1"/>
          </p:cNvSpPr>
          <p:nvPr>
            <p:ph idx="1"/>
          </p:nvPr>
        </p:nvSpPr>
        <p:spPr/>
        <p:txBody>
          <a:bodyPr/>
          <a:lstStyle/>
          <a:p>
            <a:r>
              <a:rPr lang="ru-RU" dirty="0" smtClean="0"/>
              <a:t>Абсолютное давление</a:t>
            </a:r>
          </a:p>
          <a:p>
            <a:r>
              <a:rPr lang="ru-RU" dirty="0" smtClean="0"/>
              <a:t>Относительное давление</a:t>
            </a:r>
          </a:p>
          <a:p>
            <a:r>
              <a:rPr lang="ru-RU" dirty="0" smtClean="0"/>
              <a:t>Избыточное и манометрическое давление</a:t>
            </a:r>
          </a:p>
          <a:p>
            <a:r>
              <a:rPr lang="ru-RU" dirty="0" smtClean="0"/>
              <a:t>Естественное давление </a:t>
            </a:r>
          </a:p>
          <a:p>
            <a:r>
              <a:rPr lang="ru-RU" dirty="0" smtClean="0"/>
              <a:t>Разряжение и </a:t>
            </a:r>
            <a:r>
              <a:rPr lang="ru-RU" dirty="0" err="1" smtClean="0"/>
              <a:t>вакууметрическое</a:t>
            </a:r>
            <a:r>
              <a:rPr lang="ru-RU" dirty="0" smtClean="0"/>
              <a:t> давление </a:t>
            </a:r>
            <a:endParaRPr lang="ru-RU" dirty="0" smtClean="0"/>
          </a:p>
          <a:p>
            <a:r>
              <a:rPr lang="ru-RU" dirty="0" smtClean="0"/>
              <a:t>Атмосферное давление</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Абсолютное давление</a:t>
            </a:r>
            <a:endParaRPr lang="ru-RU" dirty="0"/>
          </a:p>
        </p:txBody>
      </p:sp>
      <p:sp>
        <p:nvSpPr>
          <p:cNvPr id="3" name="Содержимое 2"/>
          <p:cNvSpPr>
            <a:spLocks noGrp="1"/>
          </p:cNvSpPr>
          <p:nvPr>
            <p:ph idx="1"/>
          </p:nvPr>
        </p:nvSpPr>
        <p:spPr/>
        <p:txBody>
          <a:bodyPr>
            <a:normAutofit/>
          </a:bodyPr>
          <a:lstStyle/>
          <a:p>
            <a:r>
              <a:rPr lang="ru-RU" sz="2400" dirty="0" smtClean="0"/>
              <a:t>Абсолютное давление ─ это истинное давление жидкостей, паров или газов, которое отсчитывается от абсолютного нуля давления (абсолютного вакуума).</a:t>
            </a:r>
          </a:p>
          <a:p>
            <a:r>
              <a:rPr lang="ru-RU" sz="2400" dirty="0" smtClean="0"/>
              <a:t>Формула:  </a:t>
            </a:r>
            <a:r>
              <a:rPr lang="en-US" sz="2400" dirty="0" err="1" smtClean="0"/>
              <a:t>Pabc</a:t>
            </a:r>
            <a:r>
              <a:rPr lang="en-US" sz="2400" dirty="0" smtClean="0"/>
              <a:t>=P</a:t>
            </a:r>
            <a:r>
              <a:rPr lang="ru-RU" sz="2400" dirty="0" err="1" smtClean="0"/>
              <a:t>изб+Рат</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714512"/>
          </a:xfrm>
        </p:spPr>
        <p:txBody>
          <a:bodyPr>
            <a:normAutofit fontScale="90000"/>
          </a:bodyPr>
          <a:lstStyle/>
          <a:p>
            <a:r>
              <a:rPr lang="ru-RU" dirty="0" smtClean="0"/>
              <a:t>Атмосферное давление</a:t>
            </a:r>
            <a:br>
              <a:rPr lang="ru-RU" dirty="0" smtClean="0"/>
            </a:br>
            <a:r>
              <a:rPr lang="ru-RU" sz="1800" dirty="0" err="1" smtClean="0"/>
              <a:t>Атмосфе́рное</a:t>
            </a:r>
            <a:r>
              <a:rPr lang="ru-RU" sz="1800" dirty="0" smtClean="0"/>
              <a:t> </a:t>
            </a:r>
            <a:r>
              <a:rPr lang="ru-RU" sz="1800" dirty="0" err="1" smtClean="0"/>
              <a:t>давле́ние</a:t>
            </a:r>
            <a:r>
              <a:rPr lang="ru-RU" sz="1800" dirty="0" smtClean="0"/>
              <a:t> — давление атмосферы, действующее на все находящиеся в ней предметы и на земную поверхность, равное модулю силы, действующей в атмосфере, на единицу площади поверхности по нормали к ней. Пьезометры и манометры измеряют избыточное манометрическое давление, то есть они работают, если полное давление в жидкости превышает величину, равную одной атмосфере </a:t>
            </a:r>
            <a:r>
              <a:rPr lang="ru-RU" sz="1800" dirty="0" err="1" smtClean="0"/>
              <a:t>p</a:t>
            </a:r>
            <a:r>
              <a:rPr lang="ru-RU" sz="1800" dirty="0" smtClean="0"/>
              <a:t> = 1 кгс/см2 = 0,1 МПа. </a:t>
            </a:r>
            <a:r>
              <a:rPr lang="ru-RU" sz="1800" dirty="0" smtClean="0"/>
              <a:t>Вычисляется по формуле: </a:t>
            </a:r>
            <a:r>
              <a:rPr lang="ru-RU" sz="4400" dirty="0" smtClean="0"/>
              <a:t/>
            </a:r>
            <a:br>
              <a:rPr lang="ru-RU" sz="4400" dirty="0" smtClean="0"/>
            </a:br>
            <a:endParaRPr lang="ru-RU" dirty="0"/>
          </a:p>
        </p:txBody>
      </p:sp>
      <p:pic>
        <p:nvPicPr>
          <p:cNvPr id="4" name="Содержимое 3" descr="hello_html_m46a65b1.gif"/>
          <p:cNvPicPr>
            <a:picLocks noGrp="1" noChangeAspect="1"/>
          </p:cNvPicPr>
          <p:nvPr>
            <p:ph idx="1"/>
          </p:nvPr>
        </p:nvPicPr>
        <p:blipFill>
          <a:blip r:embed="rId2"/>
          <a:stretch>
            <a:fillRect/>
          </a:stretch>
        </p:blipFill>
        <p:spPr>
          <a:xfrm>
            <a:off x="642910" y="2857496"/>
            <a:ext cx="4114800" cy="1143008"/>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201</TotalTime>
  <Words>1116</Words>
  <Application>Microsoft Office PowerPoint</Application>
  <PresentationFormat>Экран (4:3)</PresentationFormat>
  <Paragraphs>114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Яркая</vt:lpstr>
      <vt:lpstr>Министерство  образования и науки Республики Башкортостан ГАПОУ Уфимский топливно-энергетический колледж</vt:lpstr>
      <vt:lpstr>Введение</vt:lpstr>
      <vt:lpstr>Цели и задачи проекта.</vt:lpstr>
      <vt:lpstr>Что такое давление? 1.    Давле́ние на поверхность — экстенсивная физическая величина, численно равная силе, действующей на единицу площади поверхности перпендикулярно этой поверхности. В данной точке давление определяется как отношение нормальной составляющей.(Википедия) </vt:lpstr>
      <vt:lpstr>2. Давление- скалярная физическая величина, равная силе, действующей на единицу  площади поверхности. (Словарь газовика) </vt:lpstr>
      <vt:lpstr> </vt:lpstr>
      <vt:lpstr>Виды давления:</vt:lpstr>
      <vt:lpstr>Абсолютное давление</vt:lpstr>
      <vt:lpstr>Атмосферное давление Атмосфе́рное давле́ние — давление атмосферы, действующее на все находящиеся в ней предметы и на земную поверхность, равное модулю силы, действующей в атмосфере, на единицу площади поверхности по нормали к ней. Пьезометры и манометры измеряют избыточное манометрическое давление, то есть они работают, если полное давление в жидкости превышает величину, равную одной атмосфере p = 1 кгс/см2 = 0,1 МПа. Вычисляется по формуле:  </vt:lpstr>
      <vt:lpstr>Относительное давление</vt:lpstr>
      <vt:lpstr>Избыточное давление</vt:lpstr>
      <vt:lpstr>Вакууметрическое давление</vt:lpstr>
      <vt:lpstr>Естественное давление</vt:lpstr>
      <vt:lpstr>Приборы для измерения давления. Виды и работа. Применение</vt:lpstr>
      <vt:lpstr>Барометры  Барометром называют прибор, измеряющий давление воздуха в атмосфере. Существует несколько видов барометров.  Ртутный барометр действует на основе перемещения ртути в трубке по определенной шкале.</vt:lpstr>
      <vt:lpstr>Жидкостный барометр Жидкостный барометр работает по принципу уравновешивания жидкости давлением атмосферы</vt:lpstr>
      <vt:lpstr>Барометр-анероид  Барометр-анероид работает на изменении размеров металлической герметичной коробки с вакуумом внутри, под действием давления атмосферы.</vt:lpstr>
      <vt:lpstr>Электронный барометр Электронный барометр является более современным прибором. Он преобразовывает параметры обычного анероида в цифровой сигнал, отображающийся на жидкокристаллическом дисплее.</vt:lpstr>
      <vt:lpstr>     Деформационные манометры В технической области приобрели популярность деформационные приборы для измерения давления. Их принцип работы заключается в деформации чувствительного элемента. Эта деформация появляется под действием давления. Упругий компонент связан со считывающим устройством, имеющим шкалу с градуировкой единицами давления.  Деформационные манометры делятся на:  Пружинные. Сильфонные. Мембранные.</vt:lpstr>
      <vt:lpstr>.</vt:lpstr>
      <vt:lpstr>.</vt:lpstr>
      <vt:lpstr>.</vt:lpstr>
      <vt:lpstr>Литература </vt:lpstr>
      <vt:lpstr>Заключение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Республики Башкортостан ГАПОУ Уфимский топливно-энергетический колледж</dc:title>
  <dc:creator>Admin</dc:creator>
  <cp:lastModifiedBy>Admin</cp:lastModifiedBy>
  <cp:revision>21</cp:revision>
  <dcterms:created xsi:type="dcterms:W3CDTF">2020-11-01T09:15:08Z</dcterms:created>
  <dcterms:modified xsi:type="dcterms:W3CDTF">2020-12-15T18:33:58Z</dcterms:modified>
</cp:coreProperties>
</file>