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74" r:id="rId12"/>
    <p:sldId id="266" r:id="rId13"/>
    <p:sldId id="275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B3FFF1"/>
    <a:srgbClr val="792E61"/>
    <a:srgbClr val="47627F"/>
    <a:srgbClr val="04105A"/>
    <a:srgbClr val="ED613E"/>
    <a:srgbClr val="BF3C48"/>
    <a:srgbClr val="856E45"/>
    <a:srgbClr val="6F267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2ahUKEwj_74LA6aXlAhU2wMQBHTzGBDUQjRx6BAgBEAQ&amp;url=https://my-shop.ru/shop/product/3055927.html&amp;psig=AOvVaw1WTCoHSjdCIRp8-jGGHGvQ&amp;ust=1571488622084819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uact=8&amp;ved=2ahUKEwjMl46O6aXlAhVj_CoKHSR0AFkQjRx6BAgBEAQ&amp;url=/url?sa=i&amp;rct=j&amp;q=&amp;esrc=s&amp;source=images&amp;cd=&amp;ved=&amp;url=https://igrrai.ru/dubl-2&amp;psig=AOvVaw2lsCJc_JxuiMlcCGmp1DIb&amp;ust=1571488523878366&amp;psig=AOvVaw2lsCJc_JxuiMlcCGmp1DIb&amp;ust=15714885238783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ved=2ahUKEwj5ntqv6aXlAhVpxaYKHRSUAQIQjRx6BAgBEAQ&amp;url=https://www.toy.ru/catalog/drugie_igry/other_games_a2120_igra_dzhenga_obnovl/&amp;psig=AOvVaw1Px3II4gF4b5TqCE2_UK6n&amp;ust=1571488595450290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rozetka.com.ua/mattel_uno_w2085/p291253/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37" y="1278446"/>
            <a:ext cx="8690642" cy="23876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+mn-lt"/>
              </a:rPr>
              <a:t>Как помочь ребёнку лучше учиться?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7368"/>
            <a:ext cx="9144000" cy="882556"/>
          </a:xfrm>
          <a:solidFill>
            <a:srgbClr val="FFD5D5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i="1" dirty="0" smtClean="0"/>
              <a:t>Родительский </a:t>
            </a:r>
            <a:r>
              <a:rPr lang="ru-RU" sz="2000" i="1" dirty="0" smtClean="0"/>
              <a:t>клуб</a:t>
            </a:r>
          </a:p>
          <a:p>
            <a:endParaRPr lang="ru-RU" sz="2000" i="1" dirty="0"/>
          </a:p>
          <a:p>
            <a:r>
              <a:rPr lang="ru-RU" sz="2000" i="1" dirty="0" smtClean="0"/>
              <a:t>Педагог-психолог: Мочалова Анна Сергеевна</a:t>
            </a:r>
            <a:endParaRPr lang="en-US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020901"/>
            <a:ext cx="8839200" cy="41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5. Разговаривайте с ребёнком. Обсуждайте его увлечения, книги, кинофильмы. В младшем возрасте учите высказываться об увиденном, помогайте поддержать диалог. В старшем возрасте превращайте обсуждение в диспут, чтобы ребёнок приводил аргументы. 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pic>
        <p:nvPicPr>
          <p:cNvPr id="4100" name="Picture 4" descr="Картинки по запросу семья смотрит филь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3" y="4329484"/>
            <a:ext cx="3318141" cy="2298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Картинки по запросу дети и родители разговариваю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4" y="4329484"/>
            <a:ext cx="4083384" cy="2298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/>
              <a:t>Как помочь ребёнку лучше учиться?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413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20901"/>
            <a:ext cx="7886700" cy="41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Используйте интересы ребёнка</a:t>
            </a:r>
            <a:endParaRPr lang="ru-RU" sz="3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63671"/>
              </p:ext>
            </p:extLst>
          </p:nvPr>
        </p:nvGraphicFramePr>
        <p:xfrm>
          <a:off x="895350" y="2158998"/>
          <a:ext cx="7524750" cy="4097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1825"/>
                <a:gridCol w="4352925"/>
              </a:tblGrid>
              <a:tr h="6832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Интересы ребёнка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Чем</a:t>
                      </a:r>
                      <a:r>
                        <a:rPr lang="ru-RU" sz="2400" baseline="0" dirty="0" smtClean="0"/>
                        <a:t> это может помочь в учёбе?</a:t>
                      </a:r>
                      <a:endParaRPr lang="ru-RU" sz="2400" dirty="0"/>
                    </a:p>
                  </a:txBody>
                  <a:tcPr/>
                </a:tc>
              </a:tr>
              <a:tr h="32537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000" dirty="0" smtClean="0"/>
                        <a:t>-…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000" dirty="0" smtClean="0"/>
                        <a:t>-…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000" dirty="0" smtClean="0"/>
                        <a:t>-…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000" dirty="0" smtClean="0"/>
                        <a:t>-…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000" dirty="0" smtClean="0"/>
                        <a:t>-…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=</a:t>
                      </a:r>
                      <a:r>
                        <a:rPr lang="en-US" sz="2000" dirty="0" smtClean="0"/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=</a:t>
                      </a:r>
                      <a:r>
                        <a:rPr lang="en-US" sz="2000" dirty="0" smtClean="0"/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=</a:t>
                      </a:r>
                      <a:r>
                        <a:rPr lang="en-US" sz="2000" dirty="0" smtClean="0"/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=</a:t>
                      </a:r>
                      <a:r>
                        <a:rPr lang="en-US" sz="2000" dirty="0" smtClean="0"/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=</a:t>
                      </a:r>
                      <a:r>
                        <a:rPr lang="en-US" sz="2000" dirty="0" smtClean="0"/>
                        <a:t>&gt;</a:t>
                      </a:r>
                      <a:endParaRPr lang="ru-RU" sz="20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43375" y="2209800"/>
            <a:ext cx="421005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3375" y="2952750"/>
            <a:ext cx="914400" cy="311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20901"/>
            <a:ext cx="7886700" cy="41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6. Научите использовать технологии. Поощряйте умение работать с гаджетами, но учите отличать полезную и вредную информацию. Приучите ребёнка обсуждать, что он читал или с кем общался в Интернете.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pic>
        <p:nvPicPr>
          <p:cNvPr id="5124" name="Picture 4" descr="Картинки по запросу дети учатся по гаджет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4207098"/>
            <a:ext cx="3657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70" y="4207098"/>
            <a:ext cx="3377869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/>
              <a:t>Как помочь ребёнку лучше учиться?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168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mco-expo.ru/wp-content/uploads/2018/11/Uchastniki-salona_Uchi.r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2"/>
            <a:ext cx="31718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Образовательные Интернет-порталы</a:t>
            </a:r>
            <a:endParaRPr lang="ru-RU" sz="3600" b="1" dirty="0"/>
          </a:p>
        </p:txBody>
      </p:sp>
      <p:pic>
        <p:nvPicPr>
          <p:cNvPr id="2052" name="Picture 4" descr="http://xn--80aa7apdes.xn--80asehdb/uploads/posts/2019-04/1554453027__yande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97" y="1896692"/>
            <a:ext cx="2993828" cy="216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mitrenkosv.ucoz.ua/bllggg/blo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114675"/>
            <a:ext cx="23812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hk27.ru/files/imagecache/280x210/images/news/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4857749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13school.ru/images/yaklass_logo_b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35937"/>
          <a:stretch/>
        </p:blipFill>
        <p:spPr bwMode="auto">
          <a:xfrm>
            <a:off x="2759627" y="2171699"/>
            <a:ext cx="3472345" cy="9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xn---3-6kcai3cmgdgbg6addx9gwf.xn--p1ai/wp-content/uploads/2016/04/videourok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4" y="4095751"/>
            <a:ext cx="422910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7593" r="44792" b="77222"/>
          <a:stretch/>
        </p:blipFill>
        <p:spPr bwMode="auto">
          <a:xfrm>
            <a:off x="529740" y="5387753"/>
            <a:ext cx="4712669" cy="94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2020901"/>
            <a:ext cx="8648700" cy="41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7. Визуализируйте задание. Чтобы успешно освоить учебный материал, помогите ребёнку сделать его «зримым». В младшем возрасте рисуйте вместе с ним, в более старшем возрасте рисунок замените схемами, графиками, таблицами. 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pic>
        <p:nvPicPr>
          <p:cNvPr id="10242" name="Picture 2" descr="Картинки по запросу лэпб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4107656"/>
            <a:ext cx="3168650" cy="237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7656"/>
            <a:ext cx="3168651" cy="237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/>
              <a:t>Как помочь ребёнку лучше учиться?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551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20901"/>
            <a:ext cx="7886700" cy="41560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8. Приучите верить в себя. Не забудьте поощрять результаты работы. Ставьте постепенно перед ребёнком чуть более сложную цель, чем он достиг. Сравнивайте новый результат с его старым результатом, а не с результатом его одноклассника или друга.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165765"/>
            <a:ext cx="3844925" cy="2568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165765"/>
            <a:ext cx="3854840" cy="2568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/>
              <a:t>Как помочь ребёнку лучше учиться?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352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2801"/>
            <a:ext cx="9144000" cy="1325563"/>
          </a:xfrm>
        </p:spPr>
        <p:txBody>
          <a:bodyPr/>
          <a:lstStyle/>
          <a:p>
            <a:pPr algn="ctr"/>
            <a:r>
              <a:rPr lang="ru-RU" b="1" dirty="0" smtClean="0"/>
              <a:t>Подводя итог…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3" y="1878331"/>
            <a:ext cx="85582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Проявляйте максимальный </a:t>
            </a:r>
            <a:r>
              <a:rPr lang="ru-RU" sz="2000" u="sng" dirty="0" smtClean="0"/>
              <a:t>интерес к школьным делам</a:t>
            </a:r>
            <a:r>
              <a:rPr lang="ru-RU" sz="2000" dirty="0" smtClean="0"/>
              <a:t> ребёнка, проводите </a:t>
            </a:r>
            <a:r>
              <a:rPr lang="ru-RU" sz="2000" u="sng" dirty="0" smtClean="0"/>
              <a:t>беседу об успеваемости</a:t>
            </a:r>
            <a:r>
              <a:rPr lang="ru-RU" sz="2000" dirty="0" smtClean="0"/>
              <a:t>, </a:t>
            </a:r>
            <a:r>
              <a:rPr lang="ru-RU" sz="2000" u="sng" dirty="0" smtClean="0"/>
              <a:t>поведении</a:t>
            </a:r>
            <a:r>
              <a:rPr lang="ru-RU" sz="2000" dirty="0" smtClean="0"/>
              <a:t>, </a:t>
            </a:r>
            <a:r>
              <a:rPr lang="ru-RU" sz="2000" u="sng" dirty="0" smtClean="0"/>
              <a:t>взаимоотношениях со сверстниками</a:t>
            </a:r>
            <a:r>
              <a:rPr lang="ru-RU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u="sng" dirty="0" smtClean="0"/>
              <a:t>Радуйтесь вместе с ребёнком </a:t>
            </a:r>
            <a:r>
              <a:rPr lang="ru-RU" sz="2000" dirty="0" smtClean="0"/>
              <a:t>за его успехи и проявляйте озабоченность, когда не всё идёт гладко. Если у ребёнка что-то не получается, важно его подбодрить и вселить уверенность в своих силах и потенциальных способностях.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Также в силах родителей прививать </a:t>
            </a:r>
            <a:r>
              <a:rPr lang="ru-RU" sz="2000" u="sng" dirty="0" smtClean="0"/>
              <a:t>интерес к учебным предметам</a:t>
            </a:r>
            <a:r>
              <a:rPr lang="ru-RU" sz="2000" dirty="0" smtClean="0"/>
              <a:t>, связывая их с интересами ребёнка.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И конечно же, </a:t>
            </a:r>
            <a:r>
              <a:rPr lang="ru-RU" sz="2000" u="sng" dirty="0" smtClean="0"/>
              <a:t>обеспечение спокойной, комфортной и стабильной обстановки в семье</a:t>
            </a:r>
            <a:r>
              <a:rPr lang="ru-RU" sz="2000" dirty="0" smtClean="0"/>
              <a:t> будет лучшей гарантией развития в ребёнке таких качеств, как уверенность в себе, решительность, собранность, организовать и, как следствие, высокой внутренней мотивации, которая будет только толкать ребёнка к самосовершенствованию и реализации своих возможностей.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6300"/>
            <a:ext cx="9144000" cy="1200329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2400" i="1" dirty="0" err="1" smtClean="0"/>
              <a:t>Э.Бомбек</a:t>
            </a:r>
            <a:r>
              <a:rPr lang="ru-RU" sz="2400" i="1" dirty="0"/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62300"/>
            <a:ext cx="9144000" cy="943000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/>
              <a:t>Спасибо за внимание!!!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304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44444E-6 L 4.16667E-6 -0.0583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2.22222E-6 L 3.61111E-6 -0.04861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20" y="1144261"/>
            <a:ext cx="8705088" cy="322795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ШКОЛЬНАЯ МОТИВАЦИЯ – </a:t>
            </a:r>
            <a:br>
              <a:rPr lang="ru-RU" b="1" dirty="0" smtClean="0"/>
            </a:br>
            <a:r>
              <a:rPr lang="ru-RU" sz="2400" dirty="0"/>
              <a:t>это  </a:t>
            </a:r>
            <a:r>
              <a:rPr lang="ru-RU" sz="2400" dirty="0" smtClean="0"/>
              <a:t>процесс</a:t>
            </a:r>
            <a:r>
              <a:rPr lang="ru-RU" sz="2400" dirty="0"/>
              <a:t>,  который  запускает,  направляет  и  поддерживает  усилия,  направленные  на  выполнение  учебной  деятельности.  Это  сложная,  комплексная  система, </a:t>
            </a:r>
            <a:r>
              <a:rPr lang="ru-RU" sz="2400" dirty="0" smtClean="0"/>
              <a:t>образуемая</a:t>
            </a:r>
            <a:r>
              <a:rPr lang="ru-RU" sz="2400" dirty="0"/>
              <a:t>  мотивами</a:t>
            </a:r>
            <a:r>
              <a:rPr lang="ru-RU" sz="2400" dirty="0" smtClean="0"/>
              <a:t>, целями</a:t>
            </a:r>
            <a:r>
              <a:rPr lang="ru-RU" sz="2400" dirty="0"/>
              <a:t>,  реакциями  на  </a:t>
            </a:r>
            <a:r>
              <a:rPr lang="ru-RU" sz="2400" dirty="0" smtClean="0"/>
              <a:t>неудачу</a:t>
            </a:r>
            <a:r>
              <a:rPr lang="ru-RU" sz="2400" dirty="0"/>
              <a:t>,  настойчивостью  </a:t>
            </a:r>
            <a:r>
              <a:rPr lang="ru-RU" sz="2400" dirty="0" smtClean="0"/>
              <a:t>и установками</a:t>
            </a:r>
            <a:r>
              <a:rPr lang="ru-RU" sz="2400" dirty="0"/>
              <a:t>  </a:t>
            </a:r>
            <a:r>
              <a:rPr lang="ru-RU" sz="2400" dirty="0" smtClean="0"/>
              <a:t>ученика.</a:t>
            </a:r>
            <a:endParaRPr lang="en-US" sz="2400" b="1" dirty="0"/>
          </a:p>
        </p:txBody>
      </p:sp>
      <p:pic>
        <p:nvPicPr>
          <p:cNvPr id="28" name="Picture 6" descr="http://jazdorov.com.ua/wp-content/uploads/2015/11/4b8cb0ce317e4faffb396060ef524a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67" y="4117365"/>
            <a:ext cx="3219849" cy="2149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" name="Picture 6" descr="https://im3-tub-ru.yandex.net/i?id=b33564ed89857359f8cfbafc2cf79147&amp;n=33&amp;h=255&amp;w=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6" y="4117365"/>
            <a:ext cx="3227769" cy="2149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Прямоугольник 29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966" y="1018269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Уровни школьной мотивации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46" y="2282158"/>
            <a:ext cx="6469955" cy="4356847"/>
          </a:xfrm>
        </p:spPr>
        <p:txBody>
          <a:bodyPr>
            <a:noAutofit/>
          </a:bodyPr>
          <a:lstStyle/>
          <a:p>
            <a:pPr algn="just"/>
            <a:r>
              <a:rPr lang="ru-RU" sz="1400" b="1" i="1" u="sng" dirty="0"/>
              <a:t>Первый  уровень.</a:t>
            </a:r>
            <a:r>
              <a:rPr lang="ru-RU" sz="1400" b="1" i="1" dirty="0"/>
              <a:t> </a:t>
            </a:r>
            <a:r>
              <a:rPr lang="ru-RU" sz="1400" b="1" i="1" dirty="0" smtClean="0"/>
              <a:t>Высокий  </a:t>
            </a:r>
            <a:r>
              <a:rPr lang="ru-RU" sz="1400" b="1" i="1" dirty="0"/>
              <a:t>уровень  школьной  мотивации, учебной активности</a:t>
            </a:r>
            <a:r>
              <a:rPr lang="ru-RU" sz="1400" b="1" i="1" dirty="0" smtClean="0"/>
              <a:t>. </a:t>
            </a:r>
          </a:p>
          <a:p>
            <a:pPr algn="just"/>
            <a:r>
              <a:rPr lang="ru-RU" sz="1400" dirty="0" smtClean="0"/>
              <a:t>У </a:t>
            </a:r>
            <a:r>
              <a:rPr lang="ru-RU" sz="1400" dirty="0"/>
              <a:t>таких  детей  есть  познавательный  мотив, стремление  наиболее  успешно  выполнять все  предъявляемые  школой  требования. Ученики  чётко  следуют  всем  указаниям учителя, добросовестны  и  ответственны, сильно  переживают,  если  получают </a:t>
            </a:r>
            <a:r>
              <a:rPr lang="ru-RU" sz="1400" dirty="0" smtClean="0"/>
              <a:t>неудовлетворительные  </a:t>
            </a:r>
            <a:r>
              <a:rPr lang="ru-RU" sz="1400" dirty="0"/>
              <a:t>оценки. </a:t>
            </a:r>
            <a:endParaRPr lang="ru-RU" sz="1400" dirty="0" smtClean="0"/>
          </a:p>
          <a:p>
            <a:pPr algn="just"/>
            <a:r>
              <a:rPr lang="ru-RU" sz="1400" b="1" i="1" u="sng" dirty="0" smtClean="0"/>
              <a:t>Второй  </a:t>
            </a:r>
            <a:r>
              <a:rPr lang="ru-RU" sz="1400" b="1" i="1" u="sng" dirty="0"/>
              <a:t>уровень</a:t>
            </a:r>
            <a:r>
              <a:rPr lang="ru-RU" sz="1400" b="1" i="1" dirty="0"/>
              <a:t>. </a:t>
            </a:r>
            <a:r>
              <a:rPr lang="ru-RU" sz="1400" b="1" i="1" dirty="0" smtClean="0"/>
              <a:t>Хорошая  </a:t>
            </a:r>
            <a:r>
              <a:rPr lang="ru-RU" sz="1400" b="1" i="1" dirty="0"/>
              <a:t>школьная  мотивация</a:t>
            </a:r>
            <a:r>
              <a:rPr lang="ru-RU" sz="1400" b="1" i="1" dirty="0" smtClean="0"/>
              <a:t>. </a:t>
            </a:r>
          </a:p>
          <a:p>
            <a:pPr algn="just"/>
            <a:r>
              <a:rPr lang="ru-RU" sz="1400" dirty="0" smtClean="0"/>
              <a:t>Подобные  </a:t>
            </a:r>
            <a:r>
              <a:rPr lang="ru-RU" sz="1400" dirty="0"/>
              <a:t>показатели  имеют  большинство  учащихся  начальных  классов, успешно справляющихся  с  учебной  деятельностью. </a:t>
            </a:r>
            <a:r>
              <a:rPr lang="ru-RU" sz="1400" dirty="0" smtClean="0"/>
              <a:t>Подобный  </a:t>
            </a:r>
            <a:r>
              <a:rPr lang="ru-RU" sz="1400" dirty="0"/>
              <a:t>уровень  мотивации  является средней  нормой.</a:t>
            </a:r>
          </a:p>
          <a:p>
            <a:pPr algn="just"/>
            <a:r>
              <a:rPr lang="ru-RU" sz="1400" b="1" i="1" u="sng" dirty="0"/>
              <a:t>Третий  уровень.</a:t>
            </a:r>
            <a:r>
              <a:rPr lang="ru-RU" sz="1400" b="1" i="1" dirty="0"/>
              <a:t> </a:t>
            </a:r>
            <a:r>
              <a:rPr lang="ru-RU" sz="1400" b="1" i="1" dirty="0" smtClean="0"/>
              <a:t>Положительное   </a:t>
            </a:r>
            <a:r>
              <a:rPr lang="ru-RU" sz="1400" b="1" i="1" dirty="0"/>
              <a:t>отношение   к  школе, но  школа привлекает   таких   детей  </a:t>
            </a:r>
            <a:r>
              <a:rPr lang="ru-RU" sz="1400" b="1" i="1" dirty="0" err="1"/>
              <a:t>внеучебной</a:t>
            </a:r>
            <a:r>
              <a:rPr lang="ru-RU" sz="1400" b="1" i="1" dirty="0"/>
              <a:t>  деятельностью</a:t>
            </a:r>
            <a:r>
              <a:rPr lang="ru-RU" sz="1400" b="1" i="1" dirty="0" smtClean="0"/>
              <a:t>. </a:t>
            </a:r>
          </a:p>
          <a:p>
            <a:pPr algn="just"/>
            <a:r>
              <a:rPr lang="ru-RU" sz="1400" dirty="0" smtClean="0"/>
              <a:t>Такие  </a:t>
            </a:r>
            <a:r>
              <a:rPr lang="ru-RU" sz="1400" dirty="0"/>
              <a:t>дети  достаточно  благополучно   чувствуют  себя  в  школе, однако  чаще  ходят  в школу, чтобы  общаться  с  друзьями, с  учителем. Им  нравится  ощущать  себя  </a:t>
            </a:r>
            <a:r>
              <a:rPr lang="ru-RU" sz="1400" dirty="0" err="1" smtClean="0"/>
              <a:t>ученииками</a:t>
            </a:r>
            <a:r>
              <a:rPr lang="ru-RU" sz="1400" dirty="0"/>
              <a:t>, иметь  красивый  портфель, ручки, тетради. Познавательные  мотивы  у  таких  </a:t>
            </a:r>
            <a:r>
              <a:rPr lang="ru-RU" sz="1400" dirty="0" smtClean="0"/>
              <a:t>детей  </a:t>
            </a:r>
            <a:r>
              <a:rPr lang="ru-RU" sz="1400" dirty="0"/>
              <a:t>сформированы  в  меньшей  степени, и  учебный  процесс  их  мало   привлекает. </a:t>
            </a:r>
            <a:endParaRPr lang="ru-RU" sz="1400" dirty="0" smtClean="0"/>
          </a:p>
        </p:txBody>
      </p:sp>
      <p:pic>
        <p:nvPicPr>
          <p:cNvPr id="4" name="Picture 6" descr="http://sonyaclub.ru/wp-content/uploads/2016/03/%D0%A1%D0%BF%D0%BE%D1%81%D0%BE%D0%B1%D0%BD%D0%BE%D1%81%D1%82%D0%B8-%D0%BC%D0%BB%D0%B0%D0%B4%D1%88%D0%B5%D0%B3%D0%BE-%D1%88%D0%BA%D0%BE%D0%BB%D1%8C%D0%BD%D0%B8%D0%BA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2" y="2433726"/>
            <a:ext cx="2035075" cy="149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8" descr="http://penza-post.ru/uploads/2-1/roman2/aprel/7na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2" y="4400590"/>
            <a:ext cx="2073258" cy="1382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20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29palms.ru/photo/blog/pafnutii/220416/resized/009_Blog_Pavla_Aksenova_Anekdoty_ot_Pafnutiya_Foto_sabphoto_-_Depositphot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/>
          <a:stretch/>
        </p:blipFill>
        <p:spPr bwMode="auto">
          <a:xfrm>
            <a:off x="141142" y="2444222"/>
            <a:ext cx="2468444" cy="158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966" y="1018269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Уровни школьной мотивации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303" y="2489626"/>
            <a:ext cx="6001229" cy="4533579"/>
          </a:xfrm>
        </p:spPr>
        <p:txBody>
          <a:bodyPr>
            <a:noAutofit/>
          </a:bodyPr>
          <a:lstStyle/>
          <a:p>
            <a:pPr algn="just"/>
            <a:r>
              <a:rPr lang="ru-RU" sz="1400" b="1" i="1" u="sng" dirty="0" smtClean="0"/>
              <a:t>Четвертый  </a:t>
            </a:r>
            <a:r>
              <a:rPr lang="ru-RU" sz="1400" b="1" i="1" u="sng" dirty="0"/>
              <a:t>уровень.</a:t>
            </a:r>
            <a:r>
              <a:rPr lang="ru-RU" sz="1400" b="1" i="1" dirty="0"/>
              <a:t> </a:t>
            </a:r>
            <a:r>
              <a:rPr lang="ru-RU" sz="1400" b="1" i="1" dirty="0" smtClean="0"/>
              <a:t>Низкая   </a:t>
            </a:r>
            <a:r>
              <a:rPr lang="ru-RU" sz="1400" b="1" i="1" dirty="0"/>
              <a:t>школьная   мотивация</a:t>
            </a:r>
            <a:r>
              <a:rPr lang="ru-RU" sz="1400" b="1" i="1" dirty="0" smtClean="0"/>
              <a:t>. </a:t>
            </a:r>
          </a:p>
          <a:p>
            <a:pPr algn="just"/>
            <a:r>
              <a:rPr lang="ru-RU" sz="1400" dirty="0" smtClean="0"/>
              <a:t>Эти  </a:t>
            </a:r>
            <a:r>
              <a:rPr lang="ru-RU" sz="1400" dirty="0"/>
              <a:t>дети  посещают  школу  неохотно, предпочитают  пропускать  занятия. На  уроках часто  занимаются  посторонними  делами, играми. Испытывают  серьёзные  затруднения в  учебной  деятельности. Находятся  в  состоянии  неустойчивой  адаптации  к  школе. </a:t>
            </a:r>
          </a:p>
          <a:p>
            <a:pPr algn="just"/>
            <a:r>
              <a:rPr lang="ru-RU" sz="1400" b="1" i="1" u="sng" dirty="0"/>
              <a:t>Пятый  уровень</a:t>
            </a:r>
            <a:r>
              <a:rPr lang="ru-RU" sz="1400" b="1" i="1" dirty="0"/>
              <a:t>. </a:t>
            </a:r>
            <a:r>
              <a:rPr lang="ru-RU" sz="1400" b="1" i="1" dirty="0" smtClean="0"/>
              <a:t>Негативное  </a:t>
            </a:r>
            <a:r>
              <a:rPr lang="ru-RU" sz="1400" b="1" i="1" dirty="0"/>
              <a:t>отношение  к  школе, школьная дезадаптация</a:t>
            </a:r>
            <a:r>
              <a:rPr lang="ru-RU" sz="1400" b="1" i="1" dirty="0" smtClean="0"/>
              <a:t>.</a:t>
            </a:r>
          </a:p>
          <a:p>
            <a:pPr algn="just"/>
            <a:r>
              <a:rPr lang="ru-RU" sz="1400" b="1" i="1" dirty="0" smtClean="0"/>
              <a:t> </a:t>
            </a:r>
            <a:r>
              <a:rPr lang="ru-RU" sz="1400" dirty="0" smtClean="0"/>
              <a:t>Такие  </a:t>
            </a:r>
            <a:r>
              <a:rPr lang="ru-RU" sz="1400" dirty="0"/>
              <a:t>дети  испытывают  серьёзные  трудности  в  обучении: они  не  справляются  с учебной  деятельностью, испытывают  проблемы  в  общении  с  одноклассниками, во взаимоотношениях  с  учителем. Школа  нередко  воспринимается  ими  как  враждебная среда, пребывание в  которой  для  них  невыносимо. </a:t>
            </a:r>
            <a:r>
              <a:rPr lang="ru-RU" sz="1400" dirty="0" smtClean="0"/>
              <a:t>В  ряде случаев  </a:t>
            </a:r>
            <a:r>
              <a:rPr lang="ru-RU" sz="1400" dirty="0"/>
              <a:t>ученики  могут  проявлять  агрессию, отказываться  выполнять  задания, следовать  тем  или  иным  нормам  и  правилам. Часто у  подобных  школьников  отмечаются  нервно-психические  нарушения. </a:t>
            </a:r>
          </a:p>
        </p:txBody>
      </p:sp>
      <p:pic>
        <p:nvPicPr>
          <p:cNvPr id="7" name="Picture 8" descr="http://netaptek.ru/article/deti/017/zzb_gotov-li-rebenok-k-shk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3" y="4249812"/>
            <a:ext cx="1887443" cy="1934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80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2025"/>
            <a:ext cx="9144000" cy="685826"/>
          </a:xfrm>
          <a:solidFill>
            <a:srgbClr val="FFD5D5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Как помочь ребёнку лучше учиться?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20901"/>
            <a:ext cx="7886700" cy="41560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1. Приучайте работать в команде. Команда – это семья, товарищи, одноклассники. Поможет игра и совместные дела. Разговаривайте, корректно спорьте, учите приходить к общему мнению.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pic>
        <p:nvPicPr>
          <p:cNvPr id="6" name="Picture 2" descr="C:\Users\S1_50_PC01\Desktop\педсовет\040320172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3726316"/>
            <a:ext cx="4283488" cy="2853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60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4525"/>
            <a:ext cx="77152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«Я вижу что-то зелёное…» (игра на внимание)</a:t>
            </a:r>
          </a:p>
          <a:p>
            <a:r>
              <a:rPr lang="ru-RU" sz="2400" dirty="0" smtClean="0"/>
              <a:t>«Угадай предмет» (развивает мышление)</a:t>
            </a:r>
          </a:p>
          <a:p>
            <a:r>
              <a:rPr lang="ru-RU" sz="2400" dirty="0" smtClean="0"/>
              <a:t>Игры со словами (расширение словарного запаса)</a:t>
            </a:r>
          </a:p>
          <a:p>
            <a:r>
              <a:rPr lang="ru-RU" sz="2400" dirty="0" smtClean="0"/>
              <a:t>«Горячо – холодно»</a:t>
            </a:r>
          </a:p>
          <a:p>
            <a:r>
              <a:rPr lang="ru-RU" sz="2400" dirty="0" smtClean="0"/>
              <a:t>«Что пропало?» (игра на память)</a:t>
            </a:r>
          </a:p>
          <a:p>
            <a:r>
              <a:rPr lang="ru-RU" sz="2400" dirty="0" smtClean="0"/>
              <a:t>Настольные игры</a:t>
            </a:r>
            <a:endParaRPr lang="ru-RU" sz="2400" dirty="0"/>
          </a:p>
        </p:txBody>
      </p:sp>
      <p:pic>
        <p:nvPicPr>
          <p:cNvPr id="1026" name="Picture 2" descr="Картинки по запросу дубль игра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7"/>
          <a:stretch/>
        </p:blipFill>
        <p:spPr bwMode="auto">
          <a:xfrm>
            <a:off x="3914035" y="4103365"/>
            <a:ext cx="2275468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игра ун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4695997"/>
            <a:ext cx="1728192" cy="13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дженг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0" y="4715891"/>
            <a:ext cx="1569017" cy="15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мемо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16" y="3449801"/>
            <a:ext cx="1943719" cy="17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Играем вместе…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27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20901"/>
            <a:ext cx="7886700" cy="41560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2. Применяйте знания. Чтобы решить задание по любому предмету, поясните ребёнку, зачем он это должен сделать. Помогите ученику поставить ближайшие и отдалённые цели. Мотивируйте на результат.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4057648"/>
            <a:ext cx="3568828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Картинки по запросу ребенок считает день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04" y="4057648"/>
            <a:ext cx="3558641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/>
              <a:t>Как помочь ребёнку лучше учиться?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950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20901"/>
            <a:ext cx="7886700" cy="2122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3. Берегите время. Приучите ребёнка понимать, что чем меньше времени впустую потратит ребёнок, тем эффективнее результат. Учите планировать действия. План поможет сократить неэффективность работы.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9200"/>
          <a:stretch/>
        </p:blipFill>
        <p:spPr bwMode="auto">
          <a:xfrm>
            <a:off x="671800" y="4143374"/>
            <a:ext cx="3693825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1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43374"/>
            <a:ext cx="3400425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/>
              <a:t>Как помочь ребёнку лучше учиться?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522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73276"/>
            <a:ext cx="7886700" cy="41560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4. Найдите полезную информацию. Поощряйте умение детей искать информацию в разных источниках: книгах, телевизионных передачах, Интернете. Обсуждайте с ребенком, насколько ему полезна информация.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8500"/>
            <a:ext cx="9144000" cy="523220"/>
          </a:xfrm>
          <a:prstGeom prst="rect">
            <a:avLst/>
          </a:prstGeom>
          <a:solidFill>
            <a:srgbClr val="B3FF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«Ребёнок нуждается в вашей любви больше всего именно тогда, когда меньше всего её заслуживает»</a:t>
            </a:r>
          </a:p>
          <a:p>
            <a:pPr algn="r"/>
            <a:r>
              <a:rPr lang="ru-RU" sz="1400" i="1" dirty="0" err="1" smtClean="0"/>
              <a:t>Э.Бомбек</a:t>
            </a:r>
            <a:r>
              <a:rPr lang="ru-RU" sz="1400" i="1" dirty="0"/>
              <a:t> </a:t>
            </a:r>
          </a:p>
        </p:txBody>
      </p:sp>
      <p:pic>
        <p:nvPicPr>
          <p:cNvPr id="3076" name="Picture 4" descr="Картинки по запросу семья общают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016302"/>
            <a:ext cx="3825875" cy="2535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6300"/>
            <a:ext cx="3806006" cy="2535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2025"/>
            <a:ext cx="9144000" cy="685826"/>
          </a:xfrm>
          <a:prstGeom prst="rect">
            <a:avLst/>
          </a:prstGeom>
          <a:solidFill>
            <a:srgbClr val="FFD5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/>
              <a:t>Как помочь ребёнку лучше учиться?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656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1132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Как помочь ребёнку лучше учиться?</vt:lpstr>
      <vt:lpstr>ШКОЛЬНАЯ МОТИВАЦИЯ –  это  процесс,  который  запускает,  направляет  и  поддерживает  усилия,  направленные  на  выполнение  учебной  деятельности.  Это  сложная,  комплексная  система, образуемая  мотивами, целями,  реакциями  на  неудачу,  настойчивостью  и установками  ученика.</vt:lpstr>
      <vt:lpstr>Уровни школьной мотивации</vt:lpstr>
      <vt:lpstr>Уровни школьной мотивации</vt:lpstr>
      <vt:lpstr>Как помочь ребёнку лучше учиться?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Подводя итог…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HP</cp:lastModifiedBy>
  <cp:revision>54</cp:revision>
  <dcterms:created xsi:type="dcterms:W3CDTF">2018-09-04T12:10:47Z</dcterms:created>
  <dcterms:modified xsi:type="dcterms:W3CDTF">2020-12-03T11:19:10Z</dcterms:modified>
</cp:coreProperties>
</file>