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74" r:id="rId3"/>
    <p:sldId id="277" r:id="rId4"/>
    <p:sldId id="257" r:id="rId5"/>
    <p:sldId id="261" r:id="rId6"/>
    <p:sldId id="259" r:id="rId7"/>
    <p:sldId id="258" r:id="rId8"/>
    <p:sldId id="260" r:id="rId9"/>
    <p:sldId id="263" r:id="rId10"/>
    <p:sldId id="262" r:id="rId11"/>
    <p:sldId id="264" r:id="rId12"/>
    <p:sldId id="265" r:id="rId13"/>
    <p:sldId id="266" r:id="rId14"/>
    <p:sldId id="267" r:id="rId15"/>
    <p:sldId id="268" r:id="rId16"/>
    <p:sldId id="269" r:id="rId17"/>
    <p:sldId id="270" r:id="rId18"/>
    <p:sldId id="271" r:id="rId19"/>
    <p:sldId id="272" r:id="rId20"/>
    <p:sldId id="275" r:id="rId21"/>
    <p:sldId id="276" r:id="rId22"/>
    <p:sldId id="273"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21.12.2020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21.12.2020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21.12.2020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21.12.2020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storage.energybase.ru/source/103/EOOUYetmofmfN-vgfRTFO2IxQVLr73_A.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
            <a:ext cx="7772400" cy="1412775"/>
          </a:xfrm>
        </p:spPr>
        <p:txBody>
          <a:bodyPr>
            <a:normAutofit/>
          </a:bodyPr>
          <a:lstStyle/>
          <a:p>
            <a:pPr algn="ctr"/>
            <a:r>
              <a:rPr lang="ru-RU" sz="2400" dirty="0" smtClean="0">
                <a:latin typeface="Times New Roman" pitchFamily="18" charset="0"/>
                <a:cs typeface="Times New Roman" pitchFamily="18" charset="0"/>
              </a:rPr>
              <a:t>Министерство образования и науки РБ</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ГАПОУ Уфимский топливно –энергетический колледж</a:t>
            </a:r>
            <a:endParaRPr lang="ru-RU" sz="2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971600" y="1340768"/>
            <a:ext cx="7848872" cy="5184576"/>
          </a:xfrm>
        </p:spPr>
        <p:txBody>
          <a:bodyPr/>
          <a:lstStyle/>
          <a:p>
            <a:pPr algn="r"/>
            <a:r>
              <a:rPr lang="ru-RU" dirty="0" smtClean="0">
                <a:solidFill>
                  <a:schemeClr val="tx1"/>
                </a:solidFill>
                <a:latin typeface="Times New Roman" pitchFamily="18" charset="0"/>
                <a:cs typeface="Times New Roman" pitchFamily="18" charset="0"/>
              </a:rPr>
              <a:t>Спец:13.02.02</a:t>
            </a:r>
          </a:p>
          <a:p>
            <a:pPr algn="ctr"/>
            <a:r>
              <a:rPr lang="ru-RU" dirty="0" smtClean="0">
                <a:solidFill>
                  <a:schemeClr val="tx1"/>
                </a:solidFill>
                <a:latin typeface="Times New Roman" pitchFamily="18" charset="0"/>
                <a:cs typeface="Times New Roman" pitchFamily="18" charset="0"/>
              </a:rPr>
              <a:t>Проект - презентация </a:t>
            </a:r>
          </a:p>
          <a:p>
            <a:pPr algn="ctr"/>
            <a:r>
              <a:rPr lang="ru-RU" sz="2400" dirty="0" smtClean="0">
                <a:solidFill>
                  <a:schemeClr val="tx1"/>
                </a:solidFill>
                <a:latin typeface="Times New Roman" pitchFamily="18" charset="0"/>
                <a:cs typeface="Times New Roman" pitchFamily="18" charset="0"/>
              </a:rPr>
              <a:t>по дисциплине </a:t>
            </a:r>
          </a:p>
          <a:p>
            <a:pPr algn="ctr"/>
            <a:r>
              <a:rPr lang="ru-RU" sz="2400" dirty="0" smtClean="0">
                <a:solidFill>
                  <a:schemeClr val="tx1"/>
                </a:solidFill>
                <a:latin typeface="Times New Roman" pitchFamily="18" charset="0"/>
                <a:cs typeface="Times New Roman" pitchFamily="18" charset="0"/>
              </a:rPr>
              <a:t>Теоретические основы по теплотехнике и гидравлике</a:t>
            </a:r>
          </a:p>
          <a:p>
            <a:pPr algn="ctr"/>
            <a:r>
              <a:rPr lang="ru-RU" sz="2400" dirty="0" smtClean="0">
                <a:solidFill>
                  <a:schemeClr val="tx1"/>
                </a:solidFill>
                <a:latin typeface="Times New Roman" pitchFamily="18" charset="0"/>
                <a:cs typeface="Times New Roman" pitchFamily="18" charset="0"/>
              </a:rPr>
              <a:t>Тема:  Питательный насос.</a:t>
            </a:r>
          </a:p>
          <a:p>
            <a:endParaRPr lang="ru-RU" sz="2400" dirty="0" smtClean="0">
              <a:solidFill>
                <a:schemeClr val="tx1"/>
              </a:solidFill>
              <a:latin typeface="Times New Roman" pitchFamily="18" charset="0"/>
              <a:cs typeface="Times New Roman" pitchFamily="18" charset="0"/>
            </a:endParaRPr>
          </a:p>
          <a:p>
            <a:pPr algn="r"/>
            <a:r>
              <a:rPr lang="ru-RU" sz="2400" dirty="0" smtClean="0">
                <a:solidFill>
                  <a:schemeClr val="tx1"/>
                </a:solidFill>
                <a:latin typeface="Times New Roman" pitchFamily="18" charset="0"/>
                <a:cs typeface="Times New Roman" pitchFamily="18" charset="0"/>
              </a:rPr>
              <a:t>Выполнила студентка группы 2ТС-1 </a:t>
            </a:r>
          </a:p>
          <a:p>
            <a:pPr algn="r"/>
            <a:r>
              <a:rPr lang="ru-RU" sz="2400" dirty="0" smtClean="0">
                <a:solidFill>
                  <a:schemeClr val="tx1"/>
                </a:solidFill>
                <a:latin typeface="Times New Roman" pitchFamily="18" charset="0"/>
                <a:cs typeface="Times New Roman" pitchFamily="18" charset="0"/>
              </a:rPr>
              <a:t>Галишина Азалия Радиковна</a:t>
            </a:r>
          </a:p>
          <a:p>
            <a:pPr algn="r"/>
            <a:r>
              <a:rPr lang="ru-RU" sz="2400" dirty="0" smtClean="0">
                <a:solidFill>
                  <a:schemeClr val="tx1"/>
                </a:solidFill>
                <a:latin typeface="Times New Roman" pitchFamily="18" charset="0"/>
                <a:cs typeface="Times New Roman" pitchFamily="18" charset="0"/>
              </a:rPr>
              <a:t>Руководитель: Валеева Зульфия Азатовна</a:t>
            </a:r>
          </a:p>
          <a:p>
            <a:endParaRPr lang="ru-RU" sz="2400" dirty="0" smtClean="0">
              <a:solidFill>
                <a:schemeClr val="tx1"/>
              </a:solidFill>
              <a:latin typeface="Times New Roman" pitchFamily="18" charset="0"/>
              <a:cs typeface="Times New Roman" pitchFamily="18" charset="0"/>
            </a:endParaRPr>
          </a:p>
          <a:p>
            <a:pPr algn="ctr"/>
            <a:r>
              <a:rPr lang="ru-RU" sz="2400" dirty="0" smtClean="0">
                <a:solidFill>
                  <a:schemeClr val="tx1"/>
                </a:solidFill>
                <a:latin typeface="Times New Roman" pitchFamily="18" charset="0"/>
                <a:cs typeface="Times New Roman" pitchFamily="18" charset="0"/>
              </a:rPr>
              <a:t>Уфа, 2020 г. </a:t>
            </a:r>
          </a:p>
          <a:p>
            <a:endParaRPr lang="ru-RU" sz="2400" dirty="0">
              <a:solidFill>
                <a:schemeClr val="tx1"/>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Назначение</a:t>
            </a:r>
            <a:endParaRPr lang="ru-RU" dirty="0"/>
          </a:p>
        </p:txBody>
      </p:sp>
      <p:sp>
        <p:nvSpPr>
          <p:cNvPr id="2" name="Содержимое 1"/>
          <p:cNvSpPr>
            <a:spLocks noGrp="1"/>
          </p:cNvSpPr>
          <p:nvPr>
            <p:ph idx="1"/>
          </p:nvPr>
        </p:nvSpPr>
        <p:spPr/>
        <p:txBody>
          <a:bodyPr>
            <a:normAutofit lnSpcReduction="10000"/>
          </a:bodyPr>
          <a:lstStyle/>
          <a:p>
            <a:r>
              <a:rPr lang="ru-RU" sz="3200" dirty="0" smtClean="0">
                <a:latin typeface="Times New Roman" pitchFamily="18" charset="0"/>
                <a:cs typeface="Times New Roman" pitchFamily="18" charset="0"/>
              </a:rPr>
              <a:t>В </a:t>
            </a:r>
            <a:r>
              <a:rPr lang="ru-RU" sz="3200" b="1" dirty="0" smtClean="0">
                <a:latin typeface="Times New Roman" pitchFamily="18" charset="0"/>
                <a:cs typeface="Times New Roman" pitchFamily="18" charset="0"/>
              </a:rPr>
              <a:t>тепловой</a:t>
            </a:r>
            <a:r>
              <a:rPr lang="ru-RU" sz="3200"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схеме</a:t>
            </a:r>
            <a:r>
              <a:rPr lang="ru-RU" sz="3200" dirty="0" smtClean="0">
                <a:latin typeface="Times New Roman" pitchFamily="18" charset="0"/>
                <a:cs typeface="Times New Roman" pitchFamily="18" charset="0"/>
              </a:rPr>
              <a:t> электростанций насосы используются для перемещения воды и в основном располагаются в помещении турбинного отделения</a:t>
            </a:r>
            <a:r>
              <a:rPr lang="ru-RU" dirty="0" smtClean="0"/>
              <a:t>.</a:t>
            </a:r>
          </a:p>
          <a:p>
            <a:r>
              <a:rPr lang="ru-RU" sz="3200" dirty="0" smtClean="0">
                <a:latin typeface="Times New Roman" pitchFamily="18" charset="0"/>
                <a:cs typeface="Times New Roman" pitchFamily="18" charset="0"/>
              </a:rPr>
              <a:t>К </a:t>
            </a:r>
            <a:r>
              <a:rPr lang="ru-RU" sz="3200" b="1" dirty="0" smtClean="0">
                <a:latin typeface="Times New Roman" pitchFamily="18" charset="0"/>
                <a:cs typeface="Times New Roman" pitchFamily="18" charset="0"/>
              </a:rPr>
              <a:t>вспомогательному</a:t>
            </a:r>
            <a:r>
              <a:rPr lang="ru-RU" sz="3200" dirty="0" smtClean="0">
                <a:latin typeface="Times New Roman" pitchFamily="18" charset="0"/>
                <a:cs typeface="Times New Roman" pitchFamily="18" charset="0"/>
              </a:rPr>
              <a:t> – оборудование, необходимое для нормальной эксплуатации основного оборудования, т.е. системы смазки, водоснабжения, энергоснабжения, отопления, вентиляции, канализации и т.п.</a:t>
            </a:r>
            <a:endParaRPr lang="ru-RU" sz="3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Виды питательных насосов.</a:t>
            </a:r>
            <a:endParaRPr lang="ru-RU" dirty="0"/>
          </a:p>
        </p:txBody>
      </p:sp>
      <p:sp>
        <p:nvSpPr>
          <p:cNvPr id="2" name="Содержимое 1"/>
          <p:cNvSpPr>
            <a:spLocks noGrp="1"/>
          </p:cNvSpPr>
          <p:nvPr>
            <p:ph idx="1"/>
          </p:nvPr>
        </p:nvSpPr>
        <p:spPr/>
        <p:txBody>
          <a:bodyPr>
            <a:normAutofit/>
          </a:bodyPr>
          <a:lstStyle/>
          <a:p>
            <a:r>
              <a:rPr lang="ru-RU" sz="2800" dirty="0" smtClean="0">
                <a:latin typeface="Times New Roman" pitchFamily="18" charset="0"/>
                <a:cs typeface="Times New Roman" pitchFamily="18" charset="0"/>
              </a:rPr>
              <a:t>Вертикальные и горизонтальные;</a:t>
            </a:r>
          </a:p>
          <a:p>
            <a:r>
              <a:rPr lang="ru-RU" sz="2800" dirty="0" smtClean="0">
                <a:latin typeface="Times New Roman" pitchFamily="18" charset="0"/>
                <a:cs typeface="Times New Roman" pitchFamily="18" charset="0"/>
              </a:rPr>
              <a:t>- Однокорпусные или двухкорпусные;</a:t>
            </a:r>
          </a:p>
          <a:p>
            <a:r>
              <a:rPr lang="ru-RU" sz="2800" dirty="0" smtClean="0">
                <a:latin typeface="Times New Roman" pitchFamily="18" charset="0"/>
                <a:cs typeface="Times New Roman" pitchFamily="18" charset="0"/>
              </a:rPr>
              <a:t>- Секционного или спирального типа;</a:t>
            </a:r>
          </a:p>
          <a:p>
            <a:r>
              <a:rPr lang="ru-RU" sz="2800" dirty="0" smtClean="0">
                <a:latin typeface="Times New Roman" pitchFamily="18" charset="0"/>
                <a:cs typeface="Times New Roman" pitchFamily="18" charset="0"/>
              </a:rPr>
              <a:t>- Одноступенчатые с рабочим колесом двухстороннего входа, двухступенчатые или многоступенчатые с односторонним расположением рабочих колес.</a:t>
            </a:r>
          </a:p>
          <a:p>
            <a:endParaRPr lang="ru-RU"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dirty="0" smtClean="0"/>
              <a:t>Виды питательных насосов</a:t>
            </a:r>
            <a:endParaRPr lang="ru-RU" dirty="0"/>
          </a:p>
        </p:txBody>
      </p:sp>
      <p:sp>
        <p:nvSpPr>
          <p:cNvPr id="2" name="Содержимое 1"/>
          <p:cNvSpPr>
            <a:spLocks noGrp="1"/>
          </p:cNvSpPr>
          <p:nvPr>
            <p:ph sz="half" idx="1"/>
          </p:nvPr>
        </p:nvSpPr>
        <p:spPr/>
        <p:txBody>
          <a:bodyPr/>
          <a:lstStyle/>
          <a:p>
            <a:r>
              <a:rPr lang="ru-RU" dirty="0" smtClean="0"/>
              <a:t>Горизонтальные(</a:t>
            </a:r>
            <a:r>
              <a:rPr lang="ru-RU" b="1" dirty="0" smtClean="0"/>
              <a:t>ПЭ 150</a:t>
            </a:r>
            <a:r>
              <a:rPr lang="ru-RU" dirty="0" smtClean="0"/>
              <a:t> - 63 ):</a:t>
            </a:r>
          </a:p>
          <a:p>
            <a:endParaRPr lang="ru-RU" dirty="0"/>
          </a:p>
        </p:txBody>
      </p:sp>
      <p:sp>
        <p:nvSpPr>
          <p:cNvPr id="3" name="Содержимое 2"/>
          <p:cNvSpPr>
            <a:spLocks noGrp="1"/>
          </p:cNvSpPr>
          <p:nvPr>
            <p:ph sz="half" idx="2"/>
          </p:nvPr>
        </p:nvSpPr>
        <p:spPr/>
        <p:txBody>
          <a:bodyPr/>
          <a:lstStyle/>
          <a:p>
            <a:r>
              <a:rPr lang="ru-RU" dirty="0" smtClean="0"/>
              <a:t>Вертикальные:</a:t>
            </a:r>
          </a:p>
          <a:p>
            <a:endParaRPr lang="ru-RU" dirty="0"/>
          </a:p>
        </p:txBody>
      </p:sp>
      <p:pic>
        <p:nvPicPr>
          <p:cNvPr id="5" name="Рисунок 4" descr="тот тепло 2.jpg"/>
          <p:cNvPicPr>
            <a:picLocks noChangeAspect="1"/>
          </p:cNvPicPr>
          <p:nvPr/>
        </p:nvPicPr>
        <p:blipFill>
          <a:blip r:embed="rId2" cstate="print"/>
          <a:stretch>
            <a:fillRect/>
          </a:stretch>
        </p:blipFill>
        <p:spPr>
          <a:xfrm>
            <a:off x="4929190" y="2643182"/>
            <a:ext cx="3456384" cy="3645024"/>
          </a:xfrm>
          <a:prstGeom prst="rect">
            <a:avLst/>
          </a:prstGeom>
        </p:spPr>
      </p:pic>
      <p:pic>
        <p:nvPicPr>
          <p:cNvPr id="7" name="Рисунок 6" descr="тот тепло5.jpg"/>
          <p:cNvPicPr>
            <a:picLocks noChangeAspect="1"/>
          </p:cNvPicPr>
          <p:nvPr/>
        </p:nvPicPr>
        <p:blipFill>
          <a:blip r:embed="rId3" cstate="print"/>
          <a:stretch>
            <a:fillRect/>
          </a:stretch>
        </p:blipFill>
        <p:spPr>
          <a:xfrm>
            <a:off x="428596" y="3071810"/>
            <a:ext cx="3096344" cy="3240360"/>
          </a:xfrm>
          <a:prstGeom prst="rect">
            <a:avLst/>
          </a:prstGeom>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dirty="0" smtClean="0"/>
              <a:t>Виды питательных насосов</a:t>
            </a:r>
            <a:endParaRPr lang="ru-RU" dirty="0"/>
          </a:p>
        </p:txBody>
      </p:sp>
      <p:sp>
        <p:nvSpPr>
          <p:cNvPr id="2" name="Содержимое 1"/>
          <p:cNvSpPr>
            <a:spLocks noGrp="1"/>
          </p:cNvSpPr>
          <p:nvPr>
            <p:ph sz="half" idx="1"/>
          </p:nvPr>
        </p:nvSpPr>
        <p:spPr/>
        <p:txBody>
          <a:bodyPr/>
          <a:lstStyle/>
          <a:p>
            <a:r>
              <a:rPr lang="ru-RU" dirty="0" smtClean="0"/>
              <a:t>Однокорпусные(СЧ 20 </a:t>
            </a:r>
            <a:r>
              <a:rPr lang="ru-RU" dirty="0" smtClean="0"/>
              <a:t>) </a:t>
            </a:r>
            <a:endParaRPr lang="ru-RU" dirty="0"/>
          </a:p>
        </p:txBody>
      </p:sp>
      <p:sp>
        <p:nvSpPr>
          <p:cNvPr id="3" name="Содержимое 2"/>
          <p:cNvSpPr>
            <a:spLocks noGrp="1"/>
          </p:cNvSpPr>
          <p:nvPr>
            <p:ph sz="half" idx="2"/>
          </p:nvPr>
        </p:nvSpPr>
        <p:spPr/>
        <p:txBody>
          <a:bodyPr/>
          <a:lstStyle/>
          <a:p>
            <a:r>
              <a:rPr lang="ru-RU" dirty="0" smtClean="0"/>
              <a:t>Двухкорпусные(</a:t>
            </a:r>
            <a:r>
              <a:rPr lang="el-GR" dirty="0" smtClean="0"/>
              <a:t>Π</a:t>
            </a:r>
            <a:r>
              <a:rPr lang="ru-RU" dirty="0" smtClean="0"/>
              <a:t>Э500-180-3 </a:t>
            </a:r>
            <a:r>
              <a:rPr lang="ru-RU" dirty="0" smtClean="0"/>
              <a:t>)</a:t>
            </a:r>
            <a:endParaRPr lang="ru-RU" dirty="0"/>
          </a:p>
        </p:txBody>
      </p:sp>
      <p:pic>
        <p:nvPicPr>
          <p:cNvPr id="5" name="Рисунок 4" descr="тот тепло 6.png"/>
          <p:cNvPicPr>
            <a:picLocks noChangeAspect="1"/>
          </p:cNvPicPr>
          <p:nvPr/>
        </p:nvPicPr>
        <p:blipFill>
          <a:blip r:embed="rId2" cstate="print"/>
          <a:stretch>
            <a:fillRect/>
          </a:stretch>
        </p:blipFill>
        <p:spPr>
          <a:xfrm>
            <a:off x="285720" y="3000372"/>
            <a:ext cx="3816424" cy="3024336"/>
          </a:xfrm>
          <a:prstGeom prst="rect">
            <a:avLst/>
          </a:prstGeom>
        </p:spPr>
      </p:pic>
      <p:pic>
        <p:nvPicPr>
          <p:cNvPr id="6" name="Рисунок 5" descr="тот тепло 7.jpg"/>
          <p:cNvPicPr>
            <a:picLocks noChangeAspect="1"/>
          </p:cNvPicPr>
          <p:nvPr/>
        </p:nvPicPr>
        <p:blipFill>
          <a:blip r:embed="rId3" cstate="print"/>
          <a:stretch>
            <a:fillRect/>
          </a:stretch>
        </p:blipFill>
        <p:spPr>
          <a:xfrm>
            <a:off x="4786314" y="3214686"/>
            <a:ext cx="3707904" cy="2858839"/>
          </a:xfrm>
          <a:prstGeom prst="rect">
            <a:avLst/>
          </a:prstGeom>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4400" dirty="0" smtClean="0">
                <a:latin typeface="Times New Roman" pitchFamily="18" charset="0"/>
                <a:cs typeface="Times New Roman" pitchFamily="18" charset="0"/>
              </a:rPr>
              <a:t>Секционного или спирального типа</a:t>
            </a:r>
            <a:r>
              <a:rPr lang="ru-RU" sz="3200" b="0" dirty="0" smtClean="0">
                <a:latin typeface="Times New Roman" pitchFamily="18" charset="0"/>
                <a:cs typeface="Times New Roman" pitchFamily="18" charset="0"/>
              </a:rPr>
              <a:t>:</a:t>
            </a:r>
            <a:endParaRPr lang="ru-RU" dirty="0"/>
          </a:p>
        </p:txBody>
      </p:sp>
      <p:pic>
        <p:nvPicPr>
          <p:cNvPr id="4" name="Содержимое 3" descr="тот тепло 8.jpg"/>
          <p:cNvPicPr>
            <a:picLocks noGrp="1" noChangeAspect="1"/>
          </p:cNvPicPr>
          <p:nvPr>
            <p:ph idx="1"/>
          </p:nvPr>
        </p:nvPicPr>
        <p:blipFill>
          <a:blip r:embed="rId2" cstate="print"/>
          <a:stretch>
            <a:fillRect/>
          </a:stretch>
        </p:blipFill>
        <p:spPr>
          <a:xfrm>
            <a:off x="519112" y="1772816"/>
            <a:ext cx="8105775" cy="3744416"/>
          </a:xfrm>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dirty="0" smtClean="0"/>
              <a:t>Виды питательных насосов</a:t>
            </a:r>
            <a:endParaRPr lang="ru-RU" dirty="0"/>
          </a:p>
        </p:txBody>
      </p:sp>
      <p:sp>
        <p:nvSpPr>
          <p:cNvPr id="2" name="Содержимое 1"/>
          <p:cNvSpPr>
            <a:spLocks noGrp="1"/>
          </p:cNvSpPr>
          <p:nvPr>
            <p:ph sz="half" idx="1"/>
          </p:nvPr>
        </p:nvSpPr>
        <p:spPr/>
        <p:txBody>
          <a:bodyPr/>
          <a:lstStyle/>
          <a:p>
            <a:r>
              <a:rPr lang="ru-RU" dirty="0" smtClean="0"/>
              <a:t>Одноступенчатые:</a:t>
            </a:r>
            <a:endParaRPr lang="ru-RU" dirty="0"/>
          </a:p>
        </p:txBody>
      </p:sp>
      <p:sp>
        <p:nvSpPr>
          <p:cNvPr id="3" name="Содержимое 2"/>
          <p:cNvSpPr>
            <a:spLocks noGrp="1"/>
          </p:cNvSpPr>
          <p:nvPr>
            <p:ph sz="half" idx="2"/>
          </p:nvPr>
        </p:nvSpPr>
        <p:spPr/>
        <p:txBody>
          <a:bodyPr/>
          <a:lstStyle/>
          <a:p>
            <a:r>
              <a:rPr lang="ru-RU" dirty="0" smtClean="0"/>
              <a:t>Двухступенчатые:</a:t>
            </a:r>
            <a:endParaRPr lang="ru-RU" dirty="0"/>
          </a:p>
        </p:txBody>
      </p:sp>
      <p:pic>
        <p:nvPicPr>
          <p:cNvPr id="5" name="Рисунок 4" descr="тот тепло 9.jpg"/>
          <p:cNvPicPr>
            <a:picLocks noChangeAspect="1"/>
          </p:cNvPicPr>
          <p:nvPr/>
        </p:nvPicPr>
        <p:blipFill>
          <a:blip r:embed="rId2" cstate="print"/>
          <a:stretch>
            <a:fillRect/>
          </a:stretch>
        </p:blipFill>
        <p:spPr>
          <a:xfrm>
            <a:off x="395537" y="3000372"/>
            <a:ext cx="3888432" cy="2660876"/>
          </a:xfrm>
          <a:prstGeom prst="rect">
            <a:avLst/>
          </a:prstGeom>
        </p:spPr>
      </p:pic>
      <p:pic>
        <p:nvPicPr>
          <p:cNvPr id="7" name="Рисунок 6" descr="тот тепло 13.jpg"/>
          <p:cNvPicPr>
            <a:picLocks noChangeAspect="1"/>
          </p:cNvPicPr>
          <p:nvPr/>
        </p:nvPicPr>
        <p:blipFill>
          <a:blip r:embed="rId3" cstate="print"/>
          <a:stretch>
            <a:fillRect/>
          </a:stretch>
        </p:blipFill>
        <p:spPr>
          <a:xfrm>
            <a:off x="4788024" y="3286124"/>
            <a:ext cx="4067944" cy="2231108"/>
          </a:xfrm>
          <a:prstGeom prst="rect">
            <a:avLst/>
          </a:prstGeom>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gn="ctr"/>
            <a:r>
              <a:rPr lang="ru-RU" sz="3800" dirty="0" smtClean="0"/>
              <a:t>Конструкция </a:t>
            </a:r>
            <a:endParaRPr lang="ru-RU" sz="3800" dirty="0"/>
          </a:p>
        </p:txBody>
      </p:sp>
      <p:pic>
        <p:nvPicPr>
          <p:cNvPr id="4" name="Содержимое 3" descr="тот тепло 14.jpg"/>
          <p:cNvPicPr>
            <a:picLocks noGrp="1" noChangeAspect="1"/>
          </p:cNvPicPr>
          <p:nvPr>
            <p:ph idx="1"/>
          </p:nvPr>
        </p:nvPicPr>
        <p:blipFill>
          <a:blip r:embed="rId2" cstate="print"/>
          <a:stretch>
            <a:fillRect/>
          </a:stretch>
        </p:blipFill>
        <p:spPr>
          <a:xfrm>
            <a:off x="611560" y="1340768"/>
            <a:ext cx="8208912" cy="4608512"/>
          </a:xfrm>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Принцип работы</a:t>
            </a:r>
            <a:endParaRPr lang="ru-RU" dirty="0"/>
          </a:p>
        </p:txBody>
      </p:sp>
      <p:sp>
        <p:nvSpPr>
          <p:cNvPr id="2" name="Содержимое 1"/>
          <p:cNvSpPr>
            <a:spLocks noGrp="1"/>
          </p:cNvSpPr>
          <p:nvPr>
            <p:ph idx="1"/>
          </p:nvPr>
        </p:nvSpPr>
        <p:spPr/>
        <p:txBody>
          <a:bodyPr>
            <a:normAutofit lnSpcReduction="10000"/>
          </a:bodyPr>
          <a:lstStyle/>
          <a:p>
            <a:r>
              <a:rPr lang="ru-RU" sz="2800" dirty="0" smtClean="0">
                <a:latin typeface="Times New Roman" pitchFamily="18" charset="0"/>
                <a:cs typeface="Times New Roman" pitchFamily="18" charset="0"/>
              </a:rPr>
              <a:t>Принцип работы действия ПЭ основан на действии центробежных сил. Вращаясь, рабочее колесо, сообщает круговое движение жидкости, находящейся между лопатками рабочего колеса. Вследствие возникающей при этом центробежной силы, жидкость от центра рабочего колеса перемещается к внешнему выходу, а освобождающееся пространство вновь заполняется жидкостью, поступающей из всасывающего трубопровода под действием атмосферного давления или подпора.</a:t>
            </a:r>
            <a:endParaRPr lang="ru-RU" sz="28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Расчёт</a:t>
            </a:r>
            <a:endParaRPr lang="ru-RU" dirty="0"/>
          </a:p>
        </p:txBody>
      </p:sp>
      <p:sp>
        <p:nvSpPr>
          <p:cNvPr id="2" name="Содержимое 1"/>
          <p:cNvSpPr>
            <a:spLocks noGrp="1"/>
          </p:cNvSpPr>
          <p:nvPr>
            <p:ph idx="1"/>
          </p:nvPr>
        </p:nvSpPr>
        <p:spPr/>
        <p:txBody>
          <a:bodyPr>
            <a:normAutofit fontScale="92500" lnSpcReduction="20000"/>
          </a:bodyPr>
          <a:lstStyle/>
          <a:p>
            <a:pPr>
              <a:buNone/>
            </a:pPr>
            <a:r>
              <a:rPr lang="ru-RU" sz="2400" dirty="0" smtClean="0">
                <a:latin typeface="Times New Roman" pitchFamily="18" charset="0"/>
                <a:cs typeface="Times New Roman" pitchFamily="18" charset="0"/>
              </a:rPr>
              <a:t>Производительность каждого насоса должна быть не менее 120% максимальной выработки пара котлом.</a:t>
            </a:r>
          </a:p>
          <a:p>
            <a:pPr>
              <a:buNone/>
            </a:pPr>
            <a:r>
              <a:rPr lang="en-US" sz="2400" dirty="0" smtClean="0">
                <a:latin typeface="Times New Roman" pitchFamily="18" charset="0"/>
                <a:cs typeface="Times New Roman" pitchFamily="18" charset="0"/>
              </a:rPr>
              <a:t>D(H)=1,2*D(</a:t>
            </a:r>
            <a:r>
              <a:rPr lang="ru-RU" sz="2400" dirty="0" smtClean="0">
                <a:latin typeface="Times New Roman" pitchFamily="18" charset="0"/>
                <a:cs typeface="Times New Roman" pitchFamily="18" charset="0"/>
              </a:rPr>
              <a:t>КОТ)=1,2*25000=30000 кг</a:t>
            </a:r>
            <a:r>
              <a:rPr lang="en-US"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ч.</a:t>
            </a:r>
          </a:p>
          <a:p>
            <a:pPr>
              <a:buNone/>
            </a:pPr>
            <a:r>
              <a:rPr lang="ru-RU" sz="2400" dirty="0" smtClean="0">
                <a:latin typeface="Times New Roman" pitchFamily="18" charset="0"/>
                <a:cs typeface="Times New Roman" pitchFamily="18" charset="0"/>
              </a:rPr>
              <a:t>Расчётный напор ПЭ определяется:</a:t>
            </a:r>
          </a:p>
          <a:p>
            <a:pPr>
              <a:buNone/>
            </a:pPr>
            <a:r>
              <a:rPr lang="ru-RU" sz="2400" i="1" dirty="0" smtClean="0">
                <a:latin typeface="Times New Roman" pitchFamily="18" charset="0"/>
                <a:cs typeface="Times New Roman" pitchFamily="18" charset="0"/>
              </a:rPr>
              <a:t>р</a:t>
            </a:r>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H)</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1,1[</a:t>
            </a:r>
            <a:r>
              <a:rPr lang="en-US" sz="2400" i="1" dirty="0" smtClean="0">
                <a:latin typeface="Times New Roman" pitchFamily="18" charset="0"/>
                <a:cs typeface="Times New Roman" pitchFamily="18" charset="0"/>
              </a:rPr>
              <a:t>p</a:t>
            </a:r>
            <a:r>
              <a:rPr lang="en-US"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к)(1+</a:t>
            </a:r>
            <a:r>
              <a:rPr lang="ru-RU" sz="2400" i="1" dirty="0" smtClean="0">
                <a:latin typeface="Times New Roman" pitchFamily="18" charset="0"/>
                <a:cs typeface="Times New Roman" pitchFamily="18" charset="0"/>
              </a:rPr>
              <a:t>р)+р</a:t>
            </a:r>
            <a:r>
              <a:rPr lang="ru-RU" sz="2400" dirty="0" smtClean="0">
                <a:latin typeface="Times New Roman" pitchFamily="18" charset="0"/>
                <a:cs typeface="Times New Roman" pitchFamily="18" charset="0"/>
              </a:rPr>
              <a:t>(эк)+</a:t>
            </a:r>
            <a:r>
              <a:rPr lang="ru-RU" sz="2400" i="1" dirty="0" smtClean="0">
                <a:latin typeface="Times New Roman" pitchFamily="18" charset="0"/>
                <a:cs typeface="Times New Roman" pitchFamily="18" charset="0"/>
              </a:rPr>
              <a:t>р</a:t>
            </a:r>
            <a:r>
              <a:rPr lang="ru-RU" sz="2400" dirty="0" smtClean="0">
                <a:latin typeface="Times New Roman" pitchFamily="18" charset="0"/>
                <a:cs typeface="Times New Roman" pitchFamily="18" charset="0"/>
              </a:rPr>
              <a:t>(тр)</a:t>
            </a:r>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p(</a:t>
            </a:r>
            <a:r>
              <a:rPr lang="ru-RU" sz="2400" dirty="0" smtClean="0">
                <a:latin typeface="Times New Roman" pitchFamily="18" charset="0"/>
                <a:cs typeface="Times New Roman" pitchFamily="18" charset="0"/>
              </a:rPr>
              <a:t>тр)+</a:t>
            </a:r>
            <a:r>
              <a:rPr lang="ru-RU" sz="2400" i="1" dirty="0" smtClean="0">
                <a:latin typeface="Times New Roman" pitchFamily="18" charset="0"/>
                <a:cs typeface="Times New Roman" pitchFamily="18" charset="0"/>
              </a:rPr>
              <a:t>р</a:t>
            </a:r>
            <a:r>
              <a:rPr lang="ru-RU"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св</a:t>
            </a:r>
            <a:r>
              <a:rPr lang="ru-RU" sz="2400" dirty="0" smtClean="0">
                <a:latin typeface="Times New Roman" pitchFamily="18" charset="0"/>
                <a:cs typeface="Times New Roman" pitchFamily="18" charset="0"/>
              </a:rPr>
              <a:t>)-</a:t>
            </a:r>
            <a:r>
              <a:rPr lang="ru-RU" sz="2400" i="1" dirty="0" smtClean="0">
                <a:latin typeface="Times New Roman" pitchFamily="18" charset="0"/>
                <a:cs typeface="Times New Roman" pitchFamily="18" charset="0"/>
              </a:rPr>
              <a:t>р</a:t>
            </a:r>
            <a:r>
              <a:rPr lang="ru-RU"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д</a:t>
            </a:r>
            <a:r>
              <a:rPr lang="ru-RU" sz="2400" dirty="0" smtClean="0">
                <a:latin typeface="Times New Roman" pitchFamily="18" charset="0"/>
                <a:cs typeface="Times New Roman" pitchFamily="18" charset="0"/>
              </a:rPr>
              <a:t>)=1,1</a:t>
            </a:r>
            <a:r>
              <a:rPr lang="en-US" sz="2400" dirty="0" smtClean="0">
                <a:latin typeface="Times New Roman" pitchFamily="18" charset="0"/>
                <a:cs typeface="Times New Roman" pitchFamily="18" charset="0"/>
              </a:rPr>
              <a:t>[1307(1+0,05)+180+200+10+40+180]=2185</a:t>
            </a:r>
            <a:r>
              <a:rPr lang="ru-RU" sz="2400" i="1" dirty="0" smtClean="0">
                <a:latin typeface="Times New Roman" pitchFamily="18" charset="0"/>
                <a:cs typeface="Times New Roman" pitchFamily="18" charset="0"/>
              </a:rPr>
              <a:t>кПа=227 м.вод.ст. </a:t>
            </a:r>
            <a:r>
              <a:rPr lang="en-US" sz="2400" i="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где </a:t>
            </a:r>
            <a:r>
              <a:rPr lang="ru-RU" sz="2400" i="1" dirty="0" smtClean="0">
                <a:latin typeface="Times New Roman" pitchFamily="18" charset="0"/>
                <a:cs typeface="Times New Roman" pitchFamily="18" charset="0"/>
              </a:rPr>
              <a:t>р</a:t>
            </a:r>
            <a:r>
              <a:rPr lang="ru-RU" sz="2400" dirty="0" smtClean="0">
                <a:latin typeface="Times New Roman" pitchFamily="18" charset="0"/>
                <a:cs typeface="Times New Roman" pitchFamily="18" charset="0"/>
              </a:rPr>
              <a:t>(к)=1,37 </a:t>
            </a:r>
            <a:r>
              <a:rPr lang="ru-RU" sz="2400" i="1" dirty="0" smtClean="0">
                <a:latin typeface="Times New Roman" pitchFamily="18" charset="0"/>
                <a:cs typeface="Times New Roman" pitchFamily="18" charset="0"/>
              </a:rPr>
              <a:t>Мпа - </a:t>
            </a:r>
            <a:r>
              <a:rPr lang="ru-RU" sz="2400" dirty="0" smtClean="0">
                <a:latin typeface="Times New Roman" pitchFamily="18" charset="0"/>
                <a:cs typeface="Times New Roman" pitchFamily="18" charset="0"/>
              </a:rPr>
              <a:t>избыточное давление в барабанном котле.</a:t>
            </a:r>
          </a:p>
          <a:p>
            <a:pPr>
              <a:buNone/>
            </a:pPr>
            <a:r>
              <a:rPr lang="ru-RU" sz="2400" i="1" dirty="0" smtClean="0">
                <a:latin typeface="Times New Roman" pitchFamily="18" charset="0"/>
                <a:cs typeface="Times New Roman" pitchFamily="18" charset="0"/>
              </a:rPr>
              <a:t>Р</a:t>
            </a:r>
            <a:r>
              <a:rPr lang="ru-RU" sz="2400" dirty="0" smtClean="0">
                <a:latin typeface="Times New Roman" pitchFamily="18" charset="0"/>
                <a:cs typeface="Times New Roman" pitchFamily="18" charset="0"/>
              </a:rPr>
              <a:t>(эк)=150+200 </a:t>
            </a:r>
            <a:r>
              <a:rPr lang="ru-RU" sz="2400" i="1" dirty="0" smtClean="0">
                <a:latin typeface="Times New Roman" pitchFamily="18" charset="0"/>
                <a:cs typeface="Times New Roman" pitchFamily="18" charset="0"/>
              </a:rPr>
              <a:t>кПа-</a:t>
            </a:r>
            <a:r>
              <a:rPr lang="ru-RU" sz="2400" dirty="0" smtClean="0">
                <a:latin typeface="Times New Roman" pitchFamily="18" charset="0"/>
                <a:cs typeface="Times New Roman" pitchFamily="18" charset="0"/>
              </a:rPr>
              <a:t>сопротивление водяного экономайзера.</a:t>
            </a:r>
          </a:p>
          <a:p>
            <a:pPr>
              <a:buNone/>
            </a:pPr>
            <a:r>
              <a:rPr lang="ru-RU" sz="2400" i="1" dirty="0" smtClean="0">
                <a:latin typeface="Times New Roman" pitchFamily="18" charset="0"/>
                <a:cs typeface="Times New Roman" pitchFamily="18" charset="0"/>
              </a:rPr>
              <a:t>Р</a:t>
            </a:r>
            <a:r>
              <a:rPr lang="ru-RU" sz="2400" dirty="0" smtClean="0">
                <a:latin typeface="Times New Roman" pitchFamily="18" charset="0"/>
                <a:cs typeface="Times New Roman" pitchFamily="18" charset="0"/>
              </a:rPr>
              <a:t>(тр)=200</a:t>
            </a:r>
            <a:r>
              <a:rPr lang="ru-RU" sz="2400" i="1" dirty="0" smtClean="0">
                <a:latin typeface="Times New Roman" pitchFamily="18" charset="0"/>
                <a:cs typeface="Times New Roman" pitchFamily="18" charset="0"/>
              </a:rPr>
              <a:t>кПа-</a:t>
            </a:r>
            <a:r>
              <a:rPr lang="ru-RU" sz="2400" dirty="0" smtClean="0">
                <a:latin typeface="Times New Roman" pitchFamily="18" charset="0"/>
                <a:cs typeface="Times New Roman" pitchFamily="18" charset="0"/>
              </a:rPr>
              <a:t>сопротивление питательных трубопроводов от насоса до котла.</a:t>
            </a:r>
          </a:p>
          <a:p>
            <a:pPr>
              <a:buNone/>
            </a:pPr>
            <a:r>
              <a:rPr lang="ru-RU" sz="2400" i="1" dirty="0" smtClean="0">
                <a:latin typeface="Times New Roman" pitchFamily="18" charset="0"/>
                <a:cs typeface="Times New Roman" pitchFamily="18" charset="0"/>
              </a:rPr>
              <a:t>Р</a:t>
            </a:r>
            <a:r>
              <a:rPr lang="ru-RU"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св</a:t>
            </a:r>
            <a:r>
              <a:rPr lang="ru-RU" sz="2400" dirty="0" smtClean="0">
                <a:latin typeface="Times New Roman" pitchFamily="18" charset="0"/>
                <a:cs typeface="Times New Roman" pitchFamily="18" charset="0"/>
              </a:rPr>
              <a:t>)=давление, создаваемое столбом воды</a:t>
            </a:r>
            <a:r>
              <a:rPr lang="en-US" sz="2400" dirty="0" smtClean="0">
                <a:latin typeface="Times New Roman" pitchFamily="18" charset="0"/>
                <a:cs typeface="Times New Roman" pitchFamily="18" charset="0"/>
              </a:rPr>
              <a:t>; </a:t>
            </a:r>
            <a:r>
              <a:rPr lang="ru-RU" sz="2400" i="1" dirty="0" smtClean="0">
                <a:latin typeface="Times New Roman" pitchFamily="18" charset="0"/>
                <a:cs typeface="Times New Roman" pitchFamily="18" charset="0"/>
              </a:rPr>
              <a:t>р</a:t>
            </a:r>
            <a:r>
              <a:rPr lang="ru-RU"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д</a:t>
            </a:r>
            <a:r>
              <a:rPr lang="ru-RU" sz="2400" dirty="0" smtClean="0">
                <a:latin typeface="Times New Roman" pitchFamily="18" charset="0"/>
                <a:cs typeface="Times New Roman" pitchFamily="18" charset="0"/>
              </a:rPr>
              <a:t>)=118</a:t>
            </a:r>
            <a:r>
              <a:rPr lang="ru-RU" sz="2400" i="1" dirty="0" smtClean="0">
                <a:latin typeface="Times New Roman" pitchFamily="18" charset="0"/>
                <a:cs typeface="Times New Roman" pitchFamily="18" charset="0"/>
              </a:rPr>
              <a:t>кПа</a:t>
            </a:r>
            <a:r>
              <a:rPr lang="ru-RU" sz="2400" dirty="0" smtClean="0">
                <a:latin typeface="Times New Roman" pitchFamily="18" charset="0"/>
                <a:cs typeface="Times New Roman" pitchFamily="18" charset="0"/>
              </a:rPr>
              <a:t>-давление в деарэторе.</a:t>
            </a:r>
            <a:r>
              <a:rPr lang="ru-RU" dirty="0" smtClean="0"/>
              <a:t/>
            </a:r>
            <a:br>
              <a:rPr lang="ru-RU" dirty="0" smtClean="0"/>
            </a:br>
            <a:endParaRPr lang="ru-RU"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Использование ПН в ТЭС</a:t>
            </a:r>
            <a:endParaRPr lang="ru-RU" dirty="0"/>
          </a:p>
        </p:txBody>
      </p:sp>
      <p:sp>
        <p:nvSpPr>
          <p:cNvPr id="2" name="Содержимое 1"/>
          <p:cNvSpPr>
            <a:spLocks noGrp="1"/>
          </p:cNvSpPr>
          <p:nvPr>
            <p:ph idx="1"/>
          </p:nvPr>
        </p:nvSpPr>
        <p:spPr/>
        <p:txBody>
          <a:bodyPr>
            <a:normAutofit/>
          </a:bodyPr>
          <a:lstStyle/>
          <a:p>
            <a:r>
              <a:rPr lang="ru-RU" dirty="0" smtClean="0">
                <a:latin typeface="Times New Roman" pitchFamily="18" charset="0"/>
                <a:cs typeface="Times New Roman" pitchFamily="18" charset="0"/>
              </a:rPr>
              <a:t>Питательные насосы (ПН) являются важнейшим устройством из вспомогательного оборудования ТЭС. Питательные насосы предназначены для подачи питательной воды под требуемым давлением в парогенератор. Их мощность должна быть рассчитана на максимальную мощность станции с запасом не менее 5%. В энергоблоках мощностью до 200МВт с давлением пара на входе 13МПа применяются питательные электронасосы. </a:t>
            </a:r>
            <a:endParaRPr lang="ru-RU"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ВВЕДЕНИЕ</a:t>
            </a:r>
            <a:endParaRPr lang="ru-RU" dirty="0"/>
          </a:p>
        </p:txBody>
      </p:sp>
      <p:sp>
        <p:nvSpPr>
          <p:cNvPr id="3" name="Содержимое 2"/>
          <p:cNvSpPr>
            <a:spLocks noGrp="1"/>
          </p:cNvSpPr>
          <p:nvPr>
            <p:ph idx="1"/>
          </p:nvPr>
        </p:nvSpPr>
        <p:spPr/>
        <p:txBody>
          <a:bodyPr>
            <a:normAutofit lnSpcReduction="10000"/>
          </a:bodyPr>
          <a:lstStyle/>
          <a:p>
            <a:r>
              <a:rPr lang="ru-RU" sz="2400" dirty="0" smtClean="0">
                <a:latin typeface="Times New Roman" pitchFamily="18" charset="0"/>
                <a:cs typeface="Times New Roman" pitchFamily="18" charset="0"/>
              </a:rPr>
              <a:t>Повышение эффективности оборудования собственных нужд тепловых электрических станций обеспечивает уменьшение удельных затрат топлива при неизменном количестве отпускаемой </a:t>
            </a:r>
            <a:r>
              <a:rPr lang="ru-RU" sz="2400" dirty="0" err="1" smtClean="0">
                <a:latin typeface="Times New Roman" pitchFamily="18" charset="0"/>
                <a:cs typeface="Times New Roman" pitchFamily="18" charset="0"/>
              </a:rPr>
              <a:t>электроэнергииот</a:t>
            </a:r>
            <a:r>
              <a:rPr lang="ru-RU" sz="2400" dirty="0" smtClean="0">
                <a:latin typeface="Times New Roman" pitchFamily="18" charset="0"/>
                <a:cs typeface="Times New Roman" pitchFamily="18" charset="0"/>
              </a:rPr>
              <a:t> ТЭС. Повышение эффективности посредством модернизации морально устаревшего вспомогательного оборудования оказывает положительное влияние на безопасность и надежность работы энергоблока в целом. Основными потребителями энергии собственных нужд крупных тепловых электростанций являются питательные турбонасосы (ПТН), предназначенные для подачи питательной воды через регенеративные подогреватели к парогенератору. </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ВЫВОД</a:t>
            </a: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latin typeface="Times New Roman" pitchFamily="18" charset="0"/>
                <a:cs typeface="Times New Roman" pitchFamily="18" charset="0"/>
              </a:rPr>
              <a:t>1.Применение одних только усовершенствованных проточных частей в питательных насосах, установленных на действующих энергетических блоках в Российской Федерации, обеспечивает снижение энергопотребления на собственные нужды станции примерно на 960 </a:t>
            </a:r>
            <a:r>
              <a:rPr lang="ru-RU" dirty="0" err="1" smtClean="0">
                <a:latin typeface="Times New Roman" pitchFamily="18" charset="0"/>
                <a:cs typeface="Times New Roman" pitchFamily="18" charset="0"/>
              </a:rPr>
              <a:t>млн</a:t>
            </a:r>
            <a:r>
              <a:rPr lang="ru-RU" dirty="0" smtClean="0">
                <a:latin typeface="Times New Roman" pitchFamily="18" charset="0"/>
                <a:cs typeface="Times New Roman" pitchFamily="18" charset="0"/>
              </a:rPr>
              <a:t> кВт*ч в год.</a:t>
            </a:r>
          </a:p>
          <a:p>
            <a:r>
              <a:rPr lang="ru-RU" dirty="0" smtClean="0">
                <a:latin typeface="Times New Roman" pitchFamily="18" charset="0"/>
                <a:cs typeface="Times New Roman" pitchFamily="18" charset="0"/>
              </a:rPr>
              <a:t>2. Решение такой объемной задачи на предприятиях-потребителях требует координации совместных усилий энергетиков и предприятий- изготовителей насосного оборудования. В целях экономии финансовых ресурсов представляется рациональным для решения задач по модернизации активно привлекать отечественных производителей насосного оборудования.</a:t>
            </a:r>
          </a:p>
          <a:p>
            <a:endParaRPr lang="ru-RU"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СПИСОК ЛИТЕРАТУРЫ</a:t>
            </a:r>
            <a:endParaRPr lang="ru-RU" dirty="0"/>
          </a:p>
        </p:txBody>
      </p:sp>
      <p:sp>
        <p:nvSpPr>
          <p:cNvPr id="3" name="Содержимое 2"/>
          <p:cNvSpPr>
            <a:spLocks noGrp="1"/>
          </p:cNvSpPr>
          <p:nvPr>
            <p:ph idx="1"/>
          </p:nvPr>
        </p:nvSpPr>
        <p:spPr/>
        <p:txBody>
          <a:bodyPr>
            <a:normAutofit lnSpcReduction="10000"/>
          </a:bodyPr>
          <a:lstStyle/>
          <a:p>
            <a:r>
              <a:rPr lang="ru-RU" dirty="0" smtClean="0"/>
              <a:t>. Рычагов В.В. и др. Насосы и насосные станции. - М.: Колос. 1988.</a:t>
            </a:r>
          </a:p>
          <a:p>
            <a:r>
              <a:rPr lang="ru-RU" dirty="0" smtClean="0"/>
              <a:t>Кривченко Г.И. Гидравлические машины. Турбины и насосы. М.: Энергия. 1988.</a:t>
            </a:r>
          </a:p>
          <a:p>
            <a:r>
              <a:rPr lang="ru-RU" dirty="0" smtClean="0"/>
              <a:t>Тепловые и атомные электростанции. /Под ред. А.В. </a:t>
            </a:r>
            <a:r>
              <a:rPr lang="ru-RU" dirty="0" err="1" smtClean="0"/>
              <a:t>Клименко</a:t>
            </a:r>
            <a:r>
              <a:rPr lang="ru-RU" dirty="0" smtClean="0"/>
              <a:t>/, т.3.МЭИ. 2004.</a:t>
            </a:r>
          </a:p>
          <a:p>
            <a:r>
              <a:rPr lang="en-US" dirty="0" smtClean="0">
                <a:hlinkClick r:id="rId2"/>
              </a:rPr>
              <a:t>https://storage.energybase.ru/source/103/EOOUYetmofmfN-vgfRTFO2IxQVLr73_A.pdf</a:t>
            </a:r>
            <a:endParaRPr lang="ru-RU" dirty="0" smtClean="0"/>
          </a:p>
          <a:p>
            <a:r>
              <a:rPr lang="ru-RU" dirty="0" smtClean="0"/>
              <a:t>ГОСТ 22337-77. «Насосы центробежные питательные. Основные параметры»</a:t>
            </a:r>
            <a:br>
              <a:rPr lang="ru-RU" dirty="0" smtClean="0"/>
            </a:br>
            <a:endParaRPr lang="ru-RU"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СПАСИБО ЗА ВНИМАНИЕ</a:t>
            </a:r>
            <a:endParaRPr lang="ru-RU"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КОНСТРУКЦИЯ ПН</a:t>
            </a: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latin typeface="Times New Roman" pitchFamily="18" charset="0"/>
                <a:cs typeface="Times New Roman" pitchFamily="18" charset="0"/>
              </a:rPr>
              <a:t>обеспечивать полную внешнюю герметичность и отсутствие </a:t>
            </a:r>
            <a:r>
              <a:rPr lang="ru-RU" dirty="0" err="1" smtClean="0">
                <a:latin typeface="Times New Roman" pitchFamily="18" charset="0"/>
                <a:cs typeface="Times New Roman" pitchFamily="18" charset="0"/>
              </a:rPr>
              <a:t>перетоков</a:t>
            </a:r>
            <a:r>
              <a:rPr lang="ru-RU" dirty="0" smtClean="0">
                <a:latin typeface="Times New Roman" pitchFamily="18" charset="0"/>
                <a:cs typeface="Times New Roman" pitchFamily="18" charset="0"/>
              </a:rPr>
              <a:t> в местах уплотнительных стыков;</a:t>
            </a:r>
          </a:p>
          <a:p>
            <a:r>
              <a:rPr lang="ru-RU" dirty="0" smtClean="0">
                <a:latin typeface="Times New Roman" pitchFamily="18" charset="0"/>
                <a:cs typeface="Times New Roman" pitchFamily="18" charset="0"/>
              </a:rPr>
              <a:t>- предусматривать свободное температурное расширение отдельных узлов и деталей без нарушения их взаимной центровки;</a:t>
            </a:r>
          </a:p>
          <a:p>
            <a:r>
              <a:rPr lang="ru-RU" dirty="0" smtClean="0">
                <a:latin typeface="Times New Roman" pitchFamily="18" charset="0"/>
                <a:cs typeface="Times New Roman" pitchFamily="18" charset="0"/>
              </a:rPr>
              <a:t>- обеспечивать динамическую устойчивость во всем диапазоне работы насоса;</a:t>
            </a:r>
          </a:p>
          <a:p>
            <a:r>
              <a:rPr lang="ru-RU" dirty="0" smtClean="0">
                <a:latin typeface="Times New Roman" pitchFamily="18" charset="0"/>
                <a:cs typeface="Times New Roman" pitchFamily="18" charset="0"/>
              </a:rPr>
              <a:t>- быть удобной в сборке, разборке и обслуживании;</a:t>
            </a:r>
          </a:p>
          <a:p>
            <a:r>
              <a:rPr lang="ru-RU" dirty="0" smtClean="0">
                <a:latin typeface="Times New Roman" pitchFamily="18" charset="0"/>
                <a:cs typeface="Times New Roman" pitchFamily="18" charset="0"/>
              </a:rPr>
              <a:t>- обеспечивать длительную эксплуатацию (обычно не менее 10000 ч) без замены основных деталей и заметного снижения параметров.</a:t>
            </a:r>
          </a:p>
          <a:p>
            <a:r>
              <a:rPr lang="ru-RU" dirty="0" smtClean="0">
                <a:latin typeface="Times New Roman" pitchFamily="18" charset="0"/>
                <a:cs typeface="Times New Roman" pitchFamily="18" charset="0"/>
              </a:rPr>
              <a:t>В отечественной практике при мощности более 8 тыс. кВт, к</a:t>
            </a:r>
          </a:p>
          <a:p>
            <a:endParaRPr lang="ru-RU"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1066130"/>
          </a:xfrm>
        </p:spPr>
        <p:txBody>
          <a:bodyPr/>
          <a:lstStyle/>
          <a:p>
            <a:pPr algn="ctr"/>
            <a:r>
              <a:rPr lang="ru-RU" dirty="0" smtClean="0"/>
              <a:t>1.Питательный насос</a:t>
            </a:r>
            <a:endParaRPr lang="ru-RU" dirty="0"/>
          </a:p>
        </p:txBody>
      </p:sp>
      <p:sp>
        <p:nvSpPr>
          <p:cNvPr id="2" name="Содержимое 1"/>
          <p:cNvSpPr>
            <a:spLocks noGrp="1"/>
          </p:cNvSpPr>
          <p:nvPr>
            <p:ph idx="1"/>
          </p:nvPr>
        </p:nvSpPr>
        <p:spPr>
          <a:xfrm>
            <a:off x="457200" y="1700808"/>
            <a:ext cx="8229600" cy="4306483"/>
          </a:xfrm>
        </p:spPr>
        <p:txBody>
          <a:bodyPr>
            <a:normAutofit/>
          </a:bodyPr>
          <a:lstStyle/>
          <a:p>
            <a:r>
              <a:rPr lang="ru-RU" sz="3200" dirty="0" smtClean="0">
                <a:latin typeface="Times New Roman" pitchFamily="18" charset="0"/>
                <a:cs typeface="Times New Roman" pitchFamily="18" charset="0"/>
              </a:rPr>
              <a:t>Питательный насос - горизонтальный, секционный, многоступенчатый насос, турбинного типа с электроприводом или с паровым приводом, который используется на теплоэлектростанциях для питания паровых котлов.</a:t>
            </a:r>
            <a:endParaRPr lang="ru-RU" sz="3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Питательный насос</a:t>
            </a:r>
            <a:endParaRPr lang="ru-RU" dirty="0"/>
          </a:p>
        </p:txBody>
      </p:sp>
      <p:pic>
        <p:nvPicPr>
          <p:cNvPr id="4" name="Содержимое 3" descr="тот тепло 1.png"/>
          <p:cNvPicPr>
            <a:picLocks noGrp="1" noChangeAspect="1"/>
          </p:cNvPicPr>
          <p:nvPr>
            <p:ph idx="1"/>
          </p:nvPr>
        </p:nvPicPr>
        <p:blipFill>
          <a:blip r:embed="rId2" cstate="print"/>
          <a:stretch>
            <a:fillRect/>
          </a:stretch>
        </p:blipFill>
        <p:spPr>
          <a:xfrm>
            <a:off x="671434" y="1935163"/>
            <a:ext cx="7801132" cy="4389437"/>
          </a:xfrm>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2. Питательный насос</a:t>
            </a:r>
            <a:endParaRPr lang="ru-RU" dirty="0"/>
          </a:p>
        </p:txBody>
      </p:sp>
      <p:sp>
        <p:nvSpPr>
          <p:cNvPr id="2" name="Содержимое 1"/>
          <p:cNvSpPr>
            <a:spLocks noGrp="1"/>
          </p:cNvSpPr>
          <p:nvPr>
            <p:ph idx="1"/>
          </p:nvPr>
        </p:nvSpPr>
        <p:spPr/>
        <p:txBody>
          <a:bodyPr>
            <a:normAutofit/>
          </a:bodyPr>
          <a:lstStyle/>
          <a:p>
            <a:r>
              <a:rPr lang="ru-RU" sz="3200" dirty="0" smtClean="0">
                <a:latin typeface="Times New Roman" pitchFamily="18" charset="0"/>
                <a:cs typeface="Times New Roman" pitchFamily="18" charset="0"/>
              </a:rPr>
              <a:t>Питательные насосы – это специальные насосы, которые предназначаются для «питания» котлов электростанций, и промышленных паровых генераторов водой.</a:t>
            </a:r>
            <a:endParaRPr lang="ru-RU" sz="3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Питательный насос</a:t>
            </a:r>
            <a:endParaRPr lang="ru-RU" dirty="0"/>
          </a:p>
        </p:txBody>
      </p:sp>
      <p:pic>
        <p:nvPicPr>
          <p:cNvPr id="6" name="Содержимое 5" descr="тот 3.jpg"/>
          <p:cNvPicPr>
            <a:picLocks noGrp="1" noChangeAspect="1"/>
          </p:cNvPicPr>
          <p:nvPr>
            <p:ph idx="1"/>
          </p:nvPr>
        </p:nvPicPr>
        <p:blipFill>
          <a:blip r:embed="rId2" cstate="print"/>
          <a:stretch>
            <a:fillRect/>
          </a:stretch>
        </p:blipFill>
        <p:spPr>
          <a:xfrm>
            <a:off x="1540621" y="1935163"/>
            <a:ext cx="6062758" cy="4389437"/>
          </a:xfrm>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3. Питательный насос</a:t>
            </a:r>
            <a:endParaRPr lang="ru-RU" dirty="0"/>
          </a:p>
        </p:txBody>
      </p:sp>
      <p:sp>
        <p:nvSpPr>
          <p:cNvPr id="2" name="Содержимое 1"/>
          <p:cNvSpPr>
            <a:spLocks noGrp="1"/>
          </p:cNvSpPr>
          <p:nvPr>
            <p:ph idx="1"/>
          </p:nvPr>
        </p:nvSpPr>
        <p:spPr/>
        <p:txBody>
          <a:bodyPr>
            <a:normAutofit/>
          </a:bodyPr>
          <a:lstStyle/>
          <a:p>
            <a:r>
              <a:rPr lang="ru-RU" sz="3200" dirty="0" smtClean="0">
                <a:latin typeface="Times New Roman" pitchFamily="18" charset="0"/>
                <a:cs typeface="Times New Roman" pitchFamily="18" charset="0"/>
              </a:rPr>
              <a:t> Питательный насос – это используемый для подачи питательный воды из бака питательной воды (БПВ) в парогенераторе или непосредственно в редактор одноконтурной ЯЭУ.</a:t>
            </a:r>
            <a:endParaRPr lang="ru-RU" sz="3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Назначение</a:t>
            </a:r>
            <a:endParaRPr lang="ru-RU" dirty="0"/>
          </a:p>
        </p:txBody>
      </p:sp>
      <p:sp>
        <p:nvSpPr>
          <p:cNvPr id="3" name="Текст 2"/>
          <p:cNvSpPr>
            <a:spLocks noGrp="1"/>
          </p:cNvSpPr>
          <p:nvPr>
            <p:ph type="body" idx="1"/>
          </p:nvPr>
        </p:nvSpPr>
        <p:spPr/>
        <p:txBody>
          <a:bodyPr>
            <a:normAutofit/>
          </a:bodyPr>
          <a:lstStyle/>
          <a:p>
            <a:r>
              <a:rPr lang="ru-RU" dirty="0" smtClean="0"/>
              <a:t>Насосы тепловой схемы</a:t>
            </a:r>
            <a:endParaRPr lang="ru-RU" dirty="0"/>
          </a:p>
        </p:txBody>
      </p:sp>
      <p:sp>
        <p:nvSpPr>
          <p:cNvPr id="4" name="Текст 3"/>
          <p:cNvSpPr>
            <a:spLocks noGrp="1"/>
          </p:cNvSpPr>
          <p:nvPr>
            <p:ph type="body" sz="half" idx="3"/>
          </p:nvPr>
        </p:nvSpPr>
        <p:spPr/>
        <p:txBody>
          <a:bodyPr>
            <a:normAutofit/>
          </a:bodyPr>
          <a:lstStyle/>
          <a:p>
            <a:r>
              <a:rPr lang="ru-RU" dirty="0" smtClean="0"/>
              <a:t>Вспомогательные насосы</a:t>
            </a:r>
            <a:endParaRPr lang="ru-RU" dirty="0"/>
          </a:p>
        </p:txBody>
      </p:sp>
      <p:sp>
        <p:nvSpPr>
          <p:cNvPr id="5" name="Содержимое 4"/>
          <p:cNvSpPr>
            <a:spLocks noGrp="1"/>
          </p:cNvSpPr>
          <p:nvPr>
            <p:ph sz="quarter" idx="2"/>
          </p:nvPr>
        </p:nvSpPr>
        <p:spPr/>
        <p:txBody>
          <a:bodyPr>
            <a:normAutofit/>
          </a:bodyPr>
          <a:lstStyle/>
          <a:p>
            <a:r>
              <a:rPr lang="ru-RU" sz="3200" dirty="0" smtClean="0">
                <a:latin typeface="Times New Roman" pitchFamily="18" charset="0"/>
                <a:cs typeface="Times New Roman" pitchFamily="18" charset="0"/>
              </a:rPr>
              <a:t>Питательные, </a:t>
            </a:r>
          </a:p>
          <a:p>
            <a:r>
              <a:rPr lang="ru-RU" sz="3200" dirty="0" smtClean="0">
                <a:latin typeface="Times New Roman" pitchFamily="18" charset="0"/>
                <a:cs typeface="Times New Roman" pitchFamily="18" charset="0"/>
              </a:rPr>
              <a:t>конденсатные, </a:t>
            </a:r>
          </a:p>
          <a:p>
            <a:r>
              <a:rPr lang="ru-RU" sz="3200" dirty="0" smtClean="0">
                <a:latin typeface="Times New Roman" pitchFamily="18" charset="0"/>
                <a:cs typeface="Times New Roman" pitchFamily="18" charset="0"/>
              </a:rPr>
              <a:t>циркуляционные.</a:t>
            </a:r>
            <a:endParaRPr lang="ru-RU" sz="3200" dirty="0">
              <a:latin typeface="Times New Roman" pitchFamily="18" charset="0"/>
              <a:cs typeface="Times New Roman" pitchFamily="18" charset="0"/>
            </a:endParaRPr>
          </a:p>
        </p:txBody>
      </p:sp>
      <p:sp>
        <p:nvSpPr>
          <p:cNvPr id="6" name="Содержимое 5"/>
          <p:cNvSpPr>
            <a:spLocks noGrp="1"/>
          </p:cNvSpPr>
          <p:nvPr>
            <p:ph sz="quarter" idx="4"/>
          </p:nvPr>
        </p:nvSpPr>
        <p:spPr/>
        <p:txBody>
          <a:bodyPr>
            <a:normAutofit/>
          </a:bodyPr>
          <a:lstStyle/>
          <a:p>
            <a:r>
              <a:rPr lang="ru-RU" sz="3200" dirty="0" smtClean="0">
                <a:latin typeface="Times New Roman" pitchFamily="18" charset="0"/>
                <a:cs typeface="Times New Roman" pitchFamily="18" charset="0"/>
              </a:rPr>
              <a:t>Насосы химводоочистки, </a:t>
            </a:r>
          </a:p>
          <a:p>
            <a:r>
              <a:rPr lang="ru-RU" sz="3200" dirty="0" smtClean="0">
                <a:latin typeface="Times New Roman" pitchFamily="18" charset="0"/>
                <a:cs typeface="Times New Roman" pitchFamily="18" charset="0"/>
              </a:rPr>
              <a:t>топливоподающие, </a:t>
            </a:r>
          </a:p>
          <a:p>
            <a:r>
              <a:rPr lang="ru-RU" sz="3200" dirty="0" smtClean="0">
                <a:latin typeface="Times New Roman" pitchFamily="18" charset="0"/>
                <a:cs typeface="Times New Roman" pitchFamily="18" charset="0"/>
              </a:rPr>
              <a:t>подпиточные</a:t>
            </a:r>
            <a:r>
              <a:rPr lang="ru-RU" sz="3200" dirty="0" smtClean="0"/>
              <a:t>.</a:t>
            </a:r>
            <a:endParaRPr lang="ru-RU" sz="3200" dirty="0"/>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263</TotalTime>
  <Words>658</Words>
  <Application>Microsoft Office PowerPoint</Application>
  <PresentationFormat>Экран (4:3)</PresentationFormat>
  <Paragraphs>79</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Поток</vt:lpstr>
      <vt:lpstr>Министерство образования и науки РБ ГАПОУ Уфимский топливно –энергетический колледж</vt:lpstr>
      <vt:lpstr>ВВЕДЕНИЕ</vt:lpstr>
      <vt:lpstr>КОНСТРУКЦИЯ ПН</vt:lpstr>
      <vt:lpstr>1.Питательный насос</vt:lpstr>
      <vt:lpstr>Питательный насос</vt:lpstr>
      <vt:lpstr>2. Питательный насос</vt:lpstr>
      <vt:lpstr>Питательный насос</vt:lpstr>
      <vt:lpstr>3. Питательный насос</vt:lpstr>
      <vt:lpstr>Назначение</vt:lpstr>
      <vt:lpstr>Назначение</vt:lpstr>
      <vt:lpstr>Виды питательных насосов.</vt:lpstr>
      <vt:lpstr>Виды питательных насосов</vt:lpstr>
      <vt:lpstr>Виды питательных насосов</vt:lpstr>
      <vt:lpstr>Секционного или спирального типа:</vt:lpstr>
      <vt:lpstr>Виды питательных насосов</vt:lpstr>
      <vt:lpstr>Конструкция </vt:lpstr>
      <vt:lpstr>Принцип работы</vt:lpstr>
      <vt:lpstr>Расчёт</vt:lpstr>
      <vt:lpstr>Использование ПН в ТЭС</vt:lpstr>
      <vt:lpstr>ВЫВОД</vt:lpstr>
      <vt:lpstr>СПИСОК ЛИТЕРАТУРЫ</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образования и науки РБ ГАПОУ Уфимский топливно –энергетический колледж</dc:title>
  <dc:creator>Руслан02</dc:creator>
  <cp:lastModifiedBy>zarina</cp:lastModifiedBy>
  <cp:revision>29</cp:revision>
  <dcterms:created xsi:type="dcterms:W3CDTF">2020-04-23T10:26:34Z</dcterms:created>
  <dcterms:modified xsi:type="dcterms:W3CDTF">2020-12-21T16:28:07Z</dcterms:modified>
</cp:coreProperties>
</file>