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91" d="100"/>
          <a:sy n="91" d="100"/>
        </p:scale>
        <p:origin x="-774"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25" name="PlaceHolder 2"/>
          <p:cNvSpPr>
            <a:spLocks noGrp="1"/>
          </p:cNvSpPr>
          <p:nvPr>
            <p:ph type="body"/>
          </p:nvPr>
        </p:nvSpPr>
        <p:spPr>
          <a:xfrm>
            <a:off x="311760" y="1152360"/>
            <a:ext cx="852012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26" name="PlaceHolder 3"/>
          <p:cNvSpPr>
            <a:spLocks noGrp="1"/>
          </p:cNvSpPr>
          <p:nvPr>
            <p:ph type="body"/>
          </p:nvPr>
        </p:nvSpPr>
        <p:spPr>
          <a:xfrm>
            <a:off x="311760" y="2936880"/>
            <a:ext cx="8520120" cy="162936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28" name="PlaceHolder 2"/>
          <p:cNvSpPr>
            <a:spLocks noGrp="1"/>
          </p:cNvSpPr>
          <p:nvPr>
            <p:ph type="body"/>
          </p:nvPr>
        </p:nvSpPr>
        <p:spPr>
          <a:xfrm>
            <a:off x="311760" y="115236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29" name="PlaceHolder 3"/>
          <p:cNvSpPr>
            <a:spLocks noGrp="1"/>
          </p:cNvSpPr>
          <p:nvPr>
            <p:ph type="body"/>
          </p:nvPr>
        </p:nvSpPr>
        <p:spPr>
          <a:xfrm>
            <a:off x="4677840" y="115236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30" name="PlaceHolder 4"/>
          <p:cNvSpPr>
            <a:spLocks noGrp="1"/>
          </p:cNvSpPr>
          <p:nvPr>
            <p:ph type="body"/>
          </p:nvPr>
        </p:nvSpPr>
        <p:spPr>
          <a:xfrm>
            <a:off x="311760" y="293688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31" name="PlaceHolder 5"/>
          <p:cNvSpPr>
            <a:spLocks noGrp="1"/>
          </p:cNvSpPr>
          <p:nvPr>
            <p:ph type="body"/>
          </p:nvPr>
        </p:nvSpPr>
        <p:spPr>
          <a:xfrm>
            <a:off x="4677840" y="293688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33" name="PlaceHolder 2"/>
          <p:cNvSpPr>
            <a:spLocks noGrp="1"/>
          </p:cNvSpPr>
          <p:nvPr>
            <p:ph type="body"/>
          </p:nvPr>
        </p:nvSpPr>
        <p:spPr>
          <a:xfrm>
            <a:off x="311760" y="1152360"/>
            <a:ext cx="274320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34" name="PlaceHolder 3"/>
          <p:cNvSpPr>
            <a:spLocks noGrp="1"/>
          </p:cNvSpPr>
          <p:nvPr>
            <p:ph type="body"/>
          </p:nvPr>
        </p:nvSpPr>
        <p:spPr>
          <a:xfrm>
            <a:off x="3192480" y="1152360"/>
            <a:ext cx="274320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35" name="PlaceHolder 4"/>
          <p:cNvSpPr>
            <a:spLocks noGrp="1"/>
          </p:cNvSpPr>
          <p:nvPr>
            <p:ph type="body"/>
          </p:nvPr>
        </p:nvSpPr>
        <p:spPr>
          <a:xfrm>
            <a:off x="6073200" y="1152360"/>
            <a:ext cx="274320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36" name="PlaceHolder 5"/>
          <p:cNvSpPr>
            <a:spLocks noGrp="1"/>
          </p:cNvSpPr>
          <p:nvPr>
            <p:ph type="body"/>
          </p:nvPr>
        </p:nvSpPr>
        <p:spPr>
          <a:xfrm>
            <a:off x="311760" y="2936880"/>
            <a:ext cx="274320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37" name="PlaceHolder 6"/>
          <p:cNvSpPr>
            <a:spLocks noGrp="1"/>
          </p:cNvSpPr>
          <p:nvPr>
            <p:ph type="body"/>
          </p:nvPr>
        </p:nvSpPr>
        <p:spPr>
          <a:xfrm>
            <a:off x="3192480" y="2936880"/>
            <a:ext cx="274320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38" name="PlaceHolder 7"/>
          <p:cNvSpPr>
            <a:spLocks noGrp="1"/>
          </p:cNvSpPr>
          <p:nvPr>
            <p:ph type="body"/>
          </p:nvPr>
        </p:nvSpPr>
        <p:spPr>
          <a:xfrm>
            <a:off x="6073200" y="2936880"/>
            <a:ext cx="2743200" cy="162936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43" name="PlaceHolder 2"/>
          <p:cNvSpPr>
            <a:spLocks noGrp="1"/>
          </p:cNvSpPr>
          <p:nvPr>
            <p:ph type="subTitle"/>
          </p:nvPr>
        </p:nvSpPr>
        <p:spPr>
          <a:xfrm>
            <a:off x="311760" y="1152360"/>
            <a:ext cx="8520120" cy="34160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45" name="PlaceHolder 2"/>
          <p:cNvSpPr>
            <a:spLocks noGrp="1"/>
          </p:cNvSpPr>
          <p:nvPr>
            <p:ph type="body"/>
          </p:nvPr>
        </p:nvSpPr>
        <p:spPr>
          <a:xfrm>
            <a:off x="311760" y="1152360"/>
            <a:ext cx="8520120" cy="341604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47" name="PlaceHolder 2"/>
          <p:cNvSpPr>
            <a:spLocks noGrp="1"/>
          </p:cNvSpPr>
          <p:nvPr>
            <p:ph type="body"/>
          </p:nvPr>
        </p:nvSpPr>
        <p:spPr>
          <a:xfrm>
            <a:off x="311760" y="1152360"/>
            <a:ext cx="4157640" cy="341604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48" name="PlaceHolder 3"/>
          <p:cNvSpPr>
            <a:spLocks noGrp="1"/>
          </p:cNvSpPr>
          <p:nvPr>
            <p:ph type="body"/>
          </p:nvPr>
        </p:nvSpPr>
        <p:spPr>
          <a:xfrm>
            <a:off x="4677840" y="1152360"/>
            <a:ext cx="4157640" cy="341604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311760" y="444960"/>
            <a:ext cx="8520120" cy="2654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52" name="PlaceHolder 2"/>
          <p:cNvSpPr>
            <a:spLocks noGrp="1"/>
          </p:cNvSpPr>
          <p:nvPr>
            <p:ph type="body"/>
          </p:nvPr>
        </p:nvSpPr>
        <p:spPr>
          <a:xfrm>
            <a:off x="311760" y="115236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53" name="PlaceHolder 3"/>
          <p:cNvSpPr>
            <a:spLocks noGrp="1"/>
          </p:cNvSpPr>
          <p:nvPr>
            <p:ph type="body"/>
          </p:nvPr>
        </p:nvSpPr>
        <p:spPr>
          <a:xfrm>
            <a:off x="4677840" y="1152360"/>
            <a:ext cx="4157640" cy="341604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54" name="PlaceHolder 4"/>
          <p:cNvSpPr>
            <a:spLocks noGrp="1"/>
          </p:cNvSpPr>
          <p:nvPr>
            <p:ph type="body"/>
          </p:nvPr>
        </p:nvSpPr>
        <p:spPr>
          <a:xfrm>
            <a:off x="311760" y="293688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4" name="PlaceHolder 2"/>
          <p:cNvSpPr>
            <a:spLocks noGrp="1"/>
          </p:cNvSpPr>
          <p:nvPr>
            <p:ph type="subTitle"/>
          </p:nvPr>
        </p:nvSpPr>
        <p:spPr>
          <a:xfrm>
            <a:off x="311760" y="1152360"/>
            <a:ext cx="8520120" cy="34160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56" name="PlaceHolder 2"/>
          <p:cNvSpPr>
            <a:spLocks noGrp="1"/>
          </p:cNvSpPr>
          <p:nvPr>
            <p:ph type="body"/>
          </p:nvPr>
        </p:nvSpPr>
        <p:spPr>
          <a:xfrm>
            <a:off x="311760" y="1152360"/>
            <a:ext cx="4157640" cy="341604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57" name="PlaceHolder 3"/>
          <p:cNvSpPr>
            <a:spLocks noGrp="1"/>
          </p:cNvSpPr>
          <p:nvPr>
            <p:ph type="body"/>
          </p:nvPr>
        </p:nvSpPr>
        <p:spPr>
          <a:xfrm>
            <a:off x="4677840" y="115236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58" name="PlaceHolder 4"/>
          <p:cNvSpPr>
            <a:spLocks noGrp="1"/>
          </p:cNvSpPr>
          <p:nvPr>
            <p:ph type="body"/>
          </p:nvPr>
        </p:nvSpPr>
        <p:spPr>
          <a:xfrm>
            <a:off x="4677840" y="293688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60" name="PlaceHolder 2"/>
          <p:cNvSpPr>
            <a:spLocks noGrp="1"/>
          </p:cNvSpPr>
          <p:nvPr>
            <p:ph type="body"/>
          </p:nvPr>
        </p:nvSpPr>
        <p:spPr>
          <a:xfrm>
            <a:off x="311760" y="115236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61" name="PlaceHolder 3"/>
          <p:cNvSpPr>
            <a:spLocks noGrp="1"/>
          </p:cNvSpPr>
          <p:nvPr>
            <p:ph type="body"/>
          </p:nvPr>
        </p:nvSpPr>
        <p:spPr>
          <a:xfrm>
            <a:off x="4677840" y="115236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62" name="PlaceHolder 4"/>
          <p:cNvSpPr>
            <a:spLocks noGrp="1"/>
          </p:cNvSpPr>
          <p:nvPr>
            <p:ph type="body"/>
          </p:nvPr>
        </p:nvSpPr>
        <p:spPr>
          <a:xfrm>
            <a:off x="311760" y="2936880"/>
            <a:ext cx="8520120" cy="162936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64" name="PlaceHolder 2"/>
          <p:cNvSpPr>
            <a:spLocks noGrp="1"/>
          </p:cNvSpPr>
          <p:nvPr>
            <p:ph type="body"/>
          </p:nvPr>
        </p:nvSpPr>
        <p:spPr>
          <a:xfrm>
            <a:off x="311760" y="1152360"/>
            <a:ext cx="852012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65" name="PlaceHolder 3"/>
          <p:cNvSpPr>
            <a:spLocks noGrp="1"/>
          </p:cNvSpPr>
          <p:nvPr>
            <p:ph type="body"/>
          </p:nvPr>
        </p:nvSpPr>
        <p:spPr>
          <a:xfrm>
            <a:off x="311760" y="2936880"/>
            <a:ext cx="8520120" cy="162936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67" name="PlaceHolder 2"/>
          <p:cNvSpPr>
            <a:spLocks noGrp="1"/>
          </p:cNvSpPr>
          <p:nvPr>
            <p:ph type="body"/>
          </p:nvPr>
        </p:nvSpPr>
        <p:spPr>
          <a:xfrm>
            <a:off x="311760" y="115236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68" name="PlaceHolder 3"/>
          <p:cNvSpPr>
            <a:spLocks noGrp="1"/>
          </p:cNvSpPr>
          <p:nvPr>
            <p:ph type="body"/>
          </p:nvPr>
        </p:nvSpPr>
        <p:spPr>
          <a:xfrm>
            <a:off x="4677840" y="115236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69" name="PlaceHolder 4"/>
          <p:cNvSpPr>
            <a:spLocks noGrp="1"/>
          </p:cNvSpPr>
          <p:nvPr>
            <p:ph type="body"/>
          </p:nvPr>
        </p:nvSpPr>
        <p:spPr>
          <a:xfrm>
            <a:off x="311760" y="293688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70" name="PlaceHolder 5"/>
          <p:cNvSpPr>
            <a:spLocks noGrp="1"/>
          </p:cNvSpPr>
          <p:nvPr>
            <p:ph type="body"/>
          </p:nvPr>
        </p:nvSpPr>
        <p:spPr>
          <a:xfrm>
            <a:off x="4677840" y="293688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72" name="PlaceHolder 2"/>
          <p:cNvSpPr>
            <a:spLocks noGrp="1"/>
          </p:cNvSpPr>
          <p:nvPr>
            <p:ph type="body"/>
          </p:nvPr>
        </p:nvSpPr>
        <p:spPr>
          <a:xfrm>
            <a:off x="311760" y="1152360"/>
            <a:ext cx="274320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73" name="PlaceHolder 3"/>
          <p:cNvSpPr>
            <a:spLocks noGrp="1"/>
          </p:cNvSpPr>
          <p:nvPr>
            <p:ph type="body"/>
          </p:nvPr>
        </p:nvSpPr>
        <p:spPr>
          <a:xfrm>
            <a:off x="3192480" y="1152360"/>
            <a:ext cx="274320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74" name="PlaceHolder 4"/>
          <p:cNvSpPr>
            <a:spLocks noGrp="1"/>
          </p:cNvSpPr>
          <p:nvPr>
            <p:ph type="body"/>
          </p:nvPr>
        </p:nvSpPr>
        <p:spPr>
          <a:xfrm>
            <a:off x="6073200" y="1152360"/>
            <a:ext cx="274320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75" name="PlaceHolder 5"/>
          <p:cNvSpPr>
            <a:spLocks noGrp="1"/>
          </p:cNvSpPr>
          <p:nvPr>
            <p:ph type="body"/>
          </p:nvPr>
        </p:nvSpPr>
        <p:spPr>
          <a:xfrm>
            <a:off x="311760" y="2936880"/>
            <a:ext cx="274320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76" name="PlaceHolder 6"/>
          <p:cNvSpPr>
            <a:spLocks noGrp="1"/>
          </p:cNvSpPr>
          <p:nvPr>
            <p:ph type="body"/>
          </p:nvPr>
        </p:nvSpPr>
        <p:spPr>
          <a:xfrm>
            <a:off x="3192480" y="2936880"/>
            <a:ext cx="274320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77" name="PlaceHolder 7"/>
          <p:cNvSpPr>
            <a:spLocks noGrp="1"/>
          </p:cNvSpPr>
          <p:nvPr>
            <p:ph type="body"/>
          </p:nvPr>
        </p:nvSpPr>
        <p:spPr>
          <a:xfrm>
            <a:off x="6073200" y="2936880"/>
            <a:ext cx="2743200" cy="162936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6" name="PlaceHolder 2"/>
          <p:cNvSpPr>
            <a:spLocks noGrp="1"/>
          </p:cNvSpPr>
          <p:nvPr>
            <p:ph type="body"/>
          </p:nvPr>
        </p:nvSpPr>
        <p:spPr>
          <a:xfrm>
            <a:off x="311760" y="1152360"/>
            <a:ext cx="8520120" cy="341604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8" name="PlaceHolder 2"/>
          <p:cNvSpPr>
            <a:spLocks noGrp="1"/>
          </p:cNvSpPr>
          <p:nvPr>
            <p:ph type="body"/>
          </p:nvPr>
        </p:nvSpPr>
        <p:spPr>
          <a:xfrm>
            <a:off x="311760" y="1152360"/>
            <a:ext cx="4157640" cy="341604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9" name="PlaceHolder 3"/>
          <p:cNvSpPr>
            <a:spLocks noGrp="1"/>
          </p:cNvSpPr>
          <p:nvPr>
            <p:ph type="body"/>
          </p:nvPr>
        </p:nvSpPr>
        <p:spPr>
          <a:xfrm>
            <a:off x="4677840" y="1152360"/>
            <a:ext cx="4157640" cy="341604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311760" y="444960"/>
            <a:ext cx="8520120" cy="2654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13" name="PlaceHolder 2"/>
          <p:cNvSpPr>
            <a:spLocks noGrp="1"/>
          </p:cNvSpPr>
          <p:nvPr>
            <p:ph type="body"/>
          </p:nvPr>
        </p:nvSpPr>
        <p:spPr>
          <a:xfrm>
            <a:off x="311760" y="115236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14" name="PlaceHolder 3"/>
          <p:cNvSpPr>
            <a:spLocks noGrp="1"/>
          </p:cNvSpPr>
          <p:nvPr>
            <p:ph type="body"/>
          </p:nvPr>
        </p:nvSpPr>
        <p:spPr>
          <a:xfrm>
            <a:off x="4677840" y="1152360"/>
            <a:ext cx="4157640" cy="341604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15" name="PlaceHolder 4"/>
          <p:cNvSpPr>
            <a:spLocks noGrp="1"/>
          </p:cNvSpPr>
          <p:nvPr>
            <p:ph type="body"/>
          </p:nvPr>
        </p:nvSpPr>
        <p:spPr>
          <a:xfrm>
            <a:off x="311760" y="293688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17" name="PlaceHolder 2"/>
          <p:cNvSpPr>
            <a:spLocks noGrp="1"/>
          </p:cNvSpPr>
          <p:nvPr>
            <p:ph type="body"/>
          </p:nvPr>
        </p:nvSpPr>
        <p:spPr>
          <a:xfrm>
            <a:off x="311760" y="1152360"/>
            <a:ext cx="4157640" cy="341604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18" name="PlaceHolder 3"/>
          <p:cNvSpPr>
            <a:spLocks noGrp="1"/>
          </p:cNvSpPr>
          <p:nvPr>
            <p:ph type="body"/>
          </p:nvPr>
        </p:nvSpPr>
        <p:spPr>
          <a:xfrm>
            <a:off x="4677840" y="115236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19" name="PlaceHolder 4"/>
          <p:cNvSpPr>
            <a:spLocks noGrp="1"/>
          </p:cNvSpPr>
          <p:nvPr>
            <p:ph type="body"/>
          </p:nvPr>
        </p:nvSpPr>
        <p:spPr>
          <a:xfrm>
            <a:off x="4677840" y="293688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311760" y="444960"/>
            <a:ext cx="8520120" cy="572400"/>
          </a:xfrm>
          <a:prstGeom prst="rect">
            <a:avLst/>
          </a:prstGeom>
        </p:spPr>
        <p:txBody>
          <a:bodyPr lIns="0" tIns="0" rIns="0" bIns="0" anchor="ctr">
            <a:spAutoFit/>
          </a:bodyPr>
          <a:lstStyle/>
          <a:p>
            <a:endParaRPr lang="ru-RU" sz="1400" b="0" strike="noStrike" spc="-1">
              <a:solidFill>
                <a:srgbClr val="000000"/>
              </a:solidFill>
              <a:latin typeface="Arial"/>
            </a:endParaRPr>
          </a:p>
        </p:txBody>
      </p:sp>
      <p:sp>
        <p:nvSpPr>
          <p:cNvPr id="21" name="PlaceHolder 2"/>
          <p:cNvSpPr>
            <a:spLocks noGrp="1"/>
          </p:cNvSpPr>
          <p:nvPr>
            <p:ph type="body"/>
          </p:nvPr>
        </p:nvSpPr>
        <p:spPr>
          <a:xfrm>
            <a:off x="311760" y="115236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22" name="PlaceHolder 3"/>
          <p:cNvSpPr>
            <a:spLocks noGrp="1"/>
          </p:cNvSpPr>
          <p:nvPr>
            <p:ph type="body"/>
          </p:nvPr>
        </p:nvSpPr>
        <p:spPr>
          <a:xfrm>
            <a:off x="4677840" y="1152360"/>
            <a:ext cx="4157640" cy="1629360"/>
          </a:xfrm>
          <a:prstGeom prst="rect">
            <a:avLst/>
          </a:prstGeom>
        </p:spPr>
        <p:txBody>
          <a:bodyPr lIns="0" tIns="0" rIns="0" bIns="0">
            <a:normAutofit/>
          </a:bodyPr>
          <a:lstStyle/>
          <a:p>
            <a:endParaRPr lang="ru-RU" sz="1400" b="0" strike="noStrike" spc="-1">
              <a:solidFill>
                <a:srgbClr val="000000"/>
              </a:solidFill>
              <a:latin typeface="Arial"/>
            </a:endParaRPr>
          </a:p>
        </p:txBody>
      </p:sp>
      <p:sp>
        <p:nvSpPr>
          <p:cNvPr id="23" name="PlaceHolder 4"/>
          <p:cNvSpPr>
            <a:spLocks noGrp="1"/>
          </p:cNvSpPr>
          <p:nvPr>
            <p:ph type="body"/>
          </p:nvPr>
        </p:nvSpPr>
        <p:spPr>
          <a:xfrm>
            <a:off x="311760" y="2936880"/>
            <a:ext cx="8520120" cy="1629360"/>
          </a:xfrm>
          <a:prstGeom prst="rect">
            <a:avLst/>
          </a:prstGeom>
        </p:spPr>
        <p:txBody>
          <a:bodyPr lIns="0" tIns="0" rIns="0" bIns="0">
            <a:normAutofit/>
          </a:bodyPr>
          <a:lstStyle/>
          <a:p>
            <a:endParaRPr lang="ru-RU" sz="14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311760" y="744480"/>
            <a:ext cx="8520120" cy="2052360"/>
          </a:xfrm>
          <a:prstGeom prst="rect">
            <a:avLst/>
          </a:prstGeom>
        </p:spPr>
        <p:txBody>
          <a:bodyPr tIns="91440" bIns="91440" anchor="b">
            <a:noAutofit/>
          </a:bodyPr>
          <a:lstStyle/>
          <a:p>
            <a:r>
              <a:rPr lang="ru-RU" sz="5200" b="0" strike="noStrike" spc="-1">
                <a:solidFill>
                  <a:srgbClr val="000000"/>
                </a:solidFill>
                <a:latin typeface="Arial"/>
              </a:rPr>
              <a:t>Для правки текста заглавия щёлкните мышью</a:t>
            </a:r>
          </a:p>
        </p:txBody>
      </p:sp>
      <p:sp>
        <p:nvSpPr>
          <p:cNvPr id="4" name="PlaceHolder 2"/>
          <p:cNvSpPr>
            <a:spLocks noGrp="1"/>
          </p:cNvSpPr>
          <p:nvPr>
            <p:ph type="sldNum"/>
          </p:nvPr>
        </p:nvSpPr>
        <p:spPr>
          <a:xfrm>
            <a:off x="8472600" y="4663080"/>
            <a:ext cx="548280" cy="393120"/>
          </a:xfrm>
          <a:prstGeom prst="rect">
            <a:avLst/>
          </a:prstGeom>
        </p:spPr>
        <p:txBody>
          <a:bodyPr tIns="91440" bIns="91440" anchor="ctr">
            <a:noAutofit/>
          </a:bodyPr>
          <a:lstStyle/>
          <a:p>
            <a:pPr algn="r">
              <a:lnSpc>
                <a:spcPct val="100000"/>
              </a:lnSpc>
            </a:pPr>
            <a:fld id="{F0C37100-EDD7-448F-8FEB-CEE22A0C8F99}" type="slidenum">
              <a:rPr lang="ru-RU" sz="1000" b="0" strike="noStrike" spc="-1">
                <a:solidFill>
                  <a:srgbClr val="595959"/>
                </a:solidFill>
                <a:latin typeface="Arial"/>
                <a:ea typeface="Arial"/>
              </a:rPr>
              <a:pPr algn="r">
                <a:lnSpc>
                  <a:spcPct val="100000"/>
                </a:lnSpc>
              </a:pPr>
              <a:t>‹#›</a:t>
            </a:fld>
            <a:endParaRPr lang="ru-RU" sz="1000" b="0" strike="noStrike" spc="-1">
              <a:latin typeface="Times New Roman"/>
            </a:endParaRPr>
          </a:p>
        </p:txBody>
      </p:sp>
      <p:sp>
        <p:nvSpPr>
          <p:cNvPr id="2" name="PlaceHolder 3"/>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4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4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4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4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311760" y="444960"/>
            <a:ext cx="8520120" cy="572400"/>
          </a:xfrm>
          <a:prstGeom prst="rect">
            <a:avLst/>
          </a:prstGeom>
        </p:spPr>
        <p:txBody>
          <a:bodyPr tIns="91440" bIns="91440">
            <a:noAutofit/>
          </a:bodyPr>
          <a:lstStyle/>
          <a:p>
            <a:r>
              <a:rPr lang="ru-RU" sz="2800" b="0" strike="noStrike" spc="-1">
                <a:solidFill>
                  <a:srgbClr val="000000"/>
                </a:solidFill>
                <a:latin typeface="Arial"/>
              </a:rPr>
              <a:t>Для правки текста заглавия щёлкните мышью</a:t>
            </a:r>
          </a:p>
        </p:txBody>
      </p:sp>
      <p:sp>
        <p:nvSpPr>
          <p:cNvPr id="40" name="PlaceHolder 2"/>
          <p:cNvSpPr>
            <a:spLocks noGrp="1"/>
          </p:cNvSpPr>
          <p:nvPr>
            <p:ph type="body"/>
          </p:nvPr>
        </p:nvSpPr>
        <p:spPr>
          <a:xfrm>
            <a:off x="311760" y="1152360"/>
            <a:ext cx="8520120" cy="3416040"/>
          </a:xfrm>
          <a:prstGeom prst="rect">
            <a:avLst/>
          </a:prstGeom>
        </p:spPr>
        <p:txBody>
          <a:bodyPr tIns="91440" bIns="91440">
            <a:no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solidFill>
                  <a:srgbClr val="000000"/>
                </a:solidFill>
                <a:latin typeface="Arial"/>
              </a:rPr>
              <a:t>Седьмой уровень структуры</a:t>
            </a:r>
          </a:p>
        </p:txBody>
      </p:sp>
      <p:sp>
        <p:nvSpPr>
          <p:cNvPr id="41" name="PlaceHolder 3"/>
          <p:cNvSpPr>
            <a:spLocks noGrp="1"/>
          </p:cNvSpPr>
          <p:nvPr>
            <p:ph type="sldNum"/>
          </p:nvPr>
        </p:nvSpPr>
        <p:spPr>
          <a:xfrm>
            <a:off x="8472600" y="4663080"/>
            <a:ext cx="548280" cy="393120"/>
          </a:xfrm>
          <a:prstGeom prst="rect">
            <a:avLst/>
          </a:prstGeom>
        </p:spPr>
        <p:txBody>
          <a:bodyPr tIns="91440" bIns="91440" anchor="ctr">
            <a:noAutofit/>
          </a:bodyPr>
          <a:lstStyle/>
          <a:p>
            <a:pPr algn="r">
              <a:lnSpc>
                <a:spcPct val="100000"/>
              </a:lnSpc>
            </a:pPr>
            <a:fld id="{2E2EAE17-DC4E-4385-8F03-54F0D1934990}" type="slidenum">
              <a:rPr lang="ru-RU" sz="1000" b="0" strike="noStrike" spc="-1">
                <a:solidFill>
                  <a:srgbClr val="595959"/>
                </a:solidFill>
                <a:latin typeface="Arial"/>
                <a:ea typeface="Arial"/>
              </a:rPr>
              <a:pPr algn="r">
                <a:lnSpc>
                  <a:spcPct val="100000"/>
                </a:lnSpc>
              </a:pPr>
              <a:t>‹#›</a:t>
            </a:fld>
            <a:endParaRPr lang="ru-RU" sz="10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nktechnology-group.ru/"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terrapumps.com.ua/xarakteristika-i-vidy-pitatelnyx-nasosov/" TargetMode="External"/><Relationship Id="rId2" Type="http://schemas.openxmlformats.org/officeDocument/2006/relationships/hyperlink" Target="http://cotlomash.ru/nasos-an-2-16"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hyperlink" Target="http://ru.teplowiki.org/wiki/%D0%9F%D0%B8%D1%82%D0%B0%D1%82%D0%B5%D0%BB%D1%8C%D0%BD%D0%B0%D1%8F_%D0%B2%D0%BE%D0%B4%D0%B0" TargetMode="External"/><Relationship Id="rId3" Type="http://schemas.openxmlformats.org/officeDocument/2006/relationships/hyperlink" Target="http://ru.teplowiki.org/wiki/%D0%A2%D0%AD%D0%A1" TargetMode="External"/><Relationship Id="rId7" Type="http://schemas.openxmlformats.org/officeDocument/2006/relationships/hyperlink" Target="http://ru.teplowiki.org/wiki/%D0%9F%D0%92%D0%94" TargetMode="External"/><Relationship Id="rId2" Type="http://schemas.openxmlformats.org/officeDocument/2006/relationships/hyperlink" Target="http://ru.teplowiki.org/wiki/%D0%9C%D0%BD%D0%BE%D0%B3%D0%BE%D1%81%D1%82%D1%83%D0%BF%D0%B5%D0%BD%D1%87%D0%B0%D1%82%D1%8B%D0%B9_%D0%BD%D0%B0%D1%81%D0%BE%D1%81" TargetMode="External"/><Relationship Id="rId1" Type="http://schemas.openxmlformats.org/officeDocument/2006/relationships/slideLayout" Target="../slideLayouts/slideLayout15.xml"/><Relationship Id="rId6" Type="http://schemas.openxmlformats.org/officeDocument/2006/relationships/hyperlink" Target="http://ru.teplowiki.org/wiki/%D0%9D%D0%B0%D1%81%D0%BE%D1%81" TargetMode="External"/><Relationship Id="rId5" Type="http://schemas.openxmlformats.org/officeDocument/2006/relationships/hyperlink" Target="http://ru.teplowiki.org/wiki/%D0%94%D0%B5%D0%B0%D1%8D%D1%80%D0%B0%D1%82%D0%BE%D1%80" TargetMode="External"/><Relationship Id="rId4" Type="http://schemas.openxmlformats.org/officeDocument/2006/relationships/hyperlink" Target="http://ru.teplowiki.org/wiki/%D0%9F%D0%B0%D1%80%D0%BE%D0%B2%D0%BE%D0%B9_%D0%BA%D0%BE%D1%82%D0%B5%D0%BB"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TextShape 1"/>
          <p:cNvSpPr txBox="1"/>
          <p:nvPr/>
        </p:nvSpPr>
        <p:spPr>
          <a:xfrm>
            <a:off x="1189800" y="694800"/>
            <a:ext cx="7642080" cy="1228320"/>
          </a:xfrm>
          <a:prstGeom prst="rect">
            <a:avLst/>
          </a:prstGeom>
          <a:noFill/>
          <a:ln>
            <a:noFill/>
          </a:ln>
        </p:spPr>
        <p:txBody>
          <a:bodyPr tIns="91440" bIns="91440" anchor="b">
            <a:noAutofit/>
          </a:bodyPr>
          <a:lstStyle/>
          <a:p>
            <a:pPr algn="ctr">
              <a:lnSpc>
                <a:spcPct val="115000"/>
              </a:lnSpc>
              <a:spcAft>
                <a:spcPts val="300"/>
              </a:spcAft>
            </a:pPr>
            <a:r>
              <a:rPr lang="ru-RU" sz="2600" b="0" strike="noStrike" spc="-1">
                <a:solidFill>
                  <a:srgbClr val="000000"/>
                </a:solidFill>
                <a:latin typeface="Times New Roman"/>
                <a:ea typeface="Times New Roman"/>
              </a:rPr>
              <a:t>ГАПОУ Уфимский топливно-энергетический колледж</a:t>
            </a:r>
            <a:endParaRPr lang="ru-RU" sz="2600" b="0" strike="noStrike" spc="-1">
              <a:solidFill>
                <a:srgbClr val="000000"/>
              </a:solidFill>
              <a:latin typeface="Arial"/>
            </a:endParaRPr>
          </a:p>
        </p:txBody>
      </p:sp>
      <p:sp>
        <p:nvSpPr>
          <p:cNvPr id="79" name="TextShape 2"/>
          <p:cNvSpPr txBox="1"/>
          <p:nvPr/>
        </p:nvSpPr>
        <p:spPr>
          <a:xfrm>
            <a:off x="1887840" y="1923120"/>
            <a:ext cx="6944040" cy="3105720"/>
          </a:xfrm>
          <a:prstGeom prst="rect">
            <a:avLst/>
          </a:prstGeom>
          <a:noFill/>
          <a:ln>
            <a:noFill/>
          </a:ln>
        </p:spPr>
        <p:txBody>
          <a:bodyPr tIns="91440" bIns="91440">
            <a:noAutofit/>
          </a:bodyPr>
          <a:lstStyle/>
          <a:p>
            <a:pPr>
              <a:lnSpc>
                <a:spcPct val="115000"/>
              </a:lnSpc>
            </a:pPr>
            <a:endParaRPr lang="ru-RU" sz="3200" b="0" strike="noStrike" spc="-1" dirty="0">
              <a:latin typeface="Arial"/>
            </a:endParaRPr>
          </a:p>
          <a:p>
            <a:pPr algn="r">
              <a:lnSpc>
                <a:spcPct val="115000"/>
              </a:lnSpc>
            </a:pPr>
            <a:r>
              <a:rPr lang="ru-RU" sz="1400" b="0" strike="noStrike" spc="-1" dirty="0">
                <a:solidFill>
                  <a:srgbClr val="000000"/>
                </a:solidFill>
                <a:latin typeface="Times New Roman"/>
                <a:ea typeface="Times New Roman"/>
              </a:rPr>
              <a:t>                                                               Специальность: 13.02.02</a:t>
            </a:r>
            <a:endParaRPr lang="ru-RU" sz="1400" b="0" strike="noStrike" spc="-1" dirty="0">
              <a:latin typeface="Arial"/>
            </a:endParaRPr>
          </a:p>
          <a:p>
            <a:pPr>
              <a:lnSpc>
                <a:spcPct val="115000"/>
              </a:lnSpc>
            </a:pPr>
            <a:r>
              <a:rPr lang="ru-RU" sz="1400" b="0" strike="noStrike" spc="-1" dirty="0">
                <a:solidFill>
                  <a:srgbClr val="000000"/>
                </a:solidFill>
                <a:latin typeface="Times New Roman"/>
                <a:ea typeface="Times New Roman"/>
              </a:rPr>
              <a:t>Проект- презентация</a:t>
            </a:r>
            <a:endParaRPr lang="ru-RU" sz="1400" b="0" strike="noStrike" spc="-1" dirty="0">
              <a:latin typeface="Arial"/>
            </a:endParaRPr>
          </a:p>
          <a:p>
            <a:pPr>
              <a:lnSpc>
                <a:spcPct val="115000"/>
              </a:lnSpc>
            </a:pPr>
            <a:r>
              <a:rPr lang="ru-RU" sz="1400" b="0" strike="noStrike" spc="-1" dirty="0">
                <a:solidFill>
                  <a:srgbClr val="000000"/>
                </a:solidFill>
                <a:latin typeface="Times New Roman"/>
                <a:ea typeface="Times New Roman"/>
              </a:rPr>
              <a:t>По дисциплине: &lt;&lt;Теплоснабжение и</a:t>
            </a:r>
            <a:endParaRPr lang="ru-RU" sz="1400" b="0" strike="noStrike" spc="-1" dirty="0">
              <a:latin typeface="Arial"/>
            </a:endParaRPr>
          </a:p>
          <a:p>
            <a:pPr>
              <a:lnSpc>
                <a:spcPct val="115000"/>
              </a:lnSpc>
            </a:pPr>
            <a:r>
              <a:rPr lang="ru-RU" sz="1400" b="0" strike="noStrike" spc="-1" dirty="0">
                <a:solidFill>
                  <a:srgbClr val="000000"/>
                </a:solidFill>
                <a:latin typeface="Times New Roman"/>
                <a:ea typeface="Times New Roman"/>
              </a:rPr>
              <a:t>теплотехническое оборудование&gt;&gt;</a:t>
            </a:r>
            <a:endParaRPr lang="ru-RU" sz="1400" b="0" strike="noStrike" spc="-1" dirty="0">
              <a:latin typeface="Arial"/>
            </a:endParaRPr>
          </a:p>
          <a:p>
            <a:pPr>
              <a:lnSpc>
                <a:spcPct val="115000"/>
              </a:lnSpc>
            </a:pPr>
            <a:r>
              <a:rPr lang="ru-RU" sz="1400" b="0" strike="noStrike" spc="-1" dirty="0">
                <a:solidFill>
                  <a:srgbClr val="000000"/>
                </a:solidFill>
                <a:latin typeface="Times New Roman"/>
                <a:ea typeface="Times New Roman"/>
              </a:rPr>
              <a:t>Тема: &lt;&lt;</a:t>
            </a:r>
            <a:r>
              <a:rPr lang="ru-RU" sz="1400" b="1" strike="noStrike" spc="-1" dirty="0">
                <a:solidFill>
                  <a:srgbClr val="000000"/>
                </a:solidFill>
                <a:latin typeface="Times New Roman"/>
                <a:ea typeface="Times New Roman"/>
              </a:rPr>
              <a:t>Питательный насос</a:t>
            </a:r>
            <a:r>
              <a:rPr lang="ru-RU" sz="1400" b="0" strike="noStrike" spc="-1" dirty="0">
                <a:solidFill>
                  <a:srgbClr val="000000"/>
                </a:solidFill>
                <a:latin typeface="Times New Roman"/>
                <a:ea typeface="Times New Roman"/>
              </a:rPr>
              <a:t>&gt;&gt;</a:t>
            </a:r>
            <a:endParaRPr lang="ru-RU" sz="1400" b="0" strike="noStrike" spc="-1" dirty="0">
              <a:latin typeface="Arial"/>
            </a:endParaRPr>
          </a:p>
          <a:p>
            <a:pPr algn="r">
              <a:lnSpc>
                <a:spcPct val="115000"/>
              </a:lnSpc>
            </a:pPr>
            <a:endParaRPr lang="ru-RU" sz="1400" b="0" strike="noStrike" spc="-1" dirty="0">
              <a:latin typeface="Arial"/>
            </a:endParaRPr>
          </a:p>
          <a:p>
            <a:pPr algn="r">
              <a:lnSpc>
                <a:spcPct val="115000"/>
              </a:lnSpc>
            </a:pPr>
            <a:r>
              <a:rPr lang="ru-RU" sz="1400" b="0" strike="noStrike" spc="-1" dirty="0">
                <a:solidFill>
                  <a:srgbClr val="000000"/>
                </a:solidFill>
                <a:latin typeface="Times New Roman"/>
                <a:ea typeface="Times New Roman"/>
              </a:rPr>
              <a:t>                                                    Выполнил: студент гр. 2ТС-1                     </a:t>
            </a:r>
            <a:endParaRPr lang="ru-RU" sz="1400" b="0" strike="noStrike" spc="-1" dirty="0">
              <a:latin typeface="Arial"/>
            </a:endParaRPr>
          </a:p>
          <a:p>
            <a:pPr algn="r">
              <a:lnSpc>
                <a:spcPct val="115000"/>
              </a:lnSpc>
            </a:pPr>
            <a:r>
              <a:rPr lang="ru-RU" sz="1400" b="0" strike="noStrike" spc="-1" dirty="0">
                <a:solidFill>
                  <a:srgbClr val="000000"/>
                </a:solidFill>
                <a:latin typeface="Times New Roman"/>
                <a:ea typeface="Times New Roman"/>
              </a:rPr>
              <a:t>                                                                                 </a:t>
            </a:r>
            <a:r>
              <a:rPr lang="ru-RU" sz="1400" b="0" strike="noStrike" spc="-1" dirty="0" err="1" smtClean="0">
                <a:solidFill>
                  <a:srgbClr val="000000"/>
                </a:solidFill>
                <a:latin typeface="Times New Roman"/>
                <a:ea typeface="Times New Roman"/>
              </a:rPr>
              <a:t>Габдрахманов</a:t>
            </a:r>
            <a:r>
              <a:rPr lang="ru-RU" sz="1400" b="0" strike="noStrike" spc="-1" dirty="0" smtClean="0">
                <a:solidFill>
                  <a:srgbClr val="000000"/>
                </a:solidFill>
                <a:latin typeface="Times New Roman"/>
                <a:ea typeface="Times New Roman"/>
              </a:rPr>
              <a:t> </a:t>
            </a:r>
            <a:r>
              <a:rPr lang="ru-RU" sz="1400" b="0" strike="noStrike" spc="-1" dirty="0" err="1" smtClean="0">
                <a:solidFill>
                  <a:srgbClr val="000000"/>
                </a:solidFill>
                <a:latin typeface="Times New Roman"/>
                <a:ea typeface="Times New Roman"/>
              </a:rPr>
              <a:t>Динис</a:t>
            </a:r>
            <a:r>
              <a:rPr lang="ru-RU" sz="1400" b="0" strike="noStrike" spc="-1" dirty="0" smtClean="0">
                <a:solidFill>
                  <a:srgbClr val="000000"/>
                </a:solidFill>
                <a:latin typeface="Times New Roman"/>
                <a:ea typeface="Times New Roman"/>
              </a:rPr>
              <a:t> </a:t>
            </a:r>
            <a:r>
              <a:rPr lang="ru-RU" sz="1400" b="0" strike="noStrike" spc="-1" dirty="0" err="1" smtClean="0">
                <a:solidFill>
                  <a:srgbClr val="000000"/>
                </a:solidFill>
                <a:latin typeface="Times New Roman"/>
                <a:ea typeface="Times New Roman"/>
              </a:rPr>
              <a:t>Рафисович</a:t>
            </a:r>
            <a:r>
              <a:rPr lang="ru-RU" sz="1400" b="0" strike="noStrike" spc="-1" dirty="0" smtClean="0">
                <a:solidFill>
                  <a:srgbClr val="000000"/>
                </a:solidFill>
                <a:latin typeface="Times New Roman"/>
                <a:ea typeface="Times New Roman"/>
              </a:rPr>
              <a:t>                                                           </a:t>
            </a:r>
            <a:r>
              <a:rPr lang="ru-RU" sz="1400" b="0" strike="noStrike" spc="-1" dirty="0">
                <a:solidFill>
                  <a:srgbClr val="000000"/>
                </a:solidFill>
                <a:latin typeface="Times New Roman"/>
                <a:ea typeface="Times New Roman"/>
              </a:rPr>
              <a:t>Руководитель: </a:t>
            </a:r>
            <a:r>
              <a:rPr lang="ru-RU" sz="1400" b="0" strike="noStrike" spc="-1" dirty="0" err="1">
                <a:solidFill>
                  <a:srgbClr val="000000"/>
                </a:solidFill>
                <a:latin typeface="Times New Roman"/>
                <a:ea typeface="Times New Roman"/>
              </a:rPr>
              <a:t>Валеева</a:t>
            </a:r>
            <a:r>
              <a:rPr lang="ru-RU" sz="1400" b="0" strike="noStrike" spc="-1" dirty="0">
                <a:solidFill>
                  <a:srgbClr val="000000"/>
                </a:solidFill>
                <a:latin typeface="Times New Roman"/>
                <a:ea typeface="Times New Roman"/>
              </a:rPr>
              <a:t> </a:t>
            </a:r>
            <a:r>
              <a:rPr lang="ru-RU" sz="1400" b="0" strike="noStrike" spc="-1" dirty="0" err="1">
                <a:solidFill>
                  <a:srgbClr val="000000"/>
                </a:solidFill>
                <a:latin typeface="Times New Roman"/>
                <a:ea typeface="Times New Roman"/>
              </a:rPr>
              <a:t>Зульфия</a:t>
            </a:r>
            <a:r>
              <a:rPr lang="ru-RU" sz="1400" b="0" strike="noStrike" spc="-1" dirty="0">
                <a:solidFill>
                  <a:srgbClr val="000000"/>
                </a:solidFill>
                <a:latin typeface="Times New Roman"/>
                <a:ea typeface="Times New Roman"/>
              </a:rPr>
              <a:t> </a:t>
            </a:r>
            <a:r>
              <a:rPr lang="ru-RU" sz="1400" b="0" strike="noStrike" spc="-1" dirty="0" err="1">
                <a:solidFill>
                  <a:srgbClr val="000000"/>
                </a:solidFill>
                <a:latin typeface="Times New Roman"/>
                <a:ea typeface="Times New Roman"/>
              </a:rPr>
              <a:t>Азатовна</a:t>
            </a:r>
            <a:endParaRPr lang="ru-RU" sz="1400" b="0" strike="noStrike" spc="-1" dirty="0">
              <a:latin typeface="Arial"/>
            </a:endParaRPr>
          </a:p>
          <a:p>
            <a:pPr>
              <a:lnSpc>
                <a:spcPct val="100000"/>
              </a:lnSpc>
            </a:pPr>
            <a:endParaRPr lang="ru-RU"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Shape 1"/>
          <p:cNvSpPr txBox="1"/>
          <p:nvPr/>
        </p:nvSpPr>
        <p:spPr>
          <a:xfrm>
            <a:off x="311760" y="44496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Arial"/>
                <a:ea typeface="Arial"/>
              </a:rPr>
              <a:t>Виды</a:t>
            </a:r>
            <a:endParaRPr lang="ru-RU" sz="2800" b="0" strike="noStrike" spc="-1">
              <a:solidFill>
                <a:srgbClr val="000000"/>
              </a:solidFill>
              <a:latin typeface="Arial"/>
            </a:endParaRPr>
          </a:p>
        </p:txBody>
      </p:sp>
      <p:sp>
        <p:nvSpPr>
          <p:cNvPr id="99" name="TextShape 2"/>
          <p:cNvSpPr txBox="1"/>
          <p:nvPr/>
        </p:nvSpPr>
        <p:spPr>
          <a:xfrm>
            <a:off x="311760" y="1152360"/>
            <a:ext cx="8520120" cy="3416040"/>
          </a:xfrm>
          <a:prstGeom prst="rect">
            <a:avLst/>
          </a:prstGeom>
          <a:noFill/>
          <a:ln>
            <a:noFill/>
          </a:ln>
        </p:spPr>
        <p:txBody>
          <a:bodyPr tIns="91440" bIns="91440">
            <a:noAutofit/>
          </a:bodyPr>
          <a:lstStyle/>
          <a:p>
            <a:pPr>
              <a:lnSpc>
                <a:spcPct val="115000"/>
              </a:lnSpc>
              <a:spcBef>
                <a:spcPts val="1500"/>
              </a:spcBef>
            </a:pPr>
            <a:r>
              <a:rPr lang="ru-RU" sz="1800" b="0" strike="noStrike" spc="-1">
                <a:solidFill>
                  <a:srgbClr val="000000"/>
                </a:solidFill>
                <a:latin typeface="Times New Roman"/>
                <a:ea typeface="Times New Roman"/>
              </a:rPr>
              <a:t>Насосы питательные могут быть изготовлены в различных конструктивных исполнениях:</a:t>
            </a:r>
            <a:endParaRPr lang="ru-RU" sz="1800" b="0" strike="noStrike" spc="-1">
              <a:solidFill>
                <a:srgbClr val="000000"/>
              </a:solidFill>
              <a:latin typeface="Arial"/>
            </a:endParaRPr>
          </a:p>
          <a:p>
            <a:pPr marL="457200" indent="-342720">
              <a:lnSpc>
                <a:spcPct val="115000"/>
              </a:lnSpc>
              <a:buClr>
                <a:srgbClr val="000000"/>
              </a:buClr>
              <a:buFont typeface="Times New Roman"/>
              <a:buChar char="●"/>
            </a:pPr>
            <a:r>
              <a:rPr lang="ru-RU" sz="1800" b="0" strike="noStrike" spc="-1">
                <a:solidFill>
                  <a:srgbClr val="000000"/>
                </a:solidFill>
                <a:latin typeface="Times New Roman"/>
                <a:ea typeface="Times New Roman"/>
              </a:rPr>
              <a:t>Вертикальные (ЦНСв) и горизонтальные (ЦВК);</a:t>
            </a:r>
            <a:endParaRPr lang="ru-RU" sz="1800" b="0" strike="noStrike" spc="-1">
              <a:solidFill>
                <a:srgbClr val="000000"/>
              </a:solidFill>
              <a:latin typeface="Arial"/>
            </a:endParaRPr>
          </a:p>
          <a:p>
            <a:pPr marL="457200" indent="-342720">
              <a:lnSpc>
                <a:spcPct val="115000"/>
              </a:lnSpc>
              <a:buClr>
                <a:srgbClr val="000000"/>
              </a:buClr>
              <a:buFont typeface="Times New Roman"/>
              <a:buChar char="●"/>
            </a:pPr>
            <a:r>
              <a:rPr lang="ru-RU" sz="1800" b="0" strike="noStrike" spc="-1">
                <a:solidFill>
                  <a:srgbClr val="000000"/>
                </a:solidFill>
                <a:latin typeface="Times New Roman"/>
                <a:ea typeface="Times New Roman"/>
              </a:rPr>
              <a:t>Однокорпусные (ЦНСГ) или двухкорпусные;</a:t>
            </a:r>
            <a:endParaRPr lang="ru-RU" sz="1800" b="0" strike="noStrike" spc="-1">
              <a:solidFill>
                <a:srgbClr val="000000"/>
              </a:solidFill>
              <a:latin typeface="Arial"/>
            </a:endParaRPr>
          </a:p>
          <a:p>
            <a:pPr marL="457200" indent="-342720">
              <a:lnSpc>
                <a:spcPct val="115000"/>
              </a:lnSpc>
              <a:buClr>
                <a:srgbClr val="000000"/>
              </a:buClr>
              <a:buFont typeface="Times New Roman"/>
              <a:buChar char="●"/>
            </a:pPr>
            <a:r>
              <a:rPr lang="ru-RU" sz="1800" b="0" strike="noStrike" spc="-1">
                <a:solidFill>
                  <a:srgbClr val="000000"/>
                </a:solidFill>
                <a:latin typeface="Times New Roman"/>
                <a:ea typeface="Times New Roman"/>
              </a:rPr>
              <a:t>Секционного (ЦНСв и ЦНСп) или спирального типа (ЦВК);</a:t>
            </a:r>
            <a:endParaRPr lang="ru-RU" sz="1800" b="0" strike="noStrike" spc="-1">
              <a:solidFill>
                <a:srgbClr val="000000"/>
              </a:solidFill>
              <a:latin typeface="Arial"/>
            </a:endParaRPr>
          </a:p>
          <a:p>
            <a:pPr marL="457200" indent="-342720">
              <a:lnSpc>
                <a:spcPct val="115000"/>
              </a:lnSpc>
              <a:buClr>
                <a:srgbClr val="000000"/>
              </a:buClr>
              <a:buFont typeface="Times New Roman"/>
              <a:buChar char="●"/>
            </a:pPr>
            <a:r>
              <a:rPr lang="ru-RU" sz="1800" b="0" strike="noStrike" spc="-1">
                <a:solidFill>
                  <a:srgbClr val="000000"/>
                </a:solidFill>
                <a:latin typeface="Times New Roman"/>
                <a:ea typeface="Times New Roman"/>
              </a:rPr>
              <a:t>Одноступенчатые (с рабочим колесом двухстороннего входа (ЦНСп)), двухступенчатые (ЦВК) или многоступенчатые (с односторонним расположением рабочих колес (ЦНСГ));</a:t>
            </a:r>
            <a:endParaRPr lang="ru-RU" sz="1800" b="0" strike="noStrike" spc="-1">
              <a:solidFill>
                <a:srgbClr val="000000"/>
              </a:solidFill>
              <a:latin typeface="Arial"/>
            </a:endParaRPr>
          </a:p>
          <a:p>
            <a:pPr>
              <a:lnSpc>
                <a:spcPct val="115000"/>
              </a:lnSpc>
              <a:spcAft>
                <a:spcPts val="1599"/>
              </a:spcAft>
            </a:pPr>
            <a:endParaRPr lang="ru-RU" sz="1800" b="0" strike="noStrike" spc="-1">
              <a:solidFill>
                <a:srgbClr val="000000"/>
              </a:solidFill>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Shape 1"/>
          <p:cNvSpPr txBox="1"/>
          <p:nvPr/>
        </p:nvSpPr>
        <p:spPr>
          <a:xfrm>
            <a:off x="311760" y="44496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Arial"/>
                <a:ea typeface="Arial"/>
              </a:rPr>
              <a:t>Виды</a:t>
            </a:r>
            <a:endParaRPr lang="ru-RU" sz="2800" b="0" strike="noStrike" spc="-1">
              <a:solidFill>
                <a:srgbClr val="000000"/>
              </a:solidFill>
              <a:latin typeface="Arial"/>
            </a:endParaRPr>
          </a:p>
        </p:txBody>
      </p:sp>
      <p:sp>
        <p:nvSpPr>
          <p:cNvPr id="101" name="TextShape 2"/>
          <p:cNvSpPr txBox="1"/>
          <p:nvPr/>
        </p:nvSpPr>
        <p:spPr>
          <a:xfrm>
            <a:off x="311760" y="1152360"/>
            <a:ext cx="3242880" cy="3416040"/>
          </a:xfrm>
          <a:prstGeom prst="rect">
            <a:avLst/>
          </a:prstGeom>
          <a:noFill/>
          <a:ln>
            <a:noFill/>
          </a:ln>
        </p:spPr>
        <p:txBody>
          <a:bodyPr tIns="91440" bIns="91440">
            <a:noAutofit/>
          </a:bodyPr>
          <a:lstStyle/>
          <a:p>
            <a:pPr>
              <a:lnSpc>
                <a:spcPct val="115000"/>
              </a:lnSpc>
            </a:pPr>
            <a:r>
              <a:rPr lang="ru-RU" sz="2000" b="1" strike="noStrike" spc="-1">
                <a:solidFill>
                  <a:srgbClr val="000000"/>
                </a:solidFill>
                <a:latin typeface="Times New Roman"/>
                <a:ea typeface="Times New Roman"/>
              </a:rPr>
              <a:t>ПОДПИТОЧНЫЙ НАСОС АН-2/16</a:t>
            </a:r>
            <a:endParaRPr lang="ru-RU" sz="2000" b="0" strike="noStrike" spc="-1">
              <a:solidFill>
                <a:srgbClr val="000000"/>
              </a:solidFill>
              <a:latin typeface="Arial"/>
            </a:endParaRPr>
          </a:p>
          <a:p>
            <a:pPr>
              <a:lnSpc>
                <a:spcPct val="115000"/>
              </a:lnSpc>
              <a:spcBef>
                <a:spcPts val="1500"/>
              </a:spcBef>
            </a:pPr>
            <a:r>
              <a:rPr lang="ru-RU" sz="1800" b="0" strike="noStrike" spc="-1">
                <a:solidFill>
                  <a:srgbClr val="000000"/>
                </a:solidFill>
                <a:latin typeface="Times New Roman"/>
                <a:ea typeface="Times New Roman"/>
              </a:rPr>
              <a:t>На питательных центробежных насосах, использующих рабочее колесо, опорами вала служат два подшипника скольжения, которые имеют камеры водяного охлаждения.</a:t>
            </a:r>
            <a:endParaRPr lang="ru-RU" sz="1800" b="0" strike="noStrike" spc="-1">
              <a:solidFill>
                <a:srgbClr val="000000"/>
              </a:solidFill>
              <a:latin typeface="Arial"/>
            </a:endParaRPr>
          </a:p>
        </p:txBody>
      </p:sp>
      <p:pic>
        <p:nvPicPr>
          <p:cNvPr id="102" name="Google Shape;118;p23"/>
          <p:cNvPicPr/>
          <p:nvPr/>
        </p:nvPicPr>
        <p:blipFill>
          <a:blip r:embed="rId2" cstate="print"/>
          <a:stretch/>
        </p:blipFill>
        <p:spPr>
          <a:xfrm>
            <a:off x="3070440" y="649080"/>
            <a:ext cx="5789880" cy="3844800"/>
          </a:xfrm>
          <a:prstGeom prst="rect">
            <a:avLst/>
          </a:prstGeom>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Shape 1"/>
          <p:cNvSpPr txBox="1"/>
          <p:nvPr/>
        </p:nvSpPr>
        <p:spPr>
          <a:xfrm>
            <a:off x="311760" y="44496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Arial"/>
                <a:ea typeface="Arial"/>
              </a:rPr>
              <a:t>Виды</a:t>
            </a:r>
            <a:endParaRPr lang="ru-RU" sz="2800" b="0" strike="noStrike" spc="-1">
              <a:solidFill>
                <a:srgbClr val="000000"/>
              </a:solidFill>
              <a:latin typeface="Arial"/>
            </a:endParaRPr>
          </a:p>
        </p:txBody>
      </p:sp>
      <p:sp>
        <p:nvSpPr>
          <p:cNvPr id="104" name="TextShape 2"/>
          <p:cNvSpPr txBox="1"/>
          <p:nvPr/>
        </p:nvSpPr>
        <p:spPr>
          <a:xfrm>
            <a:off x="311760" y="718560"/>
            <a:ext cx="8520120" cy="3918960"/>
          </a:xfrm>
          <a:prstGeom prst="rect">
            <a:avLst/>
          </a:prstGeom>
          <a:noFill/>
          <a:ln>
            <a:noFill/>
          </a:ln>
        </p:spPr>
        <p:txBody>
          <a:bodyPr tIns="91440" bIns="91440">
            <a:noAutofit/>
          </a:bodyPr>
          <a:lstStyle/>
          <a:p>
            <a:pPr>
              <a:lnSpc>
                <a:spcPct val="100000"/>
              </a:lnSpc>
              <a:spcBef>
                <a:spcPts val="1500"/>
              </a:spcBef>
            </a:pPr>
            <a:r>
              <a:rPr lang="ru-RU" sz="2000" b="0" strike="noStrike" spc="-1">
                <a:solidFill>
                  <a:srgbClr val="000000"/>
                </a:solidFill>
                <a:latin typeface="Times New Roman"/>
                <a:ea typeface="Times New Roman"/>
              </a:rPr>
              <a:t>Также, обычно, конструкционно, в насосах предусматривается охлаждение сальников водой, в том числе перекачиваемой. Необходимость охлаждения связана в первую очередь с тем, что питательные насосы – это высокооборотистые насосы с электрическим или турбинным приводом, перегрев которых может привести к деформации рабочих поверхностей, узлов и агрегатов, что может полностью вывести такой насос из строя.</a:t>
            </a:r>
            <a:endParaRPr lang="ru-RU" sz="2000" b="0" strike="noStrike" spc="-1">
              <a:solidFill>
                <a:srgbClr val="000000"/>
              </a:solidFill>
              <a:latin typeface="Arial"/>
            </a:endParaRPr>
          </a:p>
          <a:p>
            <a:pPr>
              <a:lnSpc>
                <a:spcPct val="100000"/>
              </a:lnSpc>
              <a:spcBef>
                <a:spcPts val="1500"/>
              </a:spcBef>
            </a:pPr>
            <a:r>
              <a:rPr lang="ru-RU" sz="2000" b="0" strike="noStrike" spc="-1">
                <a:solidFill>
                  <a:srgbClr val="000000"/>
                </a:solidFill>
                <a:latin typeface="Times New Roman"/>
                <a:ea typeface="Times New Roman"/>
              </a:rPr>
              <a:t>Классический питательный насос должен отвечать следующим требованиям:</a:t>
            </a:r>
            <a:endParaRPr lang="ru-RU" sz="2000" b="0" strike="noStrike" spc="-1">
              <a:solidFill>
                <a:srgbClr val="000000"/>
              </a:solidFill>
              <a:latin typeface="Arial"/>
            </a:endParaRPr>
          </a:p>
          <a:p>
            <a:pPr marL="457200" indent="-355320">
              <a:lnSpc>
                <a:spcPct val="100000"/>
              </a:lnSpc>
              <a:buClr>
                <a:srgbClr val="000000"/>
              </a:buClr>
              <a:buFont typeface="Times New Roman"/>
              <a:buChar char="●"/>
            </a:pPr>
            <a:r>
              <a:rPr lang="ru-RU" sz="2000" b="0" strike="noStrike" spc="-1">
                <a:solidFill>
                  <a:srgbClr val="000000"/>
                </a:solidFill>
                <a:latin typeface="Times New Roman"/>
                <a:ea typeface="Times New Roman"/>
              </a:rPr>
              <a:t>диапазон вибрации на корпусе подшипника не превышает 0,05мм.;</a:t>
            </a:r>
            <a:endParaRPr lang="ru-RU" sz="2000" b="0" strike="noStrike" spc="-1">
              <a:solidFill>
                <a:srgbClr val="000000"/>
              </a:solidFill>
              <a:latin typeface="Arial"/>
            </a:endParaRPr>
          </a:p>
          <a:p>
            <a:pPr marL="457200" indent="-355320">
              <a:lnSpc>
                <a:spcPct val="100000"/>
              </a:lnSpc>
              <a:buClr>
                <a:srgbClr val="000000"/>
              </a:buClr>
              <a:buFont typeface="Times New Roman"/>
              <a:buChar char="●"/>
            </a:pPr>
            <a:r>
              <a:rPr lang="ru-RU" sz="2000" b="0" strike="noStrike" spc="-1">
                <a:solidFill>
                  <a:srgbClr val="000000"/>
                </a:solidFill>
                <a:latin typeface="Times New Roman"/>
                <a:ea typeface="Times New Roman"/>
              </a:rPr>
              <a:t>динамическая устойчивость во всем диапазоне работы насоса;</a:t>
            </a:r>
            <a:endParaRPr lang="ru-RU" sz="2000" b="0" strike="noStrike" spc="-1">
              <a:solidFill>
                <a:srgbClr val="000000"/>
              </a:solidFill>
              <a:latin typeface="Arial"/>
            </a:endParaRPr>
          </a:p>
          <a:p>
            <a:pPr marL="457200" indent="-355320">
              <a:lnSpc>
                <a:spcPct val="100000"/>
              </a:lnSpc>
              <a:buClr>
                <a:srgbClr val="000000"/>
              </a:buClr>
              <a:buFont typeface="Times New Roman"/>
              <a:buChar char="●"/>
            </a:pPr>
            <a:r>
              <a:rPr lang="ru-RU" sz="2000" b="0" strike="noStrike" spc="-1">
                <a:solidFill>
                  <a:srgbClr val="000000"/>
                </a:solidFill>
                <a:latin typeface="Times New Roman"/>
                <a:ea typeface="Times New Roman"/>
              </a:rPr>
              <a:t>удобство при монтаже, ремонте и обслуживании;</a:t>
            </a:r>
            <a:endParaRPr lang="ru-RU" sz="2000" b="0" strike="noStrike" spc="-1">
              <a:solidFill>
                <a:srgbClr val="000000"/>
              </a:solidFill>
              <a:latin typeface="Arial"/>
            </a:endParaRPr>
          </a:p>
          <a:p>
            <a:pPr>
              <a:lnSpc>
                <a:spcPct val="115000"/>
              </a:lnSpc>
              <a:spcAft>
                <a:spcPts val="1599"/>
              </a:spcAft>
            </a:pPr>
            <a:endParaRPr lang="ru-RU" sz="2000" b="0" strike="noStrike" spc="-1">
              <a:solidFill>
                <a:srgbClr val="000000"/>
              </a:solidFill>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Shape 1"/>
          <p:cNvSpPr txBox="1"/>
          <p:nvPr/>
        </p:nvSpPr>
        <p:spPr>
          <a:xfrm>
            <a:off x="311760" y="44496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Arial"/>
                <a:ea typeface="Arial"/>
              </a:rPr>
              <a:t>Марки насосов</a:t>
            </a:r>
            <a:endParaRPr lang="ru-RU" sz="2800" b="0" strike="noStrike" spc="-1">
              <a:solidFill>
                <a:srgbClr val="000000"/>
              </a:solidFill>
              <a:latin typeface="Arial"/>
            </a:endParaRPr>
          </a:p>
        </p:txBody>
      </p:sp>
      <p:sp>
        <p:nvSpPr>
          <p:cNvPr id="106" name="TextShape 2"/>
          <p:cNvSpPr txBox="1"/>
          <p:nvPr/>
        </p:nvSpPr>
        <p:spPr>
          <a:xfrm>
            <a:off x="311760" y="1152360"/>
            <a:ext cx="8520120" cy="1190880"/>
          </a:xfrm>
          <a:prstGeom prst="rect">
            <a:avLst/>
          </a:prstGeom>
          <a:noFill/>
          <a:ln>
            <a:noFill/>
          </a:ln>
        </p:spPr>
        <p:txBody>
          <a:bodyPr tIns="91440" bIns="91440">
            <a:noAutofit/>
          </a:bodyPr>
          <a:lstStyle/>
          <a:p>
            <a:pPr>
              <a:lnSpc>
                <a:spcPct val="115000"/>
              </a:lnSpc>
            </a:pPr>
            <a:r>
              <a:rPr lang="ru-RU" sz="1800" b="0" strike="noStrike" spc="-1">
                <a:solidFill>
                  <a:srgbClr val="000000"/>
                </a:solidFill>
                <a:latin typeface="Times New Roman"/>
                <a:ea typeface="Times New Roman"/>
              </a:rPr>
              <a:t>Насос ПЭ имеет горизонтальную конструкцию. </a:t>
            </a:r>
            <a:r>
              <a:rPr lang="ru-RU" sz="1800" b="0" u="sng" strike="noStrike" spc="-1">
                <a:solidFill>
                  <a:srgbClr val="0097A7"/>
                </a:solidFill>
                <a:uFillTx/>
                <a:latin typeface="Times New Roman"/>
                <a:ea typeface="Times New Roman"/>
                <a:hlinkClick r:id="rId2"/>
              </a:rPr>
              <a:t>Насосы</a:t>
            </a:r>
            <a:r>
              <a:rPr lang="ru-RU" sz="1800" b="0" strike="noStrike" spc="-1">
                <a:solidFill>
                  <a:srgbClr val="000000"/>
                </a:solidFill>
                <a:latin typeface="Times New Roman"/>
                <a:ea typeface="Times New Roman"/>
              </a:rPr>
              <a:t> питательные, как класс, являются секционными и многоступенчатыми, оборудованными двух- и однокорпусными рабочими колесами, ориентированными в одну сторону.</a:t>
            </a:r>
            <a:endParaRPr lang="ru-RU" sz="1800" b="0" strike="noStrike" spc="-1">
              <a:solidFill>
                <a:srgbClr val="000000"/>
              </a:solidFill>
              <a:latin typeface="Arial"/>
            </a:endParaRPr>
          </a:p>
          <a:p>
            <a:pPr marL="914400">
              <a:lnSpc>
                <a:spcPct val="115000"/>
              </a:lnSpc>
            </a:pPr>
            <a:endParaRPr lang="ru-RU" sz="1800" b="0" strike="noStrike" spc="-1">
              <a:solidFill>
                <a:srgbClr val="000000"/>
              </a:solidFill>
              <a:latin typeface="Arial"/>
            </a:endParaRPr>
          </a:p>
          <a:p>
            <a:pPr>
              <a:lnSpc>
                <a:spcPct val="115000"/>
              </a:lnSpc>
            </a:pPr>
            <a:endParaRPr lang="ru-RU" sz="1800" b="0" strike="noStrike" spc="-1">
              <a:solidFill>
                <a:srgbClr val="000000"/>
              </a:solidFill>
              <a:latin typeface="Arial"/>
            </a:endParaRPr>
          </a:p>
          <a:p>
            <a:pPr>
              <a:lnSpc>
                <a:spcPct val="115000"/>
              </a:lnSpc>
              <a:spcAft>
                <a:spcPts val="1599"/>
              </a:spcAft>
            </a:pPr>
            <a:endParaRPr lang="ru-RU" sz="1800" b="0" strike="noStrike" spc="-1">
              <a:solidFill>
                <a:srgbClr val="000000"/>
              </a:solidFill>
              <a:latin typeface="Arial"/>
            </a:endParaRPr>
          </a:p>
        </p:txBody>
      </p:sp>
      <p:sp>
        <p:nvSpPr>
          <p:cNvPr id="107" name="CustomShape 3"/>
          <p:cNvSpPr/>
          <p:nvPr/>
        </p:nvSpPr>
        <p:spPr>
          <a:xfrm>
            <a:off x="311760" y="2229840"/>
            <a:ext cx="4907880" cy="271368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nSpc>
                <a:spcPct val="100000"/>
              </a:lnSpc>
            </a:pPr>
            <a:r>
              <a:rPr lang="ru-RU" sz="1800" b="0" strike="noStrike" spc="-1">
                <a:solidFill>
                  <a:srgbClr val="000000"/>
                </a:solidFill>
                <a:latin typeface="Times New Roman"/>
                <a:ea typeface="Times New Roman"/>
              </a:rPr>
              <a:t>Насосы </a:t>
            </a:r>
            <a:r>
              <a:rPr lang="ru-RU" sz="1800" b="1" strike="noStrike" spc="-1">
                <a:solidFill>
                  <a:srgbClr val="000000"/>
                </a:solidFill>
                <a:latin typeface="Times New Roman"/>
                <a:ea typeface="Times New Roman"/>
              </a:rPr>
              <a:t>ПЭ 150</a:t>
            </a:r>
            <a:r>
              <a:rPr lang="ru-RU" sz="1800" b="0" strike="noStrike" spc="-1">
                <a:solidFill>
                  <a:srgbClr val="000000"/>
                </a:solidFill>
                <a:latin typeface="Times New Roman"/>
                <a:ea typeface="Times New Roman"/>
              </a:rPr>
              <a:t> - 63 - центробежные, горизонтального типа. ПЭ 150 предназначены для подачи воды в паровые котлы (на органическом топливе) под давлением до 63 кгс/см2. Опоры ротора ПЭ 150 - подшипники скольжения с принудительной кольцевой смазкой. Концевые уплотнения пэ 150 сальникового или торцового типа.</a:t>
            </a:r>
            <a:endParaRPr lang="ru-RU" sz="1800" b="0" strike="noStrike" spc="-1">
              <a:latin typeface="Arial"/>
            </a:endParaRPr>
          </a:p>
        </p:txBody>
      </p:sp>
      <p:pic>
        <p:nvPicPr>
          <p:cNvPr id="108" name="Google Shape;132;p25"/>
          <p:cNvPicPr/>
          <p:nvPr/>
        </p:nvPicPr>
        <p:blipFill>
          <a:blip r:embed="rId3"/>
          <a:stretch/>
        </p:blipFill>
        <p:spPr>
          <a:xfrm>
            <a:off x="5358240" y="2229840"/>
            <a:ext cx="3126240" cy="2448720"/>
          </a:xfrm>
          <a:prstGeom prst="rect">
            <a:avLst/>
          </a:prstGeom>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311760" y="44496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Arial"/>
                <a:ea typeface="Arial"/>
              </a:rPr>
              <a:t>Марки насосов</a:t>
            </a:r>
            <a:endParaRPr lang="ru-RU" sz="2800" b="0" strike="noStrike" spc="-1">
              <a:solidFill>
                <a:srgbClr val="000000"/>
              </a:solidFill>
              <a:latin typeface="Arial"/>
            </a:endParaRPr>
          </a:p>
        </p:txBody>
      </p:sp>
      <p:sp>
        <p:nvSpPr>
          <p:cNvPr id="110" name="TextShape 2"/>
          <p:cNvSpPr txBox="1"/>
          <p:nvPr/>
        </p:nvSpPr>
        <p:spPr>
          <a:xfrm>
            <a:off x="311760" y="1152360"/>
            <a:ext cx="4126320" cy="3416040"/>
          </a:xfrm>
          <a:prstGeom prst="rect">
            <a:avLst/>
          </a:prstGeom>
          <a:noFill/>
          <a:ln>
            <a:noFill/>
          </a:ln>
        </p:spPr>
        <p:txBody>
          <a:bodyPr tIns="91440" bIns="91440">
            <a:noAutofit/>
          </a:bodyPr>
          <a:lstStyle/>
          <a:p>
            <a:pPr>
              <a:lnSpc>
                <a:spcPct val="115000"/>
              </a:lnSpc>
            </a:pPr>
            <a:r>
              <a:rPr lang="ru-RU" sz="1800" b="1" strike="noStrike" spc="-1">
                <a:solidFill>
                  <a:srgbClr val="000000"/>
                </a:solidFill>
                <a:latin typeface="Times New Roman"/>
                <a:ea typeface="Times New Roman"/>
              </a:rPr>
              <a:t>ПЭ270-150-3</a:t>
            </a:r>
            <a:r>
              <a:rPr lang="ru-RU" sz="1800" b="0" strike="noStrike" spc="-1">
                <a:solidFill>
                  <a:srgbClr val="000000"/>
                </a:solidFill>
                <a:latin typeface="Times New Roman"/>
                <a:ea typeface="Times New Roman"/>
              </a:rPr>
              <a:t> изготовлены для водоснабжения более мощных котлов, давление пара в которых составляет от 100 до 140 килограмм на квадратный сантиметр. Этот насос ПЭ имеет водяное охлаждение, а также чугунную гидравлическую пяту, снимающую осевую нагрузку с вала устройства.</a:t>
            </a:r>
            <a:endParaRPr lang="ru-RU" sz="1800" b="0" strike="noStrike" spc="-1">
              <a:solidFill>
                <a:srgbClr val="000000"/>
              </a:solidFill>
              <a:latin typeface="Arial"/>
            </a:endParaRPr>
          </a:p>
        </p:txBody>
      </p:sp>
      <p:pic>
        <p:nvPicPr>
          <p:cNvPr id="111" name="Google Shape;139;p26"/>
          <p:cNvPicPr/>
          <p:nvPr/>
        </p:nvPicPr>
        <p:blipFill>
          <a:blip r:embed="rId2"/>
          <a:stretch/>
        </p:blipFill>
        <p:spPr>
          <a:xfrm>
            <a:off x="4438080" y="1180800"/>
            <a:ext cx="4400640" cy="3438000"/>
          </a:xfrm>
          <a:prstGeom prst="rect">
            <a:avLst/>
          </a:prstGeom>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Shape 1"/>
          <p:cNvSpPr txBox="1"/>
          <p:nvPr/>
        </p:nvSpPr>
        <p:spPr>
          <a:xfrm>
            <a:off x="311760" y="44496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Arial"/>
                <a:ea typeface="Arial"/>
              </a:rPr>
              <a:t>Марки насосов</a:t>
            </a:r>
            <a:r>
              <a:t/>
            </a:r>
            <a:br/>
            <a:endParaRPr lang="ru-RU" sz="2800" b="0" strike="noStrike" spc="-1">
              <a:solidFill>
                <a:srgbClr val="000000"/>
              </a:solidFill>
              <a:latin typeface="Arial"/>
            </a:endParaRPr>
          </a:p>
        </p:txBody>
      </p:sp>
      <p:sp>
        <p:nvSpPr>
          <p:cNvPr id="113" name="TextShape 2"/>
          <p:cNvSpPr txBox="1"/>
          <p:nvPr/>
        </p:nvSpPr>
        <p:spPr>
          <a:xfrm>
            <a:off x="311760" y="1152360"/>
            <a:ext cx="3357000" cy="3416040"/>
          </a:xfrm>
          <a:prstGeom prst="rect">
            <a:avLst/>
          </a:prstGeom>
          <a:noFill/>
          <a:ln>
            <a:noFill/>
          </a:ln>
        </p:spPr>
        <p:txBody>
          <a:bodyPr tIns="91440" bIns="91440">
            <a:noAutofit/>
          </a:bodyPr>
          <a:lstStyle/>
          <a:p>
            <a:pPr>
              <a:lnSpc>
                <a:spcPct val="115000"/>
              </a:lnSpc>
            </a:pPr>
            <a:r>
              <a:rPr lang="ru-RU" sz="1600" b="1" strike="noStrike" spc="-1">
                <a:solidFill>
                  <a:srgbClr val="161617"/>
                </a:solidFill>
                <a:latin typeface="Times New Roman"/>
                <a:ea typeface="Times New Roman"/>
              </a:rPr>
              <a:t>Насос ПЭ </a:t>
            </a:r>
            <a:r>
              <a:rPr lang="ru-RU" sz="1600" b="0" strike="noStrike" spc="-1">
                <a:solidFill>
                  <a:srgbClr val="161617"/>
                </a:solidFill>
                <a:latin typeface="Times New Roman"/>
                <a:ea typeface="Times New Roman"/>
              </a:rPr>
              <a:t>категории ПЭ65/40 и ПЭ65-53 имеет однокорпусную конструкцию. Эти насосы питательные, выполненные из чугуна марки «СЧ 20», предназначены для подачи воды в паровые котлы с рабочим давлением, не превышающим 40 килограмм на квадратный сантиметр.</a:t>
            </a:r>
            <a:endParaRPr lang="ru-RU" sz="1600" b="0" strike="noStrike" spc="-1">
              <a:solidFill>
                <a:srgbClr val="000000"/>
              </a:solidFill>
              <a:latin typeface="Arial"/>
            </a:endParaRPr>
          </a:p>
          <a:p>
            <a:pPr>
              <a:lnSpc>
                <a:spcPct val="115000"/>
              </a:lnSpc>
              <a:spcAft>
                <a:spcPts val="1599"/>
              </a:spcAft>
            </a:pPr>
            <a:endParaRPr lang="ru-RU" sz="1600" b="0" strike="noStrike" spc="-1">
              <a:solidFill>
                <a:srgbClr val="000000"/>
              </a:solidFill>
              <a:latin typeface="Arial"/>
            </a:endParaRPr>
          </a:p>
        </p:txBody>
      </p:sp>
      <p:pic>
        <p:nvPicPr>
          <p:cNvPr id="114" name="Google Shape;146;p27"/>
          <p:cNvPicPr/>
          <p:nvPr/>
        </p:nvPicPr>
        <p:blipFill>
          <a:blip r:embed="rId2"/>
          <a:stretch/>
        </p:blipFill>
        <p:spPr>
          <a:xfrm>
            <a:off x="4519440" y="1109880"/>
            <a:ext cx="4008240" cy="3416040"/>
          </a:xfrm>
          <a:prstGeom prst="rect">
            <a:avLst/>
          </a:prstGeom>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Shape 1"/>
          <p:cNvSpPr txBox="1"/>
          <p:nvPr/>
        </p:nvSpPr>
        <p:spPr>
          <a:xfrm>
            <a:off x="311760" y="402480"/>
            <a:ext cx="8520120" cy="572400"/>
          </a:xfrm>
          <a:prstGeom prst="rect">
            <a:avLst/>
          </a:prstGeom>
          <a:noFill/>
          <a:ln>
            <a:noFill/>
          </a:ln>
        </p:spPr>
        <p:txBody>
          <a:bodyPr tIns="91440" bIns="91440">
            <a:noAutofit/>
          </a:bodyPr>
          <a:lstStyle/>
          <a:p>
            <a:pPr algn="ctr">
              <a:lnSpc>
                <a:spcPct val="115000"/>
              </a:lnSpc>
            </a:pPr>
            <a:r>
              <a:rPr lang="ru-RU" sz="2800" b="1" strike="noStrike" spc="-1">
                <a:solidFill>
                  <a:srgbClr val="000000"/>
                </a:solidFill>
                <a:latin typeface="Times New Roman"/>
                <a:ea typeface="Times New Roman"/>
              </a:rPr>
              <a:t>Конструкция</a:t>
            </a:r>
            <a:endParaRPr lang="ru-RU" sz="2800" b="0" strike="noStrike" spc="-1">
              <a:solidFill>
                <a:srgbClr val="000000"/>
              </a:solidFill>
              <a:latin typeface="Arial"/>
            </a:endParaRPr>
          </a:p>
        </p:txBody>
      </p:sp>
      <p:pic>
        <p:nvPicPr>
          <p:cNvPr id="116" name="Google Shape;152;p28"/>
          <p:cNvPicPr/>
          <p:nvPr/>
        </p:nvPicPr>
        <p:blipFill>
          <a:blip r:embed="rId2"/>
          <a:srcRect t="8653"/>
          <a:stretch/>
        </p:blipFill>
        <p:spPr>
          <a:xfrm>
            <a:off x="1587960" y="933120"/>
            <a:ext cx="5968080" cy="3769200"/>
          </a:xfrm>
          <a:prstGeom prst="rect">
            <a:avLst/>
          </a:prstGeom>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Shape 1"/>
          <p:cNvSpPr txBox="1"/>
          <p:nvPr/>
        </p:nvSpPr>
        <p:spPr>
          <a:xfrm>
            <a:off x="311760" y="44496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Arial"/>
                <a:ea typeface="Arial"/>
              </a:rPr>
              <a:t>Принцип работы</a:t>
            </a:r>
            <a:endParaRPr lang="ru-RU" sz="2800" b="0" strike="noStrike" spc="-1">
              <a:solidFill>
                <a:srgbClr val="000000"/>
              </a:solidFill>
              <a:latin typeface="Arial"/>
            </a:endParaRPr>
          </a:p>
        </p:txBody>
      </p:sp>
      <p:sp>
        <p:nvSpPr>
          <p:cNvPr id="118" name="TextShape 2"/>
          <p:cNvSpPr txBox="1"/>
          <p:nvPr/>
        </p:nvSpPr>
        <p:spPr>
          <a:xfrm>
            <a:off x="311760" y="1152360"/>
            <a:ext cx="8520120" cy="3416040"/>
          </a:xfrm>
          <a:prstGeom prst="rect">
            <a:avLst/>
          </a:prstGeom>
          <a:noFill/>
          <a:ln>
            <a:noFill/>
          </a:ln>
        </p:spPr>
        <p:txBody>
          <a:bodyPr tIns="91440" bIns="91440">
            <a:noAutofit/>
          </a:bodyPr>
          <a:lstStyle/>
          <a:p>
            <a:pPr>
              <a:lnSpc>
                <a:spcPct val="115000"/>
              </a:lnSpc>
            </a:pPr>
            <a:r>
              <a:rPr lang="ru-RU" sz="2000" b="0" strike="noStrike" spc="-1">
                <a:solidFill>
                  <a:srgbClr val="000000"/>
                </a:solidFill>
                <a:latin typeface="Times New Roman"/>
                <a:ea typeface="Times New Roman"/>
              </a:rPr>
              <a:t>Принцип действия питательного насоса типа ПЭ основан на действии центробежных сил. Вращаясь, рабочее колесо, сообщает круговое движение жидкости, находящейся между лопатками рабочего колеса. Вследствие возникающей при этом центробежной силы, жидкость от центра рабочего колеса перемещается к внешнему выходу, а освобождающееся пространство вновь заполняется жидкостью, поступающей из всасывающего трубопровода под действием атмосферного давления или подпора. Питательные насосы служат для подачи химически очищенной воды через экономайзер в барабан котла.</a:t>
            </a:r>
            <a:endParaRPr lang="ru-RU" sz="2000" b="0" strike="noStrike" spc="-1">
              <a:solidFill>
                <a:srgbClr val="000000"/>
              </a:solidFill>
              <a:latin typeface="Arial"/>
            </a:endParaRPr>
          </a:p>
          <a:p>
            <a:pPr>
              <a:lnSpc>
                <a:spcPct val="115000"/>
              </a:lnSpc>
              <a:spcAft>
                <a:spcPts val="1599"/>
              </a:spcAft>
            </a:pPr>
            <a:endParaRPr lang="ru-RU" sz="2000" b="0" strike="noStrike" spc="-1">
              <a:solidFill>
                <a:srgbClr val="000000"/>
              </a:solidFill>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Shape 1"/>
          <p:cNvSpPr txBox="1"/>
          <p:nvPr/>
        </p:nvSpPr>
        <p:spPr>
          <a:xfrm>
            <a:off x="311760" y="44496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Arial"/>
                <a:ea typeface="Arial"/>
              </a:rPr>
              <a:t>Использование на ТЭЦ</a:t>
            </a:r>
            <a:endParaRPr lang="ru-RU" sz="2800" b="0" strike="noStrike" spc="-1">
              <a:solidFill>
                <a:srgbClr val="000000"/>
              </a:solidFill>
              <a:latin typeface="Arial"/>
            </a:endParaRPr>
          </a:p>
        </p:txBody>
      </p:sp>
      <p:sp>
        <p:nvSpPr>
          <p:cNvPr id="120" name="TextShape 2"/>
          <p:cNvSpPr txBox="1"/>
          <p:nvPr/>
        </p:nvSpPr>
        <p:spPr>
          <a:xfrm>
            <a:off x="192240" y="1152360"/>
            <a:ext cx="3396600" cy="3684240"/>
          </a:xfrm>
          <a:prstGeom prst="rect">
            <a:avLst/>
          </a:prstGeom>
          <a:noFill/>
          <a:ln>
            <a:noFill/>
          </a:ln>
        </p:spPr>
        <p:txBody>
          <a:bodyPr tIns="91440" bIns="91440">
            <a:noAutofit/>
          </a:bodyPr>
          <a:lstStyle/>
          <a:p>
            <a:pPr marL="101520">
              <a:lnSpc>
                <a:spcPct val="115000"/>
              </a:lnSpc>
              <a:spcBef>
                <a:spcPts val="799"/>
              </a:spcBef>
            </a:pPr>
            <a:r>
              <a:rPr lang="ru-RU" sz="1600" b="0" strike="noStrike" spc="-1">
                <a:solidFill>
                  <a:srgbClr val="000000"/>
                </a:solidFill>
                <a:latin typeface="Times New Roman"/>
                <a:ea typeface="Times New Roman"/>
              </a:rPr>
              <a:t>Использование на ТЭЦ турбопривода питательного насоса вместо электродвигателя позволяет решить две основные задачи: увеличить выработку и отпуск электроэнергии и тепла на станции; реализовать возможность эффективного регулирования производительности насоса.</a:t>
            </a:r>
            <a:endParaRPr lang="ru-RU" sz="1600" b="0" strike="noStrike" spc="-1">
              <a:solidFill>
                <a:srgbClr val="000000"/>
              </a:solidFill>
              <a:latin typeface="Arial"/>
            </a:endParaRPr>
          </a:p>
          <a:p>
            <a:pPr>
              <a:lnSpc>
                <a:spcPct val="115000"/>
              </a:lnSpc>
              <a:spcBef>
                <a:spcPts val="799"/>
              </a:spcBef>
              <a:spcAft>
                <a:spcPts val="1599"/>
              </a:spcAft>
            </a:pPr>
            <a:endParaRPr lang="ru-RU" sz="1600" b="0" strike="noStrike" spc="-1">
              <a:solidFill>
                <a:srgbClr val="000000"/>
              </a:solidFill>
              <a:latin typeface="Arial"/>
            </a:endParaRPr>
          </a:p>
        </p:txBody>
      </p:sp>
      <p:pic>
        <p:nvPicPr>
          <p:cNvPr id="121" name="Google Shape;165;p30"/>
          <p:cNvPicPr/>
          <p:nvPr/>
        </p:nvPicPr>
        <p:blipFill>
          <a:blip r:embed="rId2" cstate="print"/>
          <a:stretch/>
        </p:blipFill>
        <p:spPr>
          <a:xfrm>
            <a:off x="3589200" y="1306800"/>
            <a:ext cx="5127480" cy="3416040"/>
          </a:xfrm>
          <a:prstGeom prst="rect">
            <a:avLst/>
          </a:prstGeom>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extShape 1"/>
          <p:cNvSpPr txBox="1"/>
          <p:nvPr/>
        </p:nvSpPr>
        <p:spPr>
          <a:xfrm>
            <a:off x="311760" y="44496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Arial"/>
                <a:ea typeface="Arial"/>
              </a:rPr>
              <a:t>Использование на ТЭЦ</a:t>
            </a:r>
            <a:endParaRPr lang="ru-RU" sz="2800" b="0" strike="noStrike" spc="-1">
              <a:solidFill>
                <a:srgbClr val="000000"/>
              </a:solidFill>
              <a:latin typeface="Arial"/>
            </a:endParaRPr>
          </a:p>
        </p:txBody>
      </p:sp>
      <p:sp>
        <p:nvSpPr>
          <p:cNvPr id="123" name="TextShape 2"/>
          <p:cNvSpPr txBox="1"/>
          <p:nvPr/>
        </p:nvSpPr>
        <p:spPr>
          <a:xfrm>
            <a:off x="311760" y="1152360"/>
            <a:ext cx="8520120" cy="3416040"/>
          </a:xfrm>
          <a:prstGeom prst="rect">
            <a:avLst/>
          </a:prstGeom>
          <a:noFill/>
          <a:ln>
            <a:noFill/>
          </a:ln>
        </p:spPr>
        <p:txBody>
          <a:bodyPr tIns="91440" bIns="91440">
            <a:noAutofit/>
          </a:bodyPr>
          <a:lstStyle/>
          <a:p>
            <a:pPr marL="101520" algn="just">
              <a:lnSpc>
                <a:spcPct val="115000"/>
              </a:lnSpc>
              <a:spcBef>
                <a:spcPts val="799"/>
              </a:spcBef>
            </a:pPr>
            <a:r>
              <a:rPr lang="ru-RU" sz="1800" b="0" strike="noStrike" spc="-1">
                <a:solidFill>
                  <a:srgbClr val="000000"/>
                </a:solidFill>
                <a:latin typeface="Times New Roman"/>
                <a:ea typeface="Times New Roman"/>
              </a:rPr>
              <a:t>Первая задача решается за счет того, что в головную часть турбины типа ПТ или Р, обычно недогруженной по пару промышленного отбора, подается дополнительный острый пар в количестве, необходимом для работы турбопривода.</a:t>
            </a:r>
            <a:endParaRPr lang="ru-RU" sz="1800" b="0" strike="noStrike" spc="-1">
              <a:solidFill>
                <a:srgbClr val="000000"/>
              </a:solidFill>
              <a:latin typeface="Arial"/>
            </a:endParaRPr>
          </a:p>
          <a:p>
            <a:pPr marL="101520" algn="just">
              <a:lnSpc>
                <a:spcPct val="115000"/>
              </a:lnSpc>
              <a:spcBef>
                <a:spcPts val="799"/>
              </a:spcBef>
            </a:pPr>
            <a:r>
              <a:rPr lang="ru-RU" sz="1800" b="0" strike="noStrike" spc="-1">
                <a:solidFill>
                  <a:srgbClr val="000000"/>
                </a:solidFill>
                <a:latin typeface="Times New Roman"/>
                <a:ea typeface="Times New Roman"/>
              </a:rPr>
              <a:t>Решение второй задачи связано с тем, что такие механизмы регулирования производительности питательного насоса, как гидромуфта или частотный преобразователь, имеют более низкий КПД на режимах частичной загрузки.</a:t>
            </a:r>
            <a:endParaRPr lang="ru-RU" sz="1800" b="0" strike="noStrike" spc="-1">
              <a:solidFill>
                <a:srgbClr val="000000"/>
              </a:solidFill>
              <a:latin typeface="Arial"/>
            </a:endParaRPr>
          </a:p>
          <a:p>
            <a:pPr marL="101520" algn="just">
              <a:lnSpc>
                <a:spcPct val="115000"/>
              </a:lnSpc>
              <a:spcBef>
                <a:spcPts val="799"/>
              </a:spcBef>
            </a:pPr>
            <a:r>
              <a:rPr lang="ru-RU" sz="1800" b="0" strike="noStrike" spc="-1">
                <a:solidFill>
                  <a:srgbClr val="000000"/>
                </a:solidFill>
                <a:latin typeface="Times New Roman"/>
                <a:ea typeface="Times New Roman"/>
              </a:rPr>
              <a:t>Технико-экономические расчеты показали, что срок окупаемости проекта реконструкции питательных насосов с установкой турбопривода составляет 1-1,5 года.</a:t>
            </a:r>
            <a:endParaRPr lang="ru-RU" sz="1800" b="0" strike="noStrike" spc="-1">
              <a:solidFill>
                <a:srgbClr val="000000"/>
              </a:solidFill>
              <a:latin typeface="Arial"/>
            </a:endParaRPr>
          </a:p>
          <a:p>
            <a:pPr>
              <a:lnSpc>
                <a:spcPct val="115000"/>
              </a:lnSpc>
              <a:spcBef>
                <a:spcPts val="799"/>
              </a:spcBef>
              <a:spcAft>
                <a:spcPts val="1599"/>
              </a:spcAft>
            </a:pPr>
            <a:endParaRPr lang="ru-RU" sz="1800" b="0" strike="noStrike" spc="-1">
              <a:solidFill>
                <a:srgbClr val="000000"/>
              </a:solidFill>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Shape 1"/>
          <p:cNvSpPr txBox="1"/>
          <p:nvPr/>
        </p:nvSpPr>
        <p:spPr>
          <a:xfrm>
            <a:off x="311760" y="156600"/>
            <a:ext cx="8520120" cy="811800"/>
          </a:xfrm>
          <a:prstGeom prst="rect">
            <a:avLst/>
          </a:prstGeom>
          <a:noFill/>
          <a:ln>
            <a:noFill/>
          </a:ln>
        </p:spPr>
        <p:txBody>
          <a:bodyPr tIns="91440" bIns="91440">
            <a:noAutofit/>
          </a:bodyPr>
          <a:lstStyle/>
          <a:p>
            <a:pPr algn="ctr">
              <a:lnSpc>
                <a:spcPct val="115000"/>
              </a:lnSpc>
              <a:spcBef>
                <a:spcPts val="2001"/>
              </a:spcBef>
              <a:spcAft>
                <a:spcPts val="601"/>
              </a:spcAft>
            </a:pPr>
            <a:r>
              <a:rPr lang="ru-RU" sz="2800" b="0" strike="noStrike" spc="-1">
                <a:solidFill>
                  <a:srgbClr val="000000"/>
                </a:solidFill>
                <a:latin typeface="Times New Roman"/>
                <a:ea typeface="Times New Roman"/>
              </a:rPr>
              <a:t>Цели и задачи проекта</a:t>
            </a:r>
            <a:endParaRPr lang="ru-RU" sz="2800" b="0" strike="noStrike" spc="-1">
              <a:solidFill>
                <a:srgbClr val="000000"/>
              </a:solidFill>
              <a:latin typeface="Arial"/>
            </a:endParaRPr>
          </a:p>
        </p:txBody>
      </p:sp>
      <p:sp>
        <p:nvSpPr>
          <p:cNvPr id="81" name="TextShape 2"/>
          <p:cNvSpPr txBox="1"/>
          <p:nvPr/>
        </p:nvSpPr>
        <p:spPr>
          <a:xfrm>
            <a:off x="311760" y="1152360"/>
            <a:ext cx="8471520" cy="3416040"/>
          </a:xfrm>
          <a:prstGeom prst="rect">
            <a:avLst/>
          </a:prstGeom>
          <a:noFill/>
          <a:ln>
            <a:noFill/>
          </a:ln>
        </p:spPr>
        <p:txBody>
          <a:bodyPr tIns="91440" bIns="91440">
            <a:noAutofit/>
          </a:bodyPr>
          <a:lstStyle/>
          <a:p>
            <a:pPr marL="457200" indent="-380520">
              <a:lnSpc>
                <a:spcPct val="115000"/>
              </a:lnSpc>
              <a:buClr>
                <a:srgbClr val="000000"/>
              </a:buClr>
              <a:buFont typeface="Times New Roman"/>
              <a:buAutoNum type="arabicPeriod"/>
            </a:pPr>
            <a:r>
              <a:rPr lang="ru-RU" sz="2400" b="0" strike="noStrike" spc="-1">
                <a:solidFill>
                  <a:srgbClr val="000000"/>
                </a:solidFill>
                <a:latin typeface="Times New Roman"/>
                <a:ea typeface="Times New Roman"/>
              </a:rPr>
              <a:t>Изучить питательный насос;</a:t>
            </a:r>
            <a:endParaRPr lang="ru-RU" sz="2400" b="0" strike="noStrike" spc="-1">
              <a:solidFill>
                <a:srgbClr val="000000"/>
              </a:solidFill>
              <a:latin typeface="Arial"/>
            </a:endParaRPr>
          </a:p>
          <a:p>
            <a:pPr marL="457200" indent="-380520">
              <a:lnSpc>
                <a:spcPct val="115000"/>
              </a:lnSpc>
              <a:buClr>
                <a:srgbClr val="000000"/>
              </a:buClr>
              <a:buFont typeface="Times New Roman"/>
              <a:buAutoNum type="arabicPeriod"/>
            </a:pPr>
            <a:r>
              <a:rPr lang="ru-RU" sz="2400" b="0" strike="noStrike" spc="-1">
                <a:solidFill>
                  <a:srgbClr val="000000"/>
                </a:solidFill>
                <a:latin typeface="Times New Roman"/>
                <a:ea typeface="Times New Roman"/>
              </a:rPr>
              <a:t>Рассмотреть устройство и принцип работы питательного насоса;</a:t>
            </a:r>
            <a:endParaRPr lang="ru-RU" sz="2400" b="0" strike="noStrike" spc="-1">
              <a:solidFill>
                <a:srgbClr val="000000"/>
              </a:solidFill>
              <a:latin typeface="Arial"/>
            </a:endParaRPr>
          </a:p>
          <a:p>
            <a:pPr marL="457200" indent="-380520">
              <a:lnSpc>
                <a:spcPct val="115000"/>
              </a:lnSpc>
              <a:buClr>
                <a:srgbClr val="000000"/>
              </a:buClr>
              <a:buFont typeface="Times New Roman"/>
              <a:buAutoNum type="arabicPeriod"/>
            </a:pPr>
            <a:r>
              <a:rPr lang="ru-RU" sz="2400" b="0" strike="noStrike" spc="-1">
                <a:solidFill>
                  <a:srgbClr val="000000"/>
                </a:solidFill>
                <a:latin typeface="Times New Roman"/>
                <a:ea typeface="Times New Roman"/>
              </a:rPr>
              <a:t>Показать принципиальную схему питательного насоса;</a:t>
            </a:r>
            <a:endParaRPr lang="ru-RU" sz="2400" b="0" strike="noStrike" spc="-1">
              <a:solidFill>
                <a:srgbClr val="000000"/>
              </a:solidFill>
              <a:latin typeface="Arial"/>
            </a:endParaRPr>
          </a:p>
          <a:p>
            <a:pPr marL="457200" indent="-380520">
              <a:lnSpc>
                <a:spcPct val="115000"/>
              </a:lnSpc>
              <a:buClr>
                <a:srgbClr val="000000"/>
              </a:buClr>
              <a:buFont typeface="Times New Roman"/>
              <a:buAutoNum type="arabicPeriod"/>
            </a:pPr>
            <a:r>
              <a:rPr lang="ru-RU" sz="2400" b="0" strike="noStrike" spc="-1">
                <a:solidFill>
                  <a:srgbClr val="000000"/>
                </a:solidFill>
                <a:latin typeface="Times New Roman"/>
                <a:ea typeface="Times New Roman"/>
              </a:rPr>
              <a:t>Обобщить полученные результаты и создать схему автоматизации питательного насоса;</a:t>
            </a:r>
            <a:endParaRPr lang="ru-RU" sz="2400" b="0" strike="noStrike" spc="-1">
              <a:solidFill>
                <a:srgbClr val="000000"/>
              </a:solidFill>
              <a:latin typeface="Arial"/>
            </a:endParaRPr>
          </a:p>
          <a:p>
            <a:pPr>
              <a:lnSpc>
                <a:spcPct val="115000"/>
              </a:lnSpc>
              <a:spcAft>
                <a:spcPts val="1599"/>
              </a:spcAft>
            </a:pPr>
            <a:endParaRPr lang="ru-RU" sz="2400" b="0" strike="noStrike" spc="-1">
              <a:solidFill>
                <a:srgbClr val="000000"/>
              </a:solidFill>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Shape 1"/>
          <p:cNvSpPr txBox="1"/>
          <p:nvPr/>
        </p:nvSpPr>
        <p:spPr>
          <a:xfrm>
            <a:off x="311760" y="16020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Times New Roman"/>
                <a:ea typeface="Times New Roman"/>
              </a:rPr>
              <a:t>Схема автоматизации</a:t>
            </a:r>
            <a:endParaRPr lang="ru-RU" sz="2800" b="0" strike="noStrike" spc="-1">
              <a:solidFill>
                <a:srgbClr val="000000"/>
              </a:solidFill>
              <a:latin typeface="Arial"/>
            </a:endParaRPr>
          </a:p>
        </p:txBody>
      </p:sp>
      <p:pic>
        <p:nvPicPr>
          <p:cNvPr id="125" name="Google Shape;177;p32"/>
          <p:cNvPicPr/>
          <p:nvPr/>
        </p:nvPicPr>
        <p:blipFill>
          <a:blip r:embed="rId2"/>
          <a:stretch/>
        </p:blipFill>
        <p:spPr>
          <a:xfrm>
            <a:off x="1496160" y="690840"/>
            <a:ext cx="6393960" cy="4323960"/>
          </a:xfrm>
          <a:prstGeom prst="rect">
            <a:avLst/>
          </a:prstGeom>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xtShape 1"/>
          <p:cNvSpPr txBox="1"/>
          <p:nvPr/>
        </p:nvSpPr>
        <p:spPr>
          <a:xfrm>
            <a:off x="311760" y="44496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Arial"/>
                <a:ea typeface="Arial"/>
              </a:rPr>
              <a:t>Выводы </a:t>
            </a:r>
            <a:endParaRPr lang="ru-RU" sz="2800" b="0" strike="noStrike" spc="-1">
              <a:solidFill>
                <a:srgbClr val="000000"/>
              </a:solidFill>
              <a:latin typeface="Arial"/>
            </a:endParaRPr>
          </a:p>
        </p:txBody>
      </p:sp>
      <p:sp>
        <p:nvSpPr>
          <p:cNvPr id="127" name="TextShape 2"/>
          <p:cNvSpPr txBox="1"/>
          <p:nvPr/>
        </p:nvSpPr>
        <p:spPr>
          <a:xfrm>
            <a:off x="311760" y="1152360"/>
            <a:ext cx="8520120" cy="3416040"/>
          </a:xfrm>
          <a:prstGeom prst="rect">
            <a:avLst/>
          </a:prstGeom>
          <a:noFill/>
          <a:ln>
            <a:noFill/>
          </a:ln>
        </p:spPr>
        <p:txBody>
          <a:bodyPr tIns="91440" bIns="91440">
            <a:noAutofit/>
          </a:bodyPr>
          <a:lstStyle/>
          <a:p>
            <a:pPr>
              <a:lnSpc>
                <a:spcPct val="115000"/>
              </a:lnSpc>
            </a:pPr>
            <a:r>
              <a:rPr lang="ru-RU" sz="1800" b="0" strike="noStrike" spc="-1">
                <a:solidFill>
                  <a:srgbClr val="000000"/>
                </a:solidFill>
                <a:latin typeface="Arial"/>
                <a:ea typeface="Arial"/>
              </a:rPr>
              <a:t>Данная презентация охватывает вопросы автоматизации технологических вопросов &lt;&lt;питательного насоса&gt;&gt;, в ней я представил структурированную информацию про различные виды питательных насосов, используемые  на ТЭЦ, показал принцип действия, конструкцию и схему автоматизации.</a:t>
            </a:r>
            <a:endParaRPr lang="ru-RU" sz="1800" b="0" strike="noStrike" spc="-1">
              <a:solidFill>
                <a:srgbClr val="000000"/>
              </a:solidFill>
              <a:latin typeface="Arial"/>
            </a:endParaRPr>
          </a:p>
          <a:p>
            <a:pPr algn="ctr">
              <a:lnSpc>
                <a:spcPct val="115000"/>
              </a:lnSpc>
              <a:spcBef>
                <a:spcPts val="1599"/>
              </a:spcBef>
              <a:spcAft>
                <a:spcPts val="1599"/>
              </a:spcAft>
            </a:pPr>
            <a:r>
              <a:rPr lang="ru-RU" sz="2600" b="0" strike="noStrike" spc="-1">
                <a:solidFill>
                  <a:srgbClr val="000000"/>
                </a:solidFill>
                <a:latin typeface="Arial"/>
                <a:ea typeface="Arial"/>
              </a:rPr>
              <a:t>Спасибо за внимание ! </a:t>
            </a:r>
            <a:endParaRPr lang="ru-RU" sz="2600" b="0" strike="noStrike" spc="-1">
              <a:solidFill>
                <a:srgbClr val="000000"/>
              </a:solidFill>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Shape 1"/>
          <p:cNvSpPr txBox="1"/>
          <p:nvPr/>
        </p:nvSpPr>
        <p:spPr>
          <a:xfrm>
            <a:off x="311760" y="444960"/>
            <a:ext cx="8520120" cy="572400"/>
          </a:xfrm>
          <a:prstGeom prst="rect">
            <a:avLst/>
          </a:prstGeom>
          <a:noFill/>
          <a:ln>
            <a:noFill/>
          </a:ln>
        </p:spPr>
        <p:txBody>
          <a:bodyPr tIns="91440" bIns="91440">
            <a:noAutofit/>
          </a:bodyPr>
          <a:lstStyle/>
          <a:p>
            <a:pPr>
              <a:lnSpc>
                <a:spcPct val="100000"/>
              </a:lnSpc>
            </a:pPr>
            <a:r>
              <a:rPr lang="ru-RU" sz="2800" b="0" strike="noStrike" spc="-1">
                <a:solidFill>
                  <a:srgbClr val="000000"/>
                </a:solidFill>
                <a:latin typeface="Arial"/>
                <a:ea typeface="Arial"/>
              </a:rPr>
              <a:t>Список литературы </a:t>
            </a:r>
            <a:endParaRPr lang="ru-RU" sz="2800" b="0" strike="noStrike" spc="-1">
              <a:solidFill>
                <a:srgbClr val="000000"/>
              </a:solidFill>
              <a:latin typeface="Arial"/>
            </a:endParaRPr>
          </a:p>
        </p:txBody>
      </p:sp>
      <p:sp>
        <p:nvSpPr>
          <p:cNvPr id="129" name="TextShape 2"/>
          <p:cNvSpPr txBox="1"/>
          <p:nvPr/>
        </p:nvSpPr>
        <p:spPr>
          <a:xfrm>
            <a:off x="0" y="1081080"/>
            <a:ext cx="9452880" cy="3890880"/>
          </a:xfrm>
          <a:prstGeom prst="rect">
            <a:avLst/>
          </a:prstGeom>
          <a:noFill/>
          <a:ln>
            <a:noFill/>
          </a:ln>
        </p:spPr>
        <p:txBody>
          <a:bodyPr tIns="91440" bIns="91440">
            <a:noAutofit/>
          </a:bodyPr>
          <a:lstStyle/>
          <a:p>
            <a:pPr>
              <a:lnSpc>
                <a:spcPct val="100000"/>
              </a:lnSpc>
            </a:pPr>
            <a:r>
              <a:rPr lang="ru-RU" sz="1800" b="0" strike="noStrike" spc="-1">
                <a:solidFill>
                  <a:srgbClr val="000000"/>
                </a:solidFill>
                <a:latin typeface="Times New Roman"/>
                <a:ea typeface="Times New Roman"/>
              </a:rPr>
              <a:t>Насос АН-2/16 </a:t>
            </a:r>
            <a:r>
              <a:rPr lang="ru-RU" sz="1800" b="0" u="sng" strike="noStrike" spc="-1">
                <a:solidFill>
                  <a:srgbClr val="0097A7"/>
                </a:solidFill>
                <a:uFillTx/>
                <a:latin typeface="Times New Roman"/>
                <a:ea typeface="Times New Roman"/>
                <a:hlinkClick r:id="rId2"/>
              </a:rPr>
              <a:t>http://cotlomash.ru/nasos-an-2-16</a:t>
            </a:r>
            <a:endParaRPr lang="ru-RU" sz="1800" b="0" strike="noStrike" spc="-1">
              <a:solidFill>
                <a:srgbClr val="000000"/>
              </a:solidFill>
              <a:latin typeface="Arial"/>
            </a:endParaRPr>
          </a:p>
          <a:p>
            <a:pPr>
              <a:lnSpc>
                <a:spcPct val="100000"/>
              </a:lnSpc>
              <a:spcBef>
                <a:spcPts val="2100"/>
              </a:spcBef>
            </a:pPr>
            <a:r>
              <a:rPr lang="ru-RU" sz="1800" b="0" strike="noStrike" spc="-1">
                <a:solidFill>
                  <a:srgbClr val="000000"/>
                </a:solidFill>
                <a:latin typeface="Times New Roman"/>
                <a:ea typeface="Times New Roman"/>
              </a:rPr>
              <a:t>Характеристика и виды питательных насосов  </a:t>
            </a:r>
            <a:r>
              <a:rPr lang="ru-RU" sz="1800" b="0" u="sng" strike="noStrike" spc="-1">
                <a:solidFill>
                  <a:srgbClr val="0097A7"/>
                </a:solidFill>
                <a:uFillTx/>
                <a:latin typeface="Times New Roman"/>
                <a:ea typeface="Times New Roman"/>
                <a:hlinkClick r:id="rId3"/>
              </a:rPr>
              <a:t>http://terrapumps.com.ua/xarakteristika-i-vidy-pitatelnyx-nasosov/</a:t>
            </a:r>
            <a:endParaRPr lang="ru-RU" sz="1800" b="0" strike="noStrike" spc="-1">
              <a:solidFill>
                <a:srgbClr val="000000"/>
              </a:solidFill>
              <a:latin typeface="Arial"/>
            </a:endParaRPr>
          </a:p>
          <a:p>
            <a:pPr>
              <a:lnSpc>
                <a:spcPct val="100000"/>
              </a:lnSpc>
              <a:spcBef>
                <a:spcPts val="201"/>
              </a:spcBef>
            </a:pPr>
            <a:endParaRPr lang="ru-RU" sz="1800" b="0" strike="noStrike" spc="-1">
              <a:solidFill>
                <a:srgbClr val="000000"/>
              </a:solidFill>
              <a:latin typeface="Arial"/>
            </a:endParaRPr>
          </a:p>
          <a:p>
            <a:pPr>
              <a:lnSpc>
                <a:spcPct val="100000"/>
              </a:lnSpc>
              <a:spcBef>
                <a:spcPts val="1100"/>
              </a:spcBef>
            </a:pPr>
            <a:r>
              <a:rPr lang="ru-RU" sz="1800" b="0" strike="noStrike" spc="-1">
                <a:solidFill>
                  <a:srgbClr val="000000"/>
                </a:solidFill>
                <a:latin typeface="Times New Roman"/>
                <a:ea typeface="Times New Roman"/>
              </a:rPr>
              <a:t>Питательные насосы. Характеристика. Виды </a:t>
            </a:r>
            <a:r>
              <a:rPr lang="ru-RU" sz="1800" b="0" u="sng" strike="noStrike" spc="-1">
                <a:solidFill>
                  <a:srgbClr val="0000FF"/>
                </a:solidFill>
                <a:uFillTx/>
                <a:latin typeface="Times New Roman"/>
                <a:ea typeface="Times New Roman"/>
              </a:rPr>
              <a:t>https://td-automatika.ru/library/article/209442/</a:t>
            </a:r>
            <a:endParaRPr lang="ru-RU" sz="1800" b="0" strike="noStrike" spc="-1">
              <a:solidFill>
                <a:srgbClr val="000000"/>
              </a:solidFill>
              <a:latin typeface="Arial"/>
            </a:endParaRPr>
          </a:p>
          <a:p>
            <a:pPr>
              <a:lnSpc>
                <a:spcPct val="105000"/>
              </a:lnSpc>
              <a:spcBef>
                <a:spcPts val="1100"/>
              </a:spcBef>
            </a:pPr>
            <a:r>
              <a:rPr lang="ru-RU" sz="1800" b="0" strike="noStrike" spc="-1">
                <a:solidFill>
                  <a:srgbClr val="000000"/>
                </a:solidFill>
                <a:latin typeface="Times New Roman"/>
                <a:ea typeface="Times New Roman"/>
              </a:rPr>
              <a:t>Типы насосов для котельной и как их подобрать </a:t>
            </a:r>
            <a:r>
              <a:rPr lang="ru-RU" sz="1800" b="0" u="sng" strike="noStrike" spc="-1">
                <a:solidFill>
                  <a:srgbClr val="0000FF"/>
                </a:solidFill>
                <a:uFillTx/>
                <a:latin typeface="Times New Roman"/>
                <a:ea typeface="Times New Roman"/>
              </a:rPr>
              <a:t>https://kotle.ru/kotelnye/nasosy-v-kotelnoj</a:t>
            </a:r>
            <a:endParaRPr lang="ru-RU" sz="1800" b="0" strike="noStrike" spc="-1">
              <a:solidFill>
                <a:srgbClr val="000000"/>
              </a:solidFill>
              <a:latin typeface="Arial"/>
            </a:endParaRPr>
          </a:p>
          <a:p>
            <a:pPr>
              <a:lnSpc>
                <a:spcPct val="175000"/>
              </a:lnSpc>
              <a:spcBef>
                <a:spcPts val="1500"/>
              </a:spcBef>
            </a:pPr>
            <a:r>
              <a:rPr lang="ru-RU" sz="1800" b="0" strike="noStrike" spc="-1">
                <a:solidFill>
                  <a:srgbClr val="000000"/>
                </a:solidFill>
                <a:latin typeface="Times New Roman"/>
                <a:ea typeface="Times New Roman"/>
              </a:rPr>
              <a:t>Питательный насос для котла. </a:t>
            </a:r>
            <a:r>
              <a:rPr lang="ru-RU" sz="1800" b="0" u="sng" strike="noStrike" spc="-1">
                <a:solidFill>
                  <a:srgbClr val="0000FF"/>
                </a:solidFill>
                <a:uFillTx/>
                <a:latin typeface="Times New Roman"/>
                <a:ea typeface="Times New Roman"/>
              </a:rPr>
              <a:t>https://www.nektonnasos.ru/article/himicheskij-nasos/pitatelnyj-nasos/</a:t>
            </a:r>
            <a:endParaRPr lang="ru-RU" sz="1800" b="0" strike="noStrike" spc="-1">
              <a:solidFill>
                <a:srgbClr val="000000"/>
              </a:solidFill>
              <a:latin typeface="Arial"/>
            </a:endParaRPr>
          </a:p>
          <a:p>
            <a:pPr>
              <a:lnSpc>
                <a:spcPct val="100000"/>
              </a:lnSpc>
              <a:spcBef>
                <a:spcPts val="201"/>
              </a:spcBef>
            </a:pPr>
            <a:endParaRPr lang="ru-RU" sz="1800" b="0" strike="noStrike" spc="-1">
              <a:solidFill>
                <a:srgbClr val="000000"/>
              </a:solidFill>
              <a:latin typeface="Arial"/>
            </a:endParaRPr>
          </a:p>
          <a:p>
            <a:pPr>
              <a:lnSpc>
                <a:spcPct val="115000"/>
              </a:lnSpc>
              <a:spcBef>
                <a:spcPts val="1500"/>
              </a:spcBef>
            </a:pPr>
            <a:endParaRPr lang="ru-RU" sz="1800" b="0" strike="noStrike" spc="-1">
              <a:solidFill>
                <a:srgbClr val="000000"/>
              </a:solidFill>
              <a:latin typeface="Arial"/>
            </a:endParaRPr>
          </a:p>
          <a:p>
            <a:pPr>
              <a:lnSpc>
                <a:spcPct val="115000"/>
              </a:lnSpc>
            </a:pPr>
            <a:endParaRPr lang="ru-RU" sz="1800" b="0" strike="noStrike" spc="-1">
              <a:solidFill>
                <a:srgbClr val="000000"/>
              </a:solidFill>
              <a:latin typeface="Arial"/>
            </a:endParaRPr>
          </a:p>
          <a:p>
            <a:pPr>
              <a:lnSpc>
                <a:spcPct val="115000"/>
              </a:lnSpc>
              <a:spcBef>
                <a:spcPts val="2100"/>
              </a:spcBef>
              <a:spcAft>
                <a:spcPts val="1599"/>
              </a:spcAft>
            </a:pPr>
            <a:endParaRPr lang="ru-RU" sz="1800" b="0" strike="noStrike" spc="-1">
              <a:solidFill>
                <a:srgbClr val="000000"/>
              </a:solidFill>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Shape 1"/>
          <p:cNvSpPr txBox="1"/>
          <p:nvPr/>
        </p:nvSpPr>
        <p:spPr>
          <a:xfrm>
            <a:off x="311760" y="444960"/>
            <a:ext cx="8520120" cy="572400"/>
          </a:xfrm>
          <a:prstGeom prst="rect">
            <a:avLst/>
          </a:prstGeom>
          <a:noFill/>
          <a:ln>
            <a:noFill/>
          </a:ln>
        </p:spPr>
        <p:txBody>
          <a:bodyPr tIns="91440" bIns="91440">
            <a:noAutofit/>
          </a:bodyPr>
          <a:lstStyle/>
          <a:p>
            <a:pPr marL="457200" algn="ctr">
              <a:lnSpc>
                <a:spcPct val="115000"/>
              </a:lnSpc>
            </a:pPr>
            <a:r>
              <a:rPr lang="ru-RU" sz="2800" b="0" strike="noStrike" spc="-1">
                <a:solidFill>
                  <a:srgbClr val="000000"/>
                </a:solidFill>
                <a:latin typeface="Times New Roman"/>
                <a:ea typeface="Times New Roman"/>
              </a:rPr>
              <a:t>Актуальность темы</a:t>
            </a:r>
            <a:endParaRPr lang="ru-RU" sz="2800" b="0" strike="noStrike" spc="-1">
              <a:solidFill>
                <a:srgbClr val="000000"/>
              </a:solidFill>
              <a:latin typeface="Arial"/>
            </a:endParaRPr>
          </a:p>
        </p:txBody>
      </p:sp>
      <p:sp>
        <p:nvSpPr>
          <p:cNvPr id="83" name="TextShape 2"/>
          <p:cNvSpPr txBox="1"/>
          <p:nvPr/>
        </p:nvSpPr>
        <p:spPr>
          <a:xfrm>
            <a:off x="311760" y="1152360"/>
            <a:ext cx="8520120" cy="3416040"/>
          </a:xfrm>
          <a:prstGeom prst="rect">
            <a:avLst/>
          </a:prstGeom>
          <a:noFill/>
          <a:ln>
            <a:noFill/>
          </a:ln>
        </p:spPr>
        <p:txBody>
          <a:bodyPr tIns="91440" bIns="91440">
            <a:noAutofit/>
          </a:bodyPr>
          <a:lstStyle/>
          <a:p>
            <a:pPr marL="914400" indent="-380520">
              <a:lnSpc>
                <a:spcPct val="115000"/>
              </a:lnSpc>
              <a:buClr>
                <a:srgbClr val="000000"/>
              </a:buClr>
              <a:buFont typeface="Times New Roman"/>
              <a:buChar char="●"/>
            </a:pPr>
            <a:r>
              <a:rPr lang="ru-RU" sz="2400" b="0" strike="noStrike" spc="-1">
                <a:solidFill>
                  <a:srgbClr val="000000"/>
                </a:solidFill>
                <a:latin typeface="Times New Roman"/>
                <a:ea typeface="Times New Roman"/>
              </a:rPr>
              <a:t>Данная презентация охватывает вопросы автоматизации технологических процессов &lt;&lt;питательного насоса&gt;&gt;</a:t>
            </a:r>
            <a:endParaRPr lang="ru-RU" sz="2400" b="0" strike="noStrike" spc="-1">
              <a:solidFill>
                <a:srgbClr val="000000"/>
              </a:solidFill>
              <a:latin typeface="Arial"/>
            </a:endParaRPr>
          </a:p>
          <a:p>
            <a:pPr marL="914400" indent="-380520">
              <a:lnSpc>
                <a:spcPct val="115000"/>
              </a:lnSpc>
              <a:buClr>
                <a:srgbClr val="000000"/>
              </a:buClr>
              <a:buFont typeface="Times New Roman"/>
              <a:buChar char="●"/>
            </a:pPr>
            <a:r>
              <a:rPr lang="ru-RU" sz="2400" b="0" strike="noStrike" spc="-1">
                <a:solidFill>
                  <a:srgbClr val="000000"/>
                </a:solidFill>
                <a:latin typeface="Times New Roman"/>
                <a:ea typeface="Times New Roman"/>
              </a:rPr>
              <a:t>Исследовательская работа представляет интерес для моей будущей профессии 13. 02. 02 </a:t>
            </a:r>
            <a:endParaRPr lang="ru-RU" sz="2400" b="0" strike="noStrike" spc="-1">
              <a:solidFill>
                <a:srgbClr val="000000"/>
              </a:solidFill>
              <a:latin typeface="Arial"/>
            </a:endParaRPr>
          </a:p>
          <a:p>
            <a:pPr marL="914400">
              <a:lnSpc>
                <a:spcPct val="115000"/>
              </a:lnSpc>
            </a:pPr>
            <a:r>
              <a:rPr lang="ru-RU" sz="2400" b="0" strike="noStrike" spc="-1">
                <a:solidFill>
                  <a:srgbClr val="000000"/>
                </a:solidFill>
                <a:latin typeface="Times New Roman"/>
                <a:ea typeface="Times New Roman"/>
              </a:rPr>
              <a:t>&lt;&lt;Теплоснабжение и теплотехническое оборудование&gt;&gt;  </a:t>
            </a:r>
            <a:endParaRPr lang="ru-RU" sz="2400" b="0" strike="noStrike" spc="-1">
              <a:solidFill>
                <a:srgbClr val="000000"/>
              </a:solidFill>
              <a:latin typeface="Arial"/>
            </a:endParaRPr>
          </a:p>
          <a:p>
            <a:pPr marL="914400">
              <a:lnSpc>
                <a:spcPct val="115000"/>
              </a:lnSpc>
            </a:pPr>
            <a:endParaRPr lang="ru-RU" sz="2400" b="0" strike="noStrike" spc="-1">
              <a:solidFill>
                <a:srgbClr val="000000"/>
              </a:solidFill>
              <a:latin typeface="Arial"/>
            </a:endParaRPr>
          </a:p>
          <a:p>
            <a:pPr>
              <a:lnSpc>
                <a:spcPct val="115000"/>
              </a:lnSpc>
              <a:spcAft>
                <a:spcPts val="1599"/>
              </a:spcAft>
            </a:pPr>
            <a:endParaRPr lang="ru-RU" sz="2400" b="0" strike="noStrike" spc="-1">
              <a:solidFill>
                <a:srgbClr val="000000"/>
              </a:solidFill>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311760" y="44496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Arial"/>
                <a:ea typeface="Arial"/>
              </a:rPr>
              <a:t>Определение питательного насоса </a:t>
            </a:r>
            <a:endParaRPr lang="ru-RU" sz="2800" b="0" strike="noStrike" spc="-1">
              <a:solidFill>
                <a:srgbClr val="000000"/>
              </a:solidFill>
              <a:latin typeface="Arial"/>
            </a:endParaRPr>
          </a:p>
        </p:txBody>
      </p:sp>
      <p:sp>
        <p:nvSpPr>
          <p:cNvPr id="85" name="TextShape 2"/>
          <p:cNvSpPr txBox="1"/>
          <p:nvPr/>
        </p:nvSpPr>
        <p:spPr>
          <a:xfrm>
            <a:off x="311760" y="1152360"/>
            <a:ext cx="3691800" cy="3416040"/>
          </a:xfrm>
          <a:prstGeom prst="rect">
            <a:avLst/>
          </a:prstGeom>
          <a:noFill/>
          <a:ln>
            <a:noFill/>
          </a:ln>
        </p:spPr>
        <p:txBody>
          <a:bodyPr tIns="91440" bIns="91440">
            <a:noAutofit/>
          </a:bodyPr>
          <a:lstStyle/>
          <a:p>
            <a:pPr>
              <a:lnSpc>
                <a:spcPct val="115000"/>
              </a:lnSpc>
            </a:pPr>
            <a:r>
              <a:rPr lang="ru-RU" sz="2400" b="1" strike="noStrike" spc="-1">
                <a:solidFill>
                  <a:srgbClr val="333333"/>
                </a:solidFill>
                <a:latin typeface="Times New Roman"/>
                <a:ea typeface="Times New Roman"/>
              </a:rPr>
              <a:t>Питательные</a:t>
            </a:r>
            <a:r>
              <a:rPr lang="ru-RU" sz="2400" b="0" strike="noStrike" spc="-1">
                <a:solidFill>
                  <a:srgbClr val="333333"/>
                </a:solidFill>
                <a:latin typeface="Times New Roman"/>
                <a:ea typeface="Times New Roman"/>
              </a:rPr>
              <a:t> </a:t>
            </a:r>
            <a:r>
              <a:rPr lang="ru-RU" sz="2400" b="1" strike="noStrike" spc="-1">
                <a:solidFill>
                  <a:srgbClr val="333333"/>
                </a:solidFill>
                <a:latin typeface="Times New Roman"/>
                <a:ea typeface="Times New Roman"/>
              </a:rPr>
              <a:t>насосы</a:t>
            </a:r>
            <a:r>
              <a:rPr lang="ru-RU" sz="2400" b="0" strike="noStrike" spc="-1">
                <a:solidFill>
                  <a:srgbClr val="333333"/>
                </a:solidFill>
                <a:latin typeface="Times New Roman"/>
                <a:ea typeface="Times New Roman"/>
              </a:rPr>
              <a:t> – </a:t>
            </a:r>
            <a:r>
              <a:rPr lang="ru-RU" sz="2400" b="1" strike="noStrike" spc="-1">
                <a:solidFill>
                  <a:srgbClr val="333333"/>
                </a:solidFill>
                <a:latin typeface="Times New Roman"/>
                <a:ea typeface="Times New Roman"/>
              </a:rPr>
              <a:t>это</a:t>
            </a:r>
            <a:r>
              <a:rPr lang="ru-RU" sz="2400" b="0" strike="noStrike" spc="-1">
                <a:solidFill>
                  <a:srgbClr val="333333"/>
                </a:solidFill>
                <a:latin typeface="Times New Roman"/>
                <a:ea typeface="Times New Roman"/>
              </a:rPr>
              <a:t> специальные </a:t>
            </a:r>
            <a:r>
              <a:rPr lang="ru-RU" sz="2400" b="1" strike="noStrike" spc="-1">
                <a:solidFill>
                  <a:srgbClr val="333333"/>
                </a:solidFill>
                <a:latin typeface="Times New Roman"/>
                <a:ea typeface="Times New Roman"/>
              </a:rPr>
              <a:t>насосы</a:t>
            </a:r>
            <a:r>
              <a:rPr lang="ru-RU" sz="2400" b="0" strike="noStrike" spc="-1">
                <a:solidFill>
                  <a:srgbClr val="333333"/>
                </a:solidFill>
                <a:latin typeface="Times New Roman"/>
                <a:ea typeface="Times New Roman"/>
              </a:rPr>
              <a:t>, которые предназначаются для «питания» котлов электростанций, и промышленных паровых генераторов водой.</a:t>
            </a:r>
            <a:r>
              <a:rPr lang="ru-RU" sz="1400" b="0" strike="noStrike" spc="-1">
                <a:solidFill>
                  <a:srgbClr val="333333"/>
                </a:solidFill>
                <a:latin typeface="Times New Roman"/>
                <a:ea typeface="Times New Roman"/>
              </a:rPr>
              <a:t> </a:t>
            </a:r>
            <a:endParaRPr lang="ru-RU" sz="1400" b="0" strike="noStrike" spc="-1">
              <a:solidFill>
                <a:srgbClr val="000000"/>
              </a:solidFill>
              <a:latin typeface="Arial"/>
            </a:endParaRPr>
          </a:p>
          <a:p>
            <a:pPr>
              <a:lnSpc>
                <a:spcPct val="115000"/>
              </a:lnSpc>
              <a:spcAft>
                <a:spcPts val="1599"/>
              </a:spcAft>
            </a:pPr>
            <a:endParaRPr lang="ru-RU" sz="1400" b="0" strike="noStrike" spc="-1">
              <a:solidFill>
                <a:srgbClr val="000000"/>
              </a:solidFill>
              <a:latin typeface="Arial"/>
            </a:endParaRPr>
          </a:p>
        </p:txBody>
      </p:sp>
      <p:pic>
        <p:nvPicPr>
          <p:cNvPr id="86" name="Google Shape;74;p16"/>
          <p:cNvPicPr/>
          <p:nvPr/>
        </p:nvPicPr>
        <p:blipFill>
          <a:blip r:embed="rId2"/>
          <a:stretch/>
        </p:blipFill>
        <p:spPr>
          <a:xfrm>
            <a:off x="4740480" y="1152360"/>
            <a:ext cx="3355200" cy="3416040"/>
          </a:xfrm>
          <a:prstGeom prst="rect">
            <a:avLst/>
          </a:prstGeom>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Shape 1"/>
          <p:cNvSpPr txBox="1"/>
          <p:nvPr/>
        </p:nvSpPr>
        <p:spPr>
          <a:xfrm>
            <a:off x="311760" y="44496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Arial"/>
                <a:ea typeface="Arial"/>
              </a:rPr>
              <a:t>Определение питательного насоса</a:t>
            </a:r>
            <a:endParaRPr lang="ru-RU" sz="2800" b="0" strike="noStrike" spc="-1">
              <a:solidFill>
                <a:srgbClr val="000000"/>
              </a:solidFill>
              <a:latin typeface="Arial"/>
            </a:endParaRPr>
          </a:p>
        </p:txBody>
      </p:sp>
      <p:sp>
        <p:nvSpPr>
          <p:cNvPr id="88" name="TextShape 2"/>
          <p:cNvSpPr txBox="1"/>
          <p:nvPr/>
        </p:nvSpPr>
        <p:spPr>
          <a:xfrm>
            <a:off x="156600" y="919080"/>
            <a:ext cx="8783280" cy="4117320"/>
          </a:xfrm>
          <a:prstGeom prst="rect">
            <a:avLst/>
          </a:prstGeom>
          <a:noFill/>
          <a:ln>
            <a:noFill/>
          </a:ln>
        </p:spPr>
        <p:txBody>
          <a:bodyPr tIns="91440" bIns="91440">
            <a:noAutofit/>
          </a:bodyPr>
          <a:lstStyle/>
          <a:p>
            <a:pPr>
              <a:lnSpc>
                <a:spcPct val="100000"/>
              </a:lnSpc>
              <a:spcBef>
                <a:spcPts val="400"/>
              </a:spcBef>
            </a:pPr>
            <a:r>
              <a:rPr lang="ru-RU" sz="2200" b="1" strike="noStrike" spc="-1">
                <a:solidFill>
                  <a:srgbClr val="000000"/>
                </a:solidFill>
                <a:latin typeface="Times New Roman"/>
                <a:ea typeface="Times New Roman"/>
              </a:rPr>
              <a:t>Питательные насосы</a:t>
            </a:r>
            <a:r>
              <a:rPr lang="ru-RU" sz="2200" b="0" strike="noStrike" spc="-1">
                <a:solidFill>
                  <a:srgbClr val="000000"/>
                </a:solidFill>
                <a:latin typeface="Times New Roman"/>
                <a:ea typeface="Times New Roman"/>
              </a:rPr>
              <a:t> ( ПН) являются наиболее мощными и ответственными механизмами с. Они обеспечивают подачу питательной воды через подогреватели высокого давления в котельную установку. ПН имеют мощность от нескольких сот киловатт до 25 МВт, работают в условиях высоких температур ( 150 - 200 С) и высоких давлений ( до 3500 м), частота их вращения достигает 7500 об / мин. В качестве привода ПН применяется электро-и турбопривод. ПН работают с противодавлением. При их пуске после достижения определенной частоты вращения открывается обратный клапан. Момент сопротивления резко возрастает, что затрудняет условия пуска и самозапуска ПН.</a:t>
            </a:r>
            <a:endParaRPr lang="ru-RU" sz="2200" b="0" strike="noStrike" spc="-1">
              <a:solidFill>
                <a:srgbClr val="000000"/>
              </a:solidFill>
              <a:latin typeface="Arial"/>
            </a:endParaRPr>
          </a:p>
          <a:p>
            <a:pPr>
              <a:lnSpc>
                <a:spcPct val="115000"/>
              </a:lnSpc>
              <a:spcBef>
                <a:spcPts val="499"/>
              </a:spcBef>
              <a:spcAft>
                <a:spcPts val="1599"/>
              </a:spcAft>
            </a:pPr>
            <a:endParaRPr lang="ru-RU" sz="2200" b="0" strike="noStrike" spc="-1">
              <a:solidFill>
                <a:srgbClr val="000000"/>
              </a:solidFill>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Shape 1"/>
          <p:cNvSpPr txBox="1"/>
          <p:nvPr/>
        </p:nvSpPr>
        <p:spPr>
          <a:xfrm>
            <a:off x="311760" y="44496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Arial"/>
                <a:ea typeface="Arial"/>
              </a:rPr>
              <a:t>Определение питательного насоса</a:t>
            </a:r>
            <a:endParaRPr lang="ru-RU" sz="2800" b="0" strike="noStrike" spc="-1">
              <a:solidFill>
                <a:srgbClr val="000000"/>
              </a:solidFill>
              <a:latin typeface="Arial"/>
            </a:endParaRPr>
          </a:p>
        </p:txBody>
      </p:sp>
      <p:sp>
        <p:nvSpPr>
          <p:cNvPr id="90" name="TextShape 2"/>
          <p:cNvSpPr txBox="1"/>
          <p:nvPr/>
        </p:nvSpPr>
        <p:spPr>
          <a:xfrm>
            <a:off x="311760" y="1152360"/>
            <a:ext cx="8520120" cy="3416040"/>
          </a:xfrm>
          <a:prstGeom prst="rect">
            <a:avLst/>
          </a:prstGeom>
          <a:noFill/>
          <a:ln>
            <a:noFill/>
          </a:ln>
        </p:spPr>
        <p:txBody>
          <a:bodyPr tIns="91440" bIns="91440">
            <a:noAutofit/>
          </a:bodyPr>
          <a:lstStyle/>
          <a:p>
            <a:pPr>
              <a:lnSpc>
                <a:spcPct val="100000"/>
              </a:lnSpc>
              <a:spcBef>
                <a:spcPts val="400"/>
              </a:spcBef>
            </a:pPr>
            <a:r>
              <a:rPr lang="ru-RU" sz="2200" b="1" strike="noStrike" spc="-1">
                <a:solidFill>
                  <a:srgbClr val="000000"/>
                </a:solidFill>
                <a:latin typeface="Times New Roman"/>
                <a:ea typeface="Times New Roman"/>
              </a:rPr>
              <a:t>Питательный насос</a:t>
            </a:r>
            <a:r>
              <a:rPr lang="ru-RU" sz="2200" b="0" strike="noStrike" spc="-1">
                <a:solidFill>
                  <a:srgbClr val="000000"/>
                </a:solidFill>
                <a:latin typeface="Times New Roman"/>
                <a:ea typeface="Times New Roman"/>
              </a:rPr>
              <a:t> - горизонтальный, секционный, </a:t>
            </a:r>
            <a:r>
              <a:rPr lang="ru-RU" sz="2200" b="0" u="sng" strike="noStrike" spc="-1">
                <a:solidFill>
                  <a:srgbClr val="0097A7"/>
                </a:solidFill>
                <a:uFillTx/>
                <a:latin typeface="Times New Roman"/>
                <a:ea typeface="Times New Roman"/>
                <a:hlinkClick r:id="rId2"/>
              </a:rPr>
              <a:t>многоступенчатый насос</a:t>
            </a:r>
            <a:r>
              <a:rPr lang="ru-RU" sz="2200" b="0" strike="noStrike" spc="-1">
                <a:solidFill>
                  <a:srgbClr val="000000"/>
                </a:solidFill>
                <a:latin typeface="Times New Roman"/>
                <a:ea typeface="Times New Roman"/>
              </a:rPr>
              <a:t>, турбинного типа с электроприводом или с паровым приводом, который используется на </a:t>
            </a:r>
            <a:r>
              <a:rPr lang="ru-RU" sz="2200" b="0" u="sng" strike="noStrike" spc="-1">
                <a:solidFill>
                  <a:srgbClr val="0097A7"/>
                </a:solidFill>
                <a:uFillTx/>
                <a:latin typeface="Times New Roman"/>
                <a:ea typeface="Times New Roman"/>
                <a:hlinkClick r:id="rId3"/>
              </a:rPr>
              <a:t>теплоэлектростанциях</a:t>
            </a:r>
            <a:r>
              <a:rPr lang="ru-RU" sz="2200" b="0" strike="noStrike" spc="-1">
                <a:solidFill>
                  <a:srgbClr val="000000"/>
                </a:solidFill>
                <a:latin typeface="Times New Roman"/>
                <a:ea typeface="Times New Roman"/>
              </a:rPr>
              <a:t> для питания </a:t>
            </a:r>
            <a:r>
              <a:rPr lang="ru-RU" sz="2200" b="0" u="sng" strike="noStrike" spc="-1">
                <a:solidFill>
                  <a:srgbClr val="0097A7"/>
                </a:solidFill>
                <a:uFillTx/>
                <a:latin typeface="Times New Roman"/>
                <a:ea typeface="Times New Roman"/>
                <a:hlinkClick r:id="rId4"/>
              </a:rPr>
              <a:t>паровых котлов</a:t>
            </a:r>
            <a:r>
              <a:rPr lang="ru-RU" sz="2200" b="0" strike="noStrike" spc="-1">
                <a:solidFill>
                  <a:srgbClr val="000000"/>
                </a:solidFill>
                <a:latin typeface="Times New Roman"/>
                <a:ea typeface="Times New Roman"/>
              </a:rPr>
              <a:t>. На всас питательного насоса от </a:t>
            </a:r>
            <a:r>
              <a:rPr lang="ru-RU" sz="2200" b="0" u="sng" strike="noStrike" spc="-1">
                <a:solidFill>
                  <a:srgbClr val="0097A7"/>
                </a:solidFill>
                <a:uFillTx/>
                <a:latin typeface="Times New Roman"/>
                <a:ea typeface="Times New Roman"/>
                <a:hlinkClick r:id="rId5"/>
              </a:rPr>
              <a:t>деаэраторов</a:t>
            </a:r>
            <a:r>
              <a:rPr lang="ru-RU" sz="2200" b="0" strike="noStrike" spc="-1">
                <a:solidFill>
                  <a:srgbClr val="000000"/>
                </a:solidFill>
                <a:latin typeface="Times New Roman"/>
                <a:ea typeface="Times New Roman"/>
              </a:rPr>
              <a:t> поступает обескислороженная вода, которую </a:t>
            </a:r>
            <a:r>
              <a:rPr lang="ru-RU" sz="2200" b="0" u="sng" strike="noStrike" spc="-1">
                <a:solidFill>
                  <a:srgbClr val="0097A7"/>
                </a:solidFill>
                <a:uFillTx/>
                <a:latin typeface="Times New Roman"/>
                <a:ea typeface="Times New Roman"/>
                <a:hlinkClick r:id="rId6"/>
              </a:rPr>
              <a:t>насос</a:t>
            </a:r>
            <a:r>
              <a:rPr lang="ru-RU" sz="2200" b="0" strike="noStrike" spc="-1">
                <a:solidFill>
                  <a:srgbClr val="000000"/>
                </a:solidFill>
                <a:latin typeface="Times New Roman"/>
                <a:ea typeface="Times New Roman"/>
              </a:rPr>
              <a:t> перекачивает через </a:t>
            </a:r>
            <a:r>
              <a:rPr lang="ru-RU" sz="2200" b="0" u="sng" strike="noStrike" spc="-1">
                <a:solidFill>
                  <a:srgbClr val="0097A7"/>
                </a:solidFill>
                <a:uFillTx/>
                <a:latin typeface="Times New Roman"/>
                <a:ea typeface="Times New Roman"/>
                <a:hlinkClick r:id="rId7"/>
              </a:rPr>
              <a:t>регенеративные подогреватели высокого давление</a:t>
            </a:r>
            <a:r>
              <a:rPr lang="ru-RU" sz="2200" b="0" strike="noStrike" spc="-1">
                <a:solidFill>
                  <a:srgbClr val="000000"/>
                </a:solidFill>
                <a:latin typeface="Times New Roman"/>
                <a:ea typeface="Times New Roman"/>
              </a:rPr>
              <a:t>, где </a:t>
            </a:r>
            <a:r>
              <a:rPr lang="ru-RU" sz="2200" b="0" u="sng" strike="noStrike" spc="-1">
                <a:solidFill>
                  <a:srgbClr val="0097A7"/>
                </a:solidFill>
                <a:uFillTx/>
                <a:latin typeface="Times New Roman"/>
                <a:ea typeface="Times New Roman"/>
                <a:hlinkClick r:id="rId8"/>
              </a:rPr>
              <a:t>питательная вода</a:t>
            </a:r>
            <a:r>
              <a:rPr lang="ru-RU" sz="2200" b="0" strike="noStrike" spc="-1">
                <a:solidFill>
                  <a:srgbClr val="000000"/>
                </a:solidFill>
                <a:latin typeface="Times New Roman"/>
                <a:ea typeface="Times New Roman"/>
              </a:rPr>
              <a:t> достигает температуры ≈240°С и подогретой попадает в </a:t>
            </a:r>
            <a:r>
              <a:rPr lang="ru-RU" sz="2200" b="0" u="sng" strike="noStrike" spc="-1">
                <a:solidFill>
                  <a:srgbClr val="0097A7"/>
                </a:solidFill>
                <a:uFillTx/>
                <a:latin typeface="Times New Roman"/>
                <a:ea typeface="Times New Roman"/>
                <a:hlinkClick r:id="rId4"/>
              </a:rPr>
              <a:t>паровой котел</a:t>
            </a:r>
            <a:r>
              <a:rPr lang="ru-RU" sz="2200" b="0" strike="noStrike" spc="-1">
                <a:solidFill>
                  <a:srgbClr val="000000"/>
                </a:solidFill>
                <a:latin typeface="Times New Roman"/>
                <a:ea typeface="Times New Roman"/>
              </a:rPr>
              <a:t>.</a:t>
            </a:r>
            <a:endParaRPr lang="ru-RU" sz="2200" b="0" strike="noStrike" spc="-1">
              <a:solidFill>
                <a:srgbClr val="000000"/>
              </a:solidFill>
              <a:latin typeface="Arial"/>
            </a:endParaRPr>
          </a:p>
          <a:p>
            <a:pPr>
              <a:lnSpc>
                <a:spcPct val="115000"/>
              </a:lnSpc>
              <a:spcBef>
                <a:spcPts val="499"/>
              </a:spcBef>
              <a:spcAft>
                <a:spcPts val="1599"/>
              </a:spcAft>
            </a:pPr>
            <a:endParaRPr lang="ru-RU" sz="2200" b="0" strike="noStrike" spc="-1">
              <a:solidFill>
                <a:srgbClr val="000000"/>
              </a:solidFill>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Shape 1"/>
          <p:cNvSpPr txBox="1"/>
          <p:nvPr/>
        </p:nvSpPr>
        <p:spPr>
          <a:xfrm>
            <a:off x="311760" y="20988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Arial"/>
                <a:ea typeface="Arial"/>
              </a:rPr>
              <a:t>Назначение </a:t>
            </a:r>
            <a:endParaRPr lang="ru-RU" sz="2800" b="0" strike="noStrike" spc="-1">
              <a:solidFill>
                <a:srgbClr val="000000"/>
              </a:solidFill>
              <a:latin typeface="Arial"/>
            </a:endParaRPr>
          </a:p>
        </p:txBody>
      </p:sp>
      <p:sp>
        <p:nvSpPr>
          <p:cNvPr id="92" name="TextShape 2"/>
          <p:cNvSpPr txBox="1"/>
          <p:nvPr/>
        </p:nvSpPr>
        <p:spPr>
          <a:xfrm>
            <a:off x="311760" y="1026000"/>
            <a:ext cx="8421840" cy="3542760"/>
          </a:xfrm>
          <a:prstGeom prst="rect">
            <a:avLst/>
          </a:prstGeom>
          <a:noFill/>
          <a:ln>
            <a:noFill/>
          </a:ln>
        </p:spPr>
        <p:txBody>
          <a:bodyPr tIns="91440" bIns="91440">
            <a:noAutofit/>
          </a:bodyPr>
          <a:lstStyle/>
          <a:p>
            <a:pPr>
              <a:lnSpc>
                <a:spcPct val="115000"/>
              </a:lnSpc>
            </a:pPr>
            <a:r>
              <a:rPr lang="ru-RU" sz="2200" b="1" strike="noStrike" spc="-1">
                <a:solidFill>
                  <a:srgbClr val="000000"/>
                </a:solidFill>
                <a:latin typeface="Times New Roman"/>
                <a:ea typeface="Times New Roman"/>
              </a:rPr>
              <a:t>Питательный насос </a:t>
            </a:r>
            <a:r>
              <a:rPr lang="ru-RU" sz="2200" b="0" strike="noStrike" spc="-1">
                <a:solidFill>
                  <a:srgbClr val="000000"/>
                </a:solidFill>
                <a:latin typeface="Times New Roman"/>
                <a:ea typeface="Times New Roman"/>
              </a:rPr>
              <a:t>предназначен для подачи очищенной питательной воды в котел. Такое оборудование применяется на тепловых электростанциях, ими комплектуются парогенераторные установки месторождений нефти.</a:t>
            </a:r>
            <a:endParaRPr lang="ru-RU" sz="2200" b="0" strike="noStrike" spc="-1">
              <a:solidFill>
                <a:srgbClr val="000000"/>
              </a:solidFill>
              <a:latin typeface="Arial"/>
            </a:endParaRPr>
          </a:p>
          <a:p>
            <a:pPr>
              <a:lnSpc>
                <a:spcPct val="115000"/>
              </a:lnSpc>
            </a:pPr>
            <a:r>
              <a:rPr lang="ru-RU" sz="2200" b="0" strike="noStrike" spc="-1">
                <a:solidFill>
                  <a:srgbClr val="161617"/>
                </a:solidFill>
                <a:latin typeface="Times New Roman"/>
                <a:ea typeface="Times New Roman"/>
              </a:rPr>
              <a:t>Этот агрегат должен перекачивать с оптимальной скоростью и напором греющий теплоносителя в подающем трубопроводе по температурному графику 150-70 С, в зависимости от температуры наружного воздуха. Их особенностью является близость расположения контура системы охлаждения к его уплотнениям.</a:t>
            </a:r>
            <a:endParaRPr lang="ru-RU" sz="2200" b="0" strike="noStrike" spc="-1">
              <a:solidFill>
                <a:srgbClr val="000000"/>
              </a:solidFill>
              <a:latin typeface="Arial"/>
            </a:endParaRPr>
          </a:p>
          <a:p>
            <a:pPr>
              <a:lnSpc>
                <a:spcPct val="115000"/>
              </a:lnSpc>
              <a:spcAft>
                <a:spcPts val="1599"/>
              </a:spcAft>
            </a:pPr>
            <a:endParaRPr lang="ru-RU" sz="2200" b="0" strike="noStrike" spc="-1">
              <a:solidFill>
                <a:srgbClr val="000000"/>
              </a:solidFill>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Google Shape;97;p20"/>
          <p:cNvPicPr/>
          <p:nvPr/>
        </p:nvPicPr>
        <p:blipFill>
          <a:blip r:embed="rId2" cstate="print"/>
          <a:stretch/>
        </p:blipFill>
        <p:spPr>
          <a:xfrm>
            <a:off x="2911320" y="513000"/>
            <a:ext cx="5700600" cy="4117320"/>
          </a:xfrm>
          <a:prstGeom prst="rect">
            <a:avLst/>
          </a:prstGeom>
          <a:ln>
            <a:noFill/>
          </a:ln>
        </p:spPr>
      </p:pic>
      <p:sp>
        <p:nvSpPr>
          <p:cNvPr id="94" name="CustomShape 1"/>
          <p:cNvSpPr/>
          <p:nvPr/>
        </p:nvSpPr>
        <p:spPr>
          <a:xfrm>
            <a:off x="85680" y="584280"/>
            <a:ext cx="3041640" cy="331272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nSpc>
                <a:spcPct val="100000"/>
              </a:lnSpc>
            </a:pPr>
            <a:r>
              <a:rPr lang="ru-RU" sz="1600" b="0" strike="noStrike" spc="-1">
                <a:solidFill>
                  <a:srgbClr val="000000"/>
                </a:solidFill>
                <a:latin typeface="Arial"/>
                <a:ea typeface="Arial"/>
              </a:rPr>
              <a:t>Питательный насос на ТЭЦ</a:t>
            </a:r>
            <a:endParaRPr lang="ru-RU" sz="16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Shape 1"/>
          <p:cNvSpPr txBox="1"/>
          <p:nvPr/>
        </p:nvSpPr>
        <p:spPr>
          <a:xfrm>
            <a:off x="311760" y="444960"/>
            <a:ext cx="8520120" cy="572400"/>
          </a:xfrm>
          <a:prstGeom prst="rect">
            <a:avLst/>
          </a:prstGeom>
          <a:noFill/>
          <a:ln>
            <a:noFill/>
          </a:ln>
        </p:spPr>
        <p:txBody>
          <a:bodyPr tIns="91440" bIns="91440">
            <a:noAutofit/>
          </a:bodyPr>
          <a:lstStyle/>
          <a:p>
            <a:pPr algn="ctr">
              <a:lnSpc>
                <a:spcPct val="100000"/>
              </a:lnSpc>
            </a:pPr>
            <a:r>
              <a:rPr lang="ru-RU" sz="2800" b="0" strike="noStrike" spc="-1">
                <a:solidFill>
                  <a:srgbClr val="000000"/>
                </a:solidFill>
                <a:latin typeface="Arial"/>
                <a:ea typeface="Arial"/>
              </a:rPr>
              <a:t>Виды</a:t>
            </a:r>
            <a:endParaRPr lang="ru-RU" sz="2800" b="0" strike="noStrike" spc="-1">
              <a:solidFill>
                <a:srgbClr val="000000"/>
              </a:solidFill>
              <a:latin typeface="Arial"/>
            </a:endParaRPr>
          </a:p>
        </p:txBody>
      </p:sp>
      <p:sp>
        <p:nvSpPr>
          <p:cNvPr id="96" name="TextShape 2"/>
          <p:cNvSpPr txBox="1"/>
          <p:nvPr/>
        </p:nvSpPr>
        <p:spPr>
          <a:xfrm>
            <a:off x="311760" y="1152360"/>
            <a:ext cx="3805920" cy="3416040"/>
          </a:xfrm>
          <a:prstGeom prst="rect">
            <a:avLst/>
          </a:prstGeom>
          <a:noFill/>
          <a:ln>
            <a:noFill/>
          </a:ln>
        </p:spPr>
        <p:txBody>
          <a:bodyPr tIns="91440" bIns="91440">
            <a:noAutofit/>
          </a:bodyPr>
          <a:lstStyle/>
          <a:p>
            <a:pPr>
              <a:lnSpc>
                <a:spcPct val="115000"/>
              </a:lnSpc>
              <a:spcBef>
                <a:spcPts val="901"/>
              </a:spcBef>
            </a:pPr>
            <a:r>
              <a:rPr lang="ru-RU" sz="2400" b="1" strike="noStrike" spc="-1">
                <a:solidFill>
                  <a:srgbClr val="000000"/>
                </a:solidFill>
                <a:latin typeface="Times New Roman"/>
                <a:ea typeface="Times New Roman"/>
              </a:rPr>
              <a:t>ПИТАТЕЛЬНЫЙ НАСОС СЕРИИ ПЭ</a:t>
            </a:r>
            <a:endParaRPr lang="ru-RU" sz="2400" b="0" strike="noStrike" spc="-1">
              <a:solidFill>
                <a:srgbClr val="000000"/>
              </a:solidFill>
              <a:latin typeface="Arial"/>
            </a:endParaRPr>
          </a:p>
          <a:p>
            <a:pPr>
              <a:lnSpc>
                <a:spcPct val="115000"/>
              </a:lnSpc>
              <a:spcBef>
                <a:spcPts val="1500"/>
              </a:spcBef>
            </a:pPr>
            <a:r>
              <a:rPr lang="ru-RU" sz="1800" b="0" strike="noStrike" spc="-1">
                <a:solidFill>
                  <a:srgbClr val="000000"/>
                </a:solidFill>
                <a:latin typeface="Times New Roman"/>
                <a:ea typeface="Times New Roman"/>
              </a:rPr>
              <a:t>Питательные насосы часто используются для подачи химически чистой воды в парогенераторы энергоблоков АЭС, в котельных, в теплоэлектростанциях, на промышленных предприятиях.</a:t>
            </a:r>
            <a:endParaRPr lang="ru-RU" sz="1800" b="0" strike="noStrike" spc="-1">
              <a:solidFill>
                <a:srgbClr val="000000"/>
              </a:solidFill>
              <a:latin typeface="Arial"/>
            </a:endParaRPr>
          </a:p>
          <a:p>
            <a:pPr>
              <a:lnSpc>
                <a:spcPct val="115000"/>
              </a:lnSpc>
              <a:spcAft>
                <a:spcPts val="1599"/>
              </a:spcAft>
            </a:pPr>
            <a:endParaRPr lang="ru-RU" sz="1800" b="0" strike="noStrike" spc="-1">
              <a:solidFill>
                <a:srgbClr val="000000"/>
              </a:solidFill>
              <a:latin typeface="Arial"/>
            </a:endParaRPr>
          </a:p>
        </p:txBody>
      </p:sp>
      <p:pic>
        <p:nvPicPr>
          <p:cNvPr id="97" name="Google Shape;105;p21"/>
          <p:cNvPicPr/>
          <p:nvPr/>
        </p:nvPicPr>
        <p:blipFill>
          <a:blip r:embed="rId2"/>
          <a:stretch/>
        </p:blipFill>
        <p:spPr>
          <a:xfrm>
            <a:off x="4374000" y="1085400"/>
            <a:ext cx="4372560" cy="3416040"/>
          </a:xfrm>
          <a:prstGeom prst="rect">
            <a:avLst/>
          </a:prstGeom>
          <a:ln>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TotalTime>
  <Words>1044</Words>
  <Application>Trio_Office/6.2.8.2$Windows_x86 LibreOffice_project/</Application>
  <PresentationFormat>Экран (16:9)</PresentationFormat>
  <Paragraphs>77</Paragraphs>
  <Slides>22</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22</vt:i4>
      </vt:variant>
    </vt:vector>
  </HeadingPairs>
  <TitlesOfParts>
    <vt:vector size="24" baseType="lpstr">
      <vt:lpstr>Office Theme</vt: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subject/>
  <dc:creator/>
  <dc:description/>
  <cp:lastModifiedBy>Melin</cp:lastModifiedBy>
  <cp:revision>2</cp:revision>
  <dcterms:modified xsi:type="dcterms:W3CDTF">2020-12-23T14:37:40Z</dcterms:modified>
  <dc:language>ru-RU</dc:language>
</cp:coreProperties>
</file>