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74" r:id="rId3"/>
    <p:sldId id="278" r:id="rId4"/>
    <p:sldId id="277" r:id="rId5"/>
    <p:sldId id="257" r:id="rId6"/>
    <p:sldId id="258" r:id="rId7"/>
    <p:sldId id="273" r:id="rId8"/>
    <p:sldId id="259" r:id="rId9"/>
    <p:sldId id="260" r:id="rId10"/>
    <p:sldId id="261" r:id="rId11"/>
    <p:sldId id="262" r:id="rId12"/>
    <p:sldId id="263" r:id="rId13"/>
    <p:sldId id="264" r:id="rId14"/>
    <p:sldId id="265" r:id="rId15"/>
    <p:sldId id="266" r:id="rId16"/>
    <p:sldId id="269" r:id="rId17"/>
    <p:sldId id="270" r:id="rId18"/>
    <p:sldId id="271" r:id="rId19"/>
    <p:sldId id="272" r:id="rId20"/>
    <p:sldId id="275" r:id="rId21"/>
    <p:sldId id="279" r:id="rId22"/>
    <p:sldId id="276"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Лилия" initials="Л" lastIdx="4" clrIdx="0">
    <p:extLst>
      <p:ext uri="{19B8F6BF-5375-455C-9EA6-DF929625EA0E}">
        <p15:presenceInfo xmlns="" xmlns:p15="http://schemas.microsoft.com/office/powerpoint/2012/main" userId="Лилия"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9485" autoAdjust="0"/>
    <p:restoredTop sz="94660"/>
  </p:normalViewPr>
  <p:slideViewPr>
    <p:cSldViewPr snapToGrid="0">
      <p:cViewPr varScale="1">
        <p:scale>
          <a:sx n="73" d="100"/>
          <a:sy n="73" d="100"/>
        </p:scale>
        <p:origin x="-12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68C3C7A-32D2-4724-B564-414339057364}" type="datetimeFigureOut">
              <a:rPr lang="ru-RU" smtClean="0"/>
              <a:pPr/>
              <a:t>22.12.2020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2F8E9BED-D027-4109-A741-987A094DF97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8C3C7A-32D2-4724-B564-414339057364}"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914402"/>
            <a:ext cx="27432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914402"/>
            <a:ext cx="80264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8C3C7A-32D2-4724-B564-414339057364}"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8C3C7A-32D2-4724-B564-414339057364}"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68C3C7A-32D2-4724-B564-414339057364}"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8E9BED-D027-4109-A741-987A094DF97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68C3C7A-32D2-4724-B564-414339057364}" type="datetimeFigureOut">
              <a:rPr lang="ru-RU" smtClean="0"/>
              <a:pPr/>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68C3C7A-32D2-4724-B564-414339057364}" type="datetimeFigureOut">
              <a:rPr lang="ru-RU" smtClean="0"/>
              <a:pPr/>
              <a:t>22.12.2020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68C3C7A-32D2-4724-B564-414339057364}" type="datetimeFigureOut">
              <a:rPr lang="ru-RU" smtClean="0"/>
              <a:pPr/>
              <a:t>22.12.2020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8C3C7A-32D2-4724-B564-414339057364}" type="datetimeFigureOut">
              <a:rPr lang="ru-RU" smtClean="0"/>
              <a:pPr/>
              <a:t>22.12.2020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68C3C7A-32D2-4724-B564-414339057364}" type="datetimeFigureOut">
              <a:rPr lang="ru-RU" smtClean="0"/>
              <a:pPr/>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68C3C7A-32D2-4724-B564-414339057364}" type="datetimeFigureOut">
              <a:rPr lang="ru-RU" smtClean="0"/>
              <a:pPr/>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10769600" y="6356351"/>
            <a:ext cx="812800" cy="365125"/>
          </a:xfrm>
        </p:spPr>
        <p:txBody>
          <a:bodyPr/>
          <a:lstStyle/>
          <a:p>
            <a:fld id="{2F8E9BED-D027-4109-A741-987A094DF97D}" type="slidenum">
              <a:rPr lang="ru-RU" smtClean="0"/>
              <a:pPr/>
              <a:t>‹#›</a:t>
            </a:fld>
            <a:endParaRPr lang="ru-RU"/>
          </a:p>
        </p:txBody>
      </p:sp>
      <p:sp>
        <p:nvSpPr>
          <p:cNvPr id="3" name="Рисунок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20000"/>
                <a:lumOff val="80000"/>
              </a:schemeClr>
            </a:gs>
            <a:gs pos="25000">
              <a:srgbClr val="21D6E0"/>
            </a:gs>
            <a:gs pos="75000">
              <a:srgbClr val="0087E6"/>
            </a:gs>
            <a:gs pos="100000">
              <a:srgbClr val="005CBF"/>
            </a:gs>
          </a:gsLst>
          <a:lin ang="5400000" scaled="1"/>
          <a:tileRect/>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8C3C7A-32D2-4724-B564-414339057364}" type="datetimeFigureOut">
              <a:rPr lang="ru-RU" smtClean="0"/>
              <a:pPr/>
              <a:t>22.12.2020</a:t>
            </a:fld>
            <a:endParaRPr lang="ru-RU"/>
          </a:p>
        </p:txBody>
      </p:sp>
      <p:sp>
        <p:nvSpPr>
          <p:cNvPr id="22" name="Нижний колонтитул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8E9BED-D027-4109-A741-987A094DF97D}" type="slidenum">
              <a:rPr lang="ru-RU" smtClean="0"/>
              <a:pPr/>
              <a:t>‹#›</a:t>
            </a:fld>
            <a:endParaRPr lang="ru-RU"/>
          </a:p>
        </p:txBody>
      </p:sp>
      <p:grpSp>
        <p:nvGrpSpPr>
          <p:cNvPr id="2" name="Группа 1"/>
          <p:cNvGrpSpPr/>
          <p:nvPr/>
        </p:nvGrpSpPr>
        <p:grpSpPr>
          <a:xfrm>
            <a:off x="-25356" y="202408"/>
            <a:ext cx="12240731"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met-all.org/nasosy/tsentrobezhnyj-nasos-ustrojstvo-printsip-dejstviya.html" TargetMode="External"/><Relationship Id="rId2" Type="http://schemas.openxmlformats.org/officeDocument/2006/relationships/hyperlink" Target="https://ence-pumps.ru/centrobezhnie_nasosy/" TargetMode="External"/><Relationship Id="rId1" Type="http://schemas.openxmlformats.org/officeDocument/2006/relationships/slideLayout" Target="../slideLayouts/slideLayout2.xml"/><Relationship Id="rId4" Type="http://schemas.openxmlformats.org/officeDocument/2006/relationships/hyperlink" Target="https://neftegaz.ru/tech-library/nasosnoe-i-kompressornoe-oborudovanie/141940-tsentrobezhnyy-naso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studbooks.net/1935868/matematika_himiya_fizika/tsentrobezhnye_nasosy" TargetMode="External"/><Relationship Id="rId2" Type="http://schemas.openxmlformats.org/officeDocument/2006/relationships/hyperlink" Target="https://markakachestva.ru/rating-of/4624-luchshie-centrobezhnye-nasosy.html" TargetMode="External"/><Relationship Id="rId1" Type="http://schemas.openxmlformats.org/officeDocument/2006/relationships/slideLayout" Target="../slideLayouts/slideLayout2.xml"/><Relationship Id="rId4" Type="http://schemas.openxmlformats.org/officeDocument/2006/relationships/hyperlink" Target="https://cable.ru/articles/id-1550.php"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8243738-83BA-44DB-84EE-9CF71DF0F6F7}"/>
              </a:ext>
            </a:extLst>
          </p:cNvPr>
          <p:cNvSpPr>
            <a:spLocks noGrp="1"/>
          </p:cNvSpPr>
          <p:nvPr>
            <p:ph type="ctrTitle"/>
          </p:nvPr>
        </p:nvSpPr>
        <p:spPr>
          <a:xfrm>
            <a:off x="1311965" y="228600"/>
            <a:ext cx="9144000" cy="1931503"/>
          </a:xfrm>
        </p:spPr>
        <p:txBody>
          <a:bodyPr>
            <a:normAutofit fontScale="90000"/>
          </a:bodyPr>
          <a:lstStyle/>
          <a:p>
            <a:pPr algn="ct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Министерство образования и науки Республики Башкортостан </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ГАПОУ Уфимский топливно-энергетический колледж</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Спец.: 13.02.02</a:t>
            </a:r>
            <a:endParaRPr lang="ru-RU" sz="2200"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 xmlns:a16="http://schemas.microsoft.com/office/drawing/2014/main" id="{B237BD42-B516-409A-9A15-5361050E8C37}"/>
              </a:ext>
            </a:extLst>
          </p:cNvPr>
          <p:cNvSpPr>
            <a:spLocks noGrp="1"/>
          </p:cNvSpPr>
          <p:nvPr>
            <p:ph type="subTitle" idx="1"/>
          </p:nvPr>
        </p:nvSpPr>
        <p:spPr>
          <a:xfrm>
            <a:off x="980661" y="3273287"/>
            <a:ext cx="9687339" cy="1166191"/>
          </a:xfrm>
        </p:spPr>
        <p:txBody>
          <a:bodyPr>
            <a:normAutofit fontScale="25000" lnSpcReduction="20000"/>
          </a:bodyPr>
          <a:lstStyle/>
          <a:p>
            <a:pPr algn="ctr"/>
            <a:r>
              <a:rPr lang="ru-RU" sz="11200" dirty="0">
                <a:latin typeface="Times New Roman" panose="02020603050405020304" pitchFamily="18" charset="0"/>
                <a:cs typeface="Times New Roman" panose="02020603050405020304" pitchFamily="18" charset="0"/>
              </a:rPr>
              <a:t>Проект-презентация по дисциплине</a:t>
            </a:r>
            <a:r>
              <a:rPr lang="ru-RU" sz="9600" dirty="0">
                <a:latin typeface="Times New Roman" panose="02020603050405020304" pitchFamily="18" charset="0"/>
                <a:cs typeface="Times New Roman" panose="02020603050405020304" pitchFamily="18" charset="0"/>
              </a:rPr>
              <a:t>: </a:t>
            </a:r>
          </a:p>
          <a:p>
            <a:pPr algn="ctr"/>
            <a:r>
              <a:rPr lang="ru-RU" sz="11200" dirty="0" smtClean="0">
                <a:latin typeface="Times New Roman" panose="02020603050405020304" pitchFamily="18" charset="0"/>
                <a:cs typeface="Times New Roman" panose="02020603050405020304" pitchFamily="18" charset="0"/>
              </a:rPr>
              <a:t>«Теоретические </a:t>
            </a:r>
            <a:r>
              <a:rPr lang="ru-RU" sz="11200" dirty="0">
                <a:latin typeface="Times New Roman" panose="02020603050405020304" pitchFamily="18" charset="0"/>
                <a:cs typeface="Times New Roman" panose="02020603050405020304" pitchFamily="18" charset="0"/>
              </a:rPr>
              <a:t>основы теплотехники и </a:t>
            </a:r>
            <a:r>
              <a:rPr lang="ru-RU" sz="11200" dirty="0" smtClean="0">
                <a:latin typeface="Times New Roman" panose="02020603050405020304" pitchFamily="18" charset="0"/>
                <a:cs typeface="Times New Roman" panose="02020603050405020304" pitchFamily="18" charset="0"/>
              </a:rPr>
              <a:t>гидравлики»</a:t>
            </a:r>
            <a:endParaRPr lang="ru-RU" sz="11200" dirty="0">
              <a:latin typeface="Times New Roman" panose="02020603050405020304" pitchFamily="18" charset="0"/>
              <a:cs typeface="Times New Roman" panose="02020603050405020304" pitchFamily="18" charset="0"/>
            </a:endParaRPr>
          </a:p>
          <a:p>
            <a:pPr algn="ctr"/>
            <a:r>
              <a:rPr lang="ru-RU" sz="11200" dirty="0">
                <a:latin typeface="Times New Roman" panose="02020603050405020304" pitchFamily="18" charset="0"/>
                <a:cs typeface="Times New Roman" panose="02020603050405020304" pitchFamily="18" charset="0"/>
              </a:rPr>
              <a:t>Тема: </a:t>
            </a:r>
            <a:r>
              <a:rPr lang="ru-RU" sz="11200" dirty="0" smtClean="0">
                <a:latin typeface="Times New Roman" panose="02020603050405020304" pitchFamily="18" charset="0"/>
                <a:cs typeface="Times New Roman" panose="02020603050405020304" pitchFamily="18" charset="0"/>
              </a:rPr>
              <a:t>Центробежный </a:t>
            </a:r>
            <a:r>
              <a:rPr lang="ru-RU" sz="11200" dirty="0">
                <a:latin typeface="Times New Roman" panose="02020603050405020304" pitchFamily="18" charset="0"/>
                <a:cs typeface="Times New Roman" panose="02020603050405020304" pitchFamily="18" charset="0"/>
              </a:rPr>
              <a:t>насос</a:t>
            </a:r>
          </a:p>
          <a:p>
            <a:endParaRPr lang="ru-RU" dirty="0"/>
          </a:p>
          <a:p>
            <a:endParaRPr lang="ru-RU" dirty="0"/>
          </a:p>
          <a:p>
            <a:endParaRPr lang="ru-RU" dirty="0"/>
          </a:p>
          <a:p>
            <a:r>
              <a:rPr lang="ru-RU" sz="6400" dirty="0"/>
              <a:t> </a:t>
            </a:r>
          </a:p>
          <a:p>
            <a:r>
              <a:rPr lang="ru-RU" sz="6400" b="1" dirty="0" smtClean="0">
                <a:solidFill>
                  <a:schemeClr val="bg1"/>
                </a:solidFill>
                <a:latin typeface="Times New Roman" panose="02020603050405020304" pitchFamily="18" charset="0"/>
                <a:cs typeface="Times New Roman" panose="02020603050405020304" pitchFamily="18" charset="0"/>
              </a:rPr>
              <a:t>Выполнила студентка группы</a:t>
            </a:r>
          </a:p>
          <a:p>
            <a:r>
              <a:rPr lang="ru-RU" sz="6400" b="1" dirty="0" smtClean="0">
                <a:solidFill>
                  <a:schemeClr val="bg1"/>
                </a:solidFill>
                <a:latin typeface="Times New Roman" panose="02020603050405020304" pitchFamily="18" charset="0"/>
                <a:cs typeface="Times New Roman" panose="02020603050405020304" pitchFamily="18" charset="0"/>
              </a:rPr>
              <a:t>2ТС-2 </a:t>
            </a:r>
            <a:r>
              <a:rPr lang="ru-RU" sz="6400" b="1" dirty="0" smtClean="0">
                <a:solidFill>
                  <a:schemeClr val="bg1"/>
                </a:solidFill>
                <a:latin typeface="Times New Roman" panose="02020603050405020304" pitchFamily="18" charset="0"/>
                <a:cs typeface="Times New Roman" panose="02020603050405020304" pitchFamily="18" charset="0"/>
              </a:rPr>
              <a:t>Рахимова </a:t>
            </a:r>
            <a:r>
              <a:rPr lang="ru-RU" sz="6400" b="1" dirty="0" err="1" smtClean="0">
                <a:solidFill>
                  <a:schemeClr val="bg1"/>
                </a:solidFill>
                <a:latin typeface="Times New Roman" panose="02020603050405020304" pitchFamily="18" charset="0"/>
                <a:cs typeface="Times New Roman" panose="02020603050405020304" pitchFamily="18" charset="0"/>
              </a:rPr>
              <a:t>Айгуль</a:t>
            </a:r>
            <a:r>
              <a:rPr lang="ru-RU" sz="6400" b="1" dirty="0" smtClean="0">
                <a:solidFill>
                  <a:schemeClr val="bg1"/>
                </a:solidFill>
                <a:latin typeface="Times New Roman" panose="02020603050405020304" pitchFamily="18" charset="0"/>
                <a:cs typeface="Times New Roman" panose="02020603050405020304" pitchFamily="18" charset="0"/>
              </a:rPr>
              <a:t> </a:t>
            </a:r>
            <a:r>
              <a:rPr lang="ru-RU" sz="6400" b="1" dirty="0" err="1" smtClean="0">
                <a:solidFill>
                  <a:schemeClr val="bg1"/>
                </a:solidFill>
                <a:latin typeface="Times New Roman" panose="02020603050405020304" pitchFamily="18" charset="0"/>
                <a:cs typeface="Times New Roman" panose="02020603050405020304" pitchFamily="18" charset="0"/>
              </a:rPr>
              <a:t>Фларитовна</a:t>
            </a:r>
            <a:r>
              <a:rPr lang="ru-RU" sz="6400" b="1" dirty="0" smtClean="0">
                <a:solidFill>
                  <a:schemeClr val="bg1"/>
                </a:solidFill>
                <a:latin typeface="Times New Roman" panose="02020603050405020304" pitchFamily="18" charset="0"/>
                <a:cs typeface="Times New Roman" panose="02020603050405020304" pitchFamily="18" charset="0"/>
              </a:rPr>
              <a:t> </a:t>
            </a:r>
          </a:p>
          <a:p>
            <a:r>
              <a:rPr lang="ru-RU" sz="6400" b="1" dirty="0" smtClean="0">
                <a:solidFill>
                  <a:schemeClr val="bg1"/>
                </a:solidFill>
                <a:latin typeface="Times New Roman" panose="02020603050405020304" pitchFamily="18" charset="0"/>
                <a:cs typeface="Times New Roman" panose="02020603050405020304" pitchFamily="18" charset="0"/>
              </a:rPr>
              <a:t>Руководитель</a:t>
            </a:r>
            <a:r>
              <a:rPr lang="ru-RU" sz="6400" b="1" dirty="0" smtClean="0">
                <a:solidFill>
                  <a:schemeClr val="bg1"/>
                </a:solidFill>
                <a:latin typeface="Times New Roman" panose="02020603050405020304" pitchFamily="18" charset="0"/>
                <a:cs typeface="Times New Roman" panose="02020603050405020304" pitchFamily="18" charset="0"/>
              </a:rPr>
              <a:t>: </a:t>
            </a:r>
            <a:r>
              <a:rPr lang="ru-RU" sz="6400" b="1" dirty="0" err="1" smtClean="0">
                <a:solidFill>
                  <a:schemeClr val="bg1"/>
                </a:solidFill>
                <a:latin typeface="Times New Roman" panose="02020603050405020304" pitchFamily="18" charset="0"/>
                <a:cs typeface="Times New Roman" panose="02020603050405020304" pitchFamily="18" charset="0"/>
              </a:rPr>
              <a:t>Валеева</a:t>
            </a:r>
            <a:r>
              <a:rPr lang="ru-RU" sz="6400" b="1" dirty="0" smtClean="0">
                <a:solidFill>
                  <a:schemeClr val="bg1"/>
                </a:solidFill>
                <a:latin typeface="Times New Roman" panose="02020603050405020304" pitchFamily="18" charset="0"/>
                <a:cs typeface="Times New Roman" panose="02020603050405020304" pitchFamily="18" charset="0"/>
              </a:rPr>
              <a:t> </a:t>
            </a:r>
            <a:r>
              <a:rPr lang="ru-RU" sz="6400" b="1" dirty="0" err="1" smtClean="0">
                <a:solidFill>
                  <a:schemeClr val="bg1"/>
                </a:solidFill>
                <a:latin typeface="Times New Roman" panose="02020603050405020304" pitchFamily="18" charset="0"/>
                <a:cs typeface="Times New Roman" panose="02020603050405020304" pitchFamily="18" charset="0"/>
              </a:rPr>
              <a:t>Зульфия</a:t>
            </a:r>
            <a:r>
              <a:rPr lang="ru-RU" sz="6400" b="1" dirty="0" smtClean="0">
                <a:solidFill>
                  <a:schemeClr val="bg1"/>
                </a:solidFill>
                <a:latin typeface="Times New Roman" panose="02020603050405020304" pitchFamily="18" charset="0"/>
                <a:cs typeface="Times New Roman" panose="02020603050405020304" pitchFamily="18" charset="0"/>
              </a:rPr>
              <a:t> </a:t>
            </a:r>
            <a:r>
              <a:rPr lang="ru-RU" sz="6400" b="1" dirty="0" err="1" smtClean="0">
                <a:solidFill>
                  <a:schemeClr val="bg1"/>
                </a:solidFill>
                <a:latin typeface="Times New Roman" panose="02020603050405020304" pitchFamily="18" charset="0"/>
                <a:cs typeface="Times New Roman" panose="02020603050405020304" pitchFamily="18" charset="0"/>
              </a:rPr>
              <a:t>Азатовна</a:t>
            </a:r>
            <a:r>
              <a:rPr lang="ru-RU" sz="6400" b="1" dirty="0" smtClean="0">
                <a:solidFill>
                  <a:schemeClr val="bg1"/>
                </a:solidFill>
                <a:latin typeface="Times New Roman" panose="02020603050405020304" pitchFamily="18" charset="0"/>
                <a:cs typeface="Times New Roman" panose="02020603050405020304" pitchFamily="18" charset="0"/>
              </a:rPr>
              <a:t>                                                                                                                                                                                                                                                                    </a:t>
            </a:r>
            <a:endParaRPr lang="ru-RU" sz="6400" b="1" dirty="0">
              <a:solidFill>
                <a:schemeClr val="bg1"/>
              </a:solidFill>
              <a:latin typeface="Times New Roman" panose="02020603050405020304" pitchFamily="18" charset="0"/>
              <a:cs typeface="Times New Roman" panose="02020603050405020304" pitchFamily="18" charset="0"/>
            </a:endParaRPr>
          </a:p>
          <a:p>
            <a:pPr algn="l"/>
            <a:r>
              <a:rPr lang="ru-RU" sz="6400" b="1" dirty="0">
                <a:solidFill>
                  <a:schemeClr val="bg1"/>
                </a:solidFill>
                <a:latin typeface="Times New Roman" panose="02020603050405020304" pitchFamily="18" charset="0"/>
                <a:cs typeface="Times New Roman" panose="02020603050405020304" pitchFamily="18" charset="0"/>
              </a:rPr>
              <a:t>                                                                              </a:t>
            </a:r>
            <a:r>
              <a:rPr lang="ru-RU" sz="6400" b="1" dirty="0" smtClean="0">
                <a:solidFill>
                  <a:schemeClr val="bg1"/>
                </a:solidFill>
                <a:latin typeface="Times New Roman" panose="02020603050405020304" pitchFamily="18" charset="0"/>
                <a:cs typeface="Times New Roman" panose="02020603050405020304" pitchFamily="18" charset="0"/>
              </a:rPr>
              <a:t>         </a:t>
            </a:r>
            <a:endParaRPr lang="ru-RU" sz="6400" b="1" dirty="0">
              <a:solidFill>
                <a:schemeClr val="bg1"/>
              </a:solidFill>
              <a:latin typeface="Times New Roman" panose="02020603050405020304" pitchFamily="18" charset="0"/>
              <a:cs typeface="Times New Roman" panose="02020603050405020304" pitchFamily="18" charset="0"/>
            </a:endParaRPr>
          </a:p>
          <a:p>
            <a:pPr algn="ctr"/>
            <a:r>
              <a:rPr lang="ru-RU" sz="5600" dirty="0" smtClean="0">
                <a:latin typeface="Times New Roman" panose="02020603050405020304" pitchFamily="18" charset="0"/>
                <a:cs typeface="Times New Roman" panose="02020603050405020304" pitchFamily="18" charset="0"/>
              </a:rPr>
              <a:t>Уфа</a:t>
            </a:r>
            <a:r>
              <a:rPr lang="ru-RU" sz="5600" dirty="0">
                <a:latin typeface="Times New Roman" panose="02020603050405020304" pitchFamily="18" charset="0"/>
                <a:cs typeface="Times New Roman" panose="02020603050405020304" pitchFamily="18" charset="0"/>
              </a:rPr>
              <a:t>, 2020</a:t>
            </a:r>
          </a:p>
        </p:txBody>
      </p:sp>
    </p:spTree>
    <p:extLst>
      <p:ext uri="{BB962C8B-B14F-4D97-AF65-F5344CB8AC3E}">
        <p14:creationId xmlns="" xmlns:p14="http://schemas.microsoft.com/office/powerpoint/2010/main" val="325488543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304C82D-2850-417E-BCC0-ACF24AECE0D0}"/>
              </a:ext>
            </a:extLst>
          </p:cNvPr>
          <p:cNvSpPr>
            <a:spLocks noGrp="1"/>
          </p:cNvSpPr>
          <p:nvPr>
            <p:ph type="title"/>
          </p:nvPr>
        </p:nvSpPr>
        <p:spPr>
          <a:xfrm>
            <a:off x="675861" y="0"/>
            <a:ext cx="10677939" cy="770709"/>
          </a:xfrm>
        </p:spPr>
        <p:txBody>
          <a:bodyPr>
            <a:normAutofit fontScale="90000"/>
          </a:bodyPr>
          <a:lstStyle/>
          <a:p>
            <a:pPr algn="ctr"/>
            <a:r>
              <a:rPr lang="ru-RU" sz="3200" dirty="0" smtClean="0"/>
              <a:t/>
            </a:r>
            <a:br>
              <a:rPr lang="ru-RU" sz="3200" dirty="0" smtClean="0"/>
            </a:br>
            <a:r>
              <a:rPr lang="ru-RU" sz="3200" dirty="0" smtClean="0"/>
              <a:t>Сферы применения</a:t>
            </a:r>
            <a:br>
              <a:rPr lang="ru-RU" sz="3200" dirty="0" smtClean="0"/>
            </a:br>
            <a:endParaRPr lang="ru-RU" sz="3200" u="sng" dirty="0">
              <a:latin typeface="Times New Roman" panose="02020603050405020304" pitchFamily="18" charset="0"/>
              <a:cs typeface="Times New Roman" panose="02020603050405020304" pitchFamily="18" charset="0"/>
            </a:endParaRPr>
          </a:p>
        </p:txBody>
      </p:sp>
      <p:sp>
        <p:nvSpPr>
          <p:cNvPr id="4" name="Содержимое 3"/>
          <p:cNvSpPr>
            <a:spLocks noGrp="1"/>
          </p:cNvSpPr>
          <p:nvPr>
            <p:ph idx="1"/>
          </p:nvPr>
        </p:nvSpPr>
        <p:spPr>
          <a:xfrm>
            <a:off x="609600" y="966651"/>
            <a:ext cx="10972800" cy="5040641"/>
          </a:xfrm>
        </p:spPr>
        <p:txBody>
          <a:bodyPr>
            <a:normAutofit fontScale="92500" lnSpcReduction="20000"/>
          </a:bodyPr>
          <a:lstStyle/>
          <a:p>
            <a:pPr fontAlgn="base">
              <a:buNone/>
            </a:pPr>
            <a:r>
              <a:rPr lang="ru-RU" dirty="0" smtClean="0"/>
              <a:t>Благодаря своей универсальности, высокой эффективности и надежности центробежные насосы сегодня успешно применяются практически везде. Если говорить о наиболее популярных областях использования насосов центробежного типа, то сюда следует отнести:</a:t>
            </a:r>
          </a:p>
          <a:p>
            <a:pPr lvl="0" fontAlgn="base"/>
            <a:r>
              <a:rPr lang="ru-RU" dirty="0" smtClean="0"/>
              <a:t>организацию технического водоснабжения на предприятиях, работающих в различных отраслях промышленности;</a:t>
            </a:r>
          </a:p>
          <a:p>
            <a:pPr lvl="0" fontAlgn="base"/>
            <a:r>
              <a:rPr lang="ru-RU" dirty="0" smtClean="0"/>
              <a:t>перекачивание и транспортировку технических жидкостей различного типа между объектами производства;</a:t>
            </a:r>
          </a:p>
          <a:p>
            <a:pPr lvl="0" fontAlgn="base"/>
            <a:r>
              <a:rPr lang="ru-RU" dirty="0" smtClean="0"/>
              <a:t>оснащение систем полива растений и подачу воды на животноводческие фермы;</a:t>
            </a:r>
          </a:p>
          <a:p>
            <a:pPr lvl="0" fontAlgn="base"/>
            <a:r>
              <a:rPr lang="ru-RU" dirty="0" smtClean="0"/>
              <a:t>организацию системы водоснабжения населенных пунктов;</a:t>
            </a:r>
          </a:p>
          <a:p>
            <a:pPr lvl="0" fontAlgn="base"/>
            <a:r>
              <a:rPr lang="ru-RU" dirty="0" smtClean="0"/>
              <a:t>оснащение автономных систем водоснабжения, используемых собственниками загородных домов и дач для бытовых нужд и организации полива растений на приусадебном участке.</a:t>
            </a:r>
          </a:p>
          <a:p>
            <a:pPr fontAlgn="base"/>
            <a:r>
              <a:rPr lang="ru-RU" dirty="0" smtClean="0"/>
              <a:t> </a:t>
            </a:r>
          </a:p>
          <a:p>
            <a:endParaRPr lang="ru-RU" dirty="0"/>
          </a:p>
        </p:txBody>
      </p:sp>
    </p:spTree>
    <p:extLst>
      <p:ext uri="{BB962C8B-B14F-4D97-AF65-F5344CB8AC3E}">
        <p14:creationId xmlns="" xmlns:p14="http://schemas.microsoft.com/office/powerpoint/2010/main" val="242262847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5FA379F-8386-495B-97F3-B63521D295C3}"/>
              </a:ext>
            </a:extLst>
          </p:cNvPr>
          <p:cNvSpPr>
            <a:spLocks noGrp="1"/>
          </p:cNvSpPr>
          <p:nvPr>
            <p:ph type="title"/>
          </p:nvPr>
        </p:nvSpPr>
        <p:spPr>
          <a:xfrm>
            <a:off x="838200" y="119272"/>
            <a:ext cx="10515600" cy="141986"/>
          </a:xfrm>
        </p:spPr>
        <p:txBody>
          <a:bodyPr>
            <a:normAutofit fontScale="90000"/>
          </a:bodyPr>
          <a:lstStyle/>
          <a:p>
            <a:pPr algn="ctr"/>
            <a:r>
              <a:rPr lang="ru-RU" sz="3200" b="1" u="sng" dirty="0" smtClean="0">
                <a:latin typeface="Times New Roman" panose="02020603050405020304" pitchFamily="18" charset="0"/>
                <a:cs typeface="Times New Roman" panose="02020603050405020304" pitchFamily="18" charset="0"/>
              </a:rPr>
              <a:t> </a:t>
            </a:r>
            <a:endParaRPr lang="ru-RU" sz="3200" b="1" u="sng" dirty="0">
              <a:latin typeface="Times New Roman" panose="02020603050405020304" pitchFamily="18" charset="0"/>
              <a:cs typeface="Times New Roman" panose="02020603050405020304" pitchFamily="18" charset="0"/>
            </a:endParaRPr>
          </a:p>
        </p:txBody>
      </p:sp>
      <p:pic>
        <p:nvPicPr>
          <p:cNvPr id="6" name="Содержимое 5" descr="Принцип-действия-центробежных-насосов.jpg"/>
          <p:cNvPicPr>
            <a:picLocks noGrp="1" noChangeAspect="1"/>
          </p:cNvPicPr>
          <p:nvPr>
            <p:ph idx="1"/>
          </p:nvPr>
        </p:nvPicPr>
        <p:blipFill>
          <a:blip r:embed="rId2"/>
          <a:stretch>
            <a:fillRect/>
          </a:stretch>
        </p:blipFill>
        <p:spPr>
          <a:xfrm>
            <a:off x="2623486" y="509450"/>
            <a:ext cx="7417284" cy="5562963"/>
          </a:xfrm>
        </p:spPr>
      </p:pic>
    </p:spTree>
    <p:extLst>
      <p:ext uri="{BB962C8B-B14F-4D97-AF65-F5344CB8AC3E}">
        <p14:creationId xmlns="" xmlns:p14="http://schemas.microsoft.com/office/powerpoint/2010/main" val="20518993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401AB8D-2806-48D3-AAE1-CAE347279C97}"/>
              </a:ext>
            </a:extLst>
          </p:cNvPr>
          <p:cNvSpPr>
            <a:spLocks noGrp="1"/>
          </p:cNvSpPr>
          <p:nvPr>
            <p:ph type="title"/>
          </p:nvPr>
        </p:nvSpPr>
        <p:spPr>
          <a:xfrm>
            <a:off x="838200" y="365126"/>
            <a:ext cx="10515600" cy="315912"/>
          </a:xfrm>
        </p:spPr>
        <p:txBody>
          <a:bodyPr>
            <a:normAutofit fontScale="90000"/>
          </a:bodyPr>
          <a:lstStyle/>
          <a:p>
            <a:pPr algn="ctr"/>
            <a:r>
              <a:rPr lang="ru-RU" dirty="0" smtClean="0"/>
              <a:t>Схема</a:t>
            </a:r>
            <a:endParaRPr lang="ru-RU" dirty="0"/>
          </a:p>
        </p:txBody>
      </p:sp>
      <p:pic>
        <p:nvPicPr>
          <p:cNvPr id="5" name="Содержимое 4" descr="9d6de878b00efe26d9f445a0fa2fde84.jpg"/>
          <p:cNvPicPr>
            <a:picLocks noGrp="1" noChangeAspect="1"/>
          </p:cNvPicPr>
          <p:nvPr>
            <p:ph idx="1"/>
          </p:nvPr>
        </p:nvPicPr>
        <p:blipFill>
          <a:blip r:embed="rId2"/>
          <a:stretch>
            <a:fillRect/>
          </a:stretch>
        </p:blipFill>
        <p:spPr>
          <a:xfrm>
            <a:off x="1562403" y="822143"/>
            <a:ext cx="8924283" cy="5095331"/>
          </a:xfrm>
        </p:spPr>
      </p:pic>
    </p:spTree>
    <p:extLst>
      <p:ext uri="{BB962C8B-B14F-4D97-AF65-F5344CB8AC3E}">
        <p14:creationId xmlns="" xmlns:p14="http://schemas.microsoft.com/office/powerpoint/2010/main" val="160352536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9F45693-2001-42E2-AA16-7C356FE0780F}"/>
              </a:ext>
            </a:extLst>
          </p:cNvPr>
          <p:cNvSpPr>
            <a:spLocks noGrp="1"/>
          </p:cNvSpPr>
          <p:nvPr>
            <p:ph type="title"/>
          </p:nvPr>
        </p:nvSpPr>
        <p:spPr>
          <a:xfrm>
            <a:off x="746760" y="0"/>
            <a:ext cx="10515600" cy="666206"/>
          </a:xfrm>
        </p:spPr>
        <p:txBody>
          <a:bodyPr>
            <a:normAutofit fontScale="90000"/>
          </a:bodyPr>
          <a:lstStyle/>
          <a:p>
            <a:pPr algn="ctr"/>
            <a:r>
              <a:rPr lang="ru-RU" dirty="0" smtClean="0"/>
              <a:t>Преимущества</a:t>
            </a:r>
            <a:endParaRPr lang="ru-RU" dirty="0"/>
          </a:p>
        </p:txBody>
      </p:sp>
      <p:sp>
        <p:nvSpPr>
          <p:cNvPr id="3" name="Объект 2">
            <a:extLst>
              <a:ext uri="{FF2B5EF4-FFF2-40B4-BE49-F238E27FC236}">
                <a16:creationId xmlns="" xmlns:a16="http://schemas.microsoft.com/office/drawing/2014/main" id="{E2843C6E-07D6-463A-BC2B-832830F229D3}"/>
              </a:ext>
            </a:extLst>
          </p:cNvPr>
          <p:cNvSpPr>
            <a:spLocks noGrp="1"/>
          </p:cNvSpPr>
          <p:nvPr>
            <p:ph idx="1"/>
          </p:nvPr>
        </p:nvSpPr>
        <p:spPr>
          <a:xfrm>
            <a:off x="727881" y="718457"/>
            <a:ext cx="10625919" cy="6139543"/>
          </a:xfrm>
        </p:spPr>
        <p:txBody>
          <a:bodyPr>
            <a:noAutofit/>
          </a:bodyPr>
          <a:lstStyle/>
          <a:p>
            <a:pPr fontAlgn="base"/>
            <a:r>
              <a:rPr lang="ru-RU" sz="2000" dirty="0" smtClean="0"/>
              <a:t>Широкое применение центробежных насосов как в промышленности, так и для решения бытовых задач объясняется целым рядом достоинств, которыми отличается такое оборудование. К наиболее значимым преимуществам </a:t>
            </a:r>
            <a:r>
              <a:rPr lang="ru-RU" sz="2000" dirty="0" err="1" smtClean="0"/>
              <a:t>гидромашин</a:t>
            </a:r>
            <a:r>
              <a:rPr lang="ru-RU" sz="2000" dirty="0" smtClean="0"/>
              <a:t> данного типа следует отнести:</a:t>
            </a:r>
          </a:p>
          <a:p>
            <a:pPr lvl="0" fontAlgn="base"/>
            <a:r>
              <a:rPr lang="ru-RU" sz="2000" dirty="0" smtClean="0"/>
              <a:t>высокую производительность, которую обеспечивают конструктивные особенности и принцип действия таких устройств;</a:t>
            </a:r>
          </a:p>
          <a:p>
            <a:pPr lvl="0" fontAlgn="base"/>
            <a:r>
              <a:rPr lang="ru-RU" sz="2000" dirty="0" smtClean="0"/>
              <a:t>стабильность параметров потока жидкой среды, создаваемого насосным оборудованием данного типа;</a:t>
            </a:r>
          </a:p>
          <a:p>
            <a:pPr lvl="0" fontAlgn="base"/>
            <a:r>
              <a:rPr lang="ru-RU" sz="2000" dirty="0" smtClean="0"/>
              <a:t>компактные габариты и небольшой вес;</a:t>
            </a:r>
          </a:p>
          <a:p>
            <a:pPr lvl="0" fontAlgn="base"/>
            <a:r>
              <a:rPr lang="ru-RU" sz="2000" dirty="0" smtClean="0"/>
              <a:t>простоту технического обслуживания, для чего можно не привлекать сторонних специалистов, выполняя все необходимые процедуры самостоятельно при помощи набора простейших инструментов;</a:t>
            </a:r>
          </a:p>
          <a:p>
            <a:pPr lvl="0" fontAlgn="base"/>
            <a:r>
              <a:rPr lang="ru-RU" sz="2000" dirty="0" smtClean="0"/>
              <a:t>длительный эксплуатационный срок.</a:t>
            </a:r>
          </a:p>
          <a:p>
            <a:pPr marL="0"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3392080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EE03569-7466-4D90-8D3B-6FE611DDB83C}"/>
              </a:ext>
            </a:extLst>
          </p:cNvPr>
          <p:cNvSpPr>
            <a:spLocks noGrp="1"/>
          </p:cNvSpPr>
          <p:nvPr>
            <p:ph type="title"/>
          </p:nvPr>
        </p:nvSpPr>
        <p:spPr>
          <a:xfrm>
            <a:off x="838200" y="365125"/>
            <a:ext cx="10515600" cy="721553"/>
          </a:xfrm>
        </p:spPr>
        <p:txBody>
          <a:bodyPr>
            <a:normAutofit/>
          </a:bodyPr>
          <a:lstStyle/>
          <a:p>
            <a:pPr algn="ctr"/>
            <a:r>
              <a:rPr lang="ru-RU" sz="4000" b="1" dirty="0" smtClean="0">
                <a:latin typeface="Times New Roman" panose="02020603050405020304" pitchFamily="18" charset="0"/>
                <a:cs typeface="Times New Roman" panose="02020603050405020304" pitchFamily="18" charset="0"/>
              </a:rPr>
              <a:t>Недостатки</a:t>
            </a:r>
            <a:endParaRPr lang="ru-RU" sz="4000" b="1" dirty="0">
              <a:latin typeface="Times New Roman" panose="02020603050405020304" pitchFamily="18" charset="0"/>
              <a:cs typeface="Times New Roman" panose="02020603050405020304" pitchFamily="18" charset="0"/>
            </a:endParaRPr>
          </a:p>
        </p:txBody>
      </p:sp>
      <p:sp>
        <p:nvSpPr>
          <p:cNvPr id="4" name="Содержимое 3"/>
          <p:cNvSpPr>
            <a:spLocks noGrp="1"/>
          </p:cNvSpPr>
          <p:nvPr>
            <p:ph idx="1"/>
          </p:nvPr>
        </p:nvSpPr>
        <p:spPr>
          <a:xfrm>
            <a:off x="609600" y="1481330"/>
            <a:ext cx="10972800" cy="4240202"/>
          </a:xfrm>
        </p:spPr>
        <p:txBody>
          <a:bodyPr/>
          <a:lstStyle/>
          <a:p>
            <a:pPr lvl="0" fontAlgn="base"/>
            <a:r>
              <a:rPr lang="ru-RU" dirty="0" smtClean="0"/>
              <a:t>Насосное оборудование данного типа нельзя использовать, пока его внутренняя рабочая камера не будет заполнена жидкой средой. Если пренебречь этим требованием, то </a:t>
            </a:r>
            <a:r>
              <a:rPr lang="ru-RU" dirty="0" err="1" smtClean="0"/>
              <a:t>гидромашина</a:t>
            </a:r>
            <a:r>
              <a:rPr lang="ru-RU" dirty="0" smtClean="0"/>
              <a:t> достаточно быстро выйдет из строя.</a:t>
            </a:r>
          </a:p>
          <a:p>
            <a:pPr lvl="0" fontAlgn="base"/>
            <a:r>
              <a:rPr lang="ru-RU" dirty="0" smtClean="0"/>
              <a:t>При использовании одноступенчатых центробежных насосов создать высокий напор в обслуживаемой такими устройствами трубопроводной системе не получится: для этого следует применять оборудование, оснащенное несколькими рабочими колесами.</a:t>
            </a:r>
          </a:p>
          <a:p>
            <a:endParaRPr lang="ru-RU" dirty="0"/>
          </a:p>
        </p:txBody>
      </p:sp>
    </p:spTree>
    <p:extLst>
      <p:ext uri="{BB962C8B-B14F-4D97-AF65-F5344CB8AC3E}">
        <p14:creationId xmlns="" xmlns:p14="http://schemas.microsoft.com/office/powerpoint/2010/main" val="21409417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47E2BE5-0A71-4CB7-8934-DB4DCFA35021}"/>
              </a:ext>
            </a:extLst>
          </p:cNvPr>
          <p:cNvSpPr>
            <a:spLocks noGrp="1"/>
          </p:cNvSpPr>
          <p:nvPr>
            <p:ph type="title"/>
          </p:nvPr>
        </p:nvSpPr>
        <p:spPr>
          <a:xfrm>
            <a:off x="838200" y="0"/>
            <a:ext cx="10515600" cy="681038"/>
          </a:xfrm>
        </p:spPr>
        <p:txBody>
          <a:bodyPr>
            <a:normAutofit/>
          </a:bodyPr>
          <a:lstStyle/>
          <a:p>
            <a:pPr algn="ctr"/>
            <a:r>
              <a:rPr lang="ru-RU" sz="3200" b="1" dirty="0" smtClean="0">
                <a:latin typeface="Times New Roman" pitchFamily="18" charset="0"/>
                <a:cs typeface="Times New Roman" pitchFamily="18" charset="0"/>
              </a:rPr>
              <a:t>Марки ЦБН</a:t>
            </a:r>
            <a:endParaRPr lang="ru-RU" sz="3200" b="1" dirty="0">
              <a:latin typeface="Times New Roman" pitchFamily="18" charset="0"/>
              <a:cs typeface="Times New Roman" pitchFamily="18" charset="0"/>
            </a:endParaRPr>
          </a:p>
        </p:txBody>
      </p:sp>
      <p:sp>
        <p:nvSpPr>
          <p:cNvPr id="3" name="Объект 2">
            <a:extLst>
              <a:ext uri="{FF2B5EF4-FFF2-40B4-BE49-F238E27FC236}">
                <a16:creationId xmlns="" xmlns:a16="http://schemas.microsoft.com/office/drawing/2014/main" id="{2827B517-F214-447D-9F2F-9EB95F2500C5}"/>
              </a:ext>
            </a:extLst>
          </p:cNvPr>
          <p:cNvSpPr>
            <a:spLocks noGrp="1"/>
          </p:cNvSpPr>
          <p:nvPr>
            <p:ph idx="1"/>
          </p:nvPr>
        </p:nvSpPr>
        <p:spPr>
          <a:xfrm>
            <a:off x="424070" y="765659"/>
            <a:ext cx="10360471" cy="5056918"/>
          </a:xfrm>
          <a:noFill/>
          <a:effectLst>
            <a:glow rad="508000">
              <a:schemeClr val="accent1">
                <a:alpha val="40000"/>
              </a:schemeClr>
            </a:glow>
            <a:reflection blurRad="266700" endPos="19000" dist="165100" dir="5400000" sy="-100000" algn="bl" rotWithShape="0"/>
            <a:softEdge rad="0"/>
          </a:effectLst>
          <a:scene3d>
            <a:camera prst="orthographicFront"/>
            <a:lightRig rig="threePt" dir="t"/>
          </a:scene3d>
          <a:sp3d>
            <a:bevelT prst="angle"/>
            <a:bevelB w="139700" prst="cross"/>
          </a:sp3d>
        </p:spPr>
        <p:txBody>
          <a:bodyPr>
            <a:normAutofit/>
          </a:bodyPr>
          <a:lstStyle/>
          <a:p>
            <a:pPr>
              <a:buNone/>
            </a:pPr>
            <a:r>
              <a:rPr lang="ru-RU" dirty="0" smtClean="0"/>
              <a:t>КАЛИБР НБЦ-380 (Россия)</a:t>
            </a:r>
          </a:p>
          <a:p>
            <a:r>
              <a:rPr lang="ru-RU" sz="2000" dirty="0" smtClean="0"/>
              <a:t>Российский бренд Калибр по праву считается одним из лидеров рынка сантехнического и специализированного оборудования. В его арсенале преобладают насосы для бытового, частного использования. Например, данная модель способна передавать 1,68 кубометров воды в час и поднимать ее из скважины глубиной до 9 метров. Максимальный напор при этом 25 метров, а потребляемая мощность всего 380 ватт. Работает аппарат от бытовой сети в 220 вольт.</a:t>
            </a:r>
          </a:p>
          <a:p>
            <a:r>
              <a:rPr lang="ru-RU" sz="2000" dirty="0" smtClean="0"/>
              <a:t>Также к преимуществам можно отнести полностью металлическую конструкцию, что существенно увеличивает срок службы. Но зато снижает допустимый температурный диапазон. Насос работает от плюс 5 до плюс 40 градусов, что не так много по сравнению с другими моделями. Зато здесь самая привлекательная цена. Как отмечают пользователи в отзывах, аппарат прекрасно справляется с поставленными задачами, а все характеристики, присутствующие в описании, точно соответствуют действительности.</a:t>
            </a:r>
          </a:p>
          <a:p>
            <a:pPr>
              <a:buNone/>
            </a:pPr>
            <a:endParaRPr lang="ru-RU" dirty="0" smtClean="0"/>
          </a:p>
          <a:p>
            <a:pPr>
              <a:buNone/>
            </a:pPr>
            <a:endParaRPr lang="ru-RU" dirty="0"/>
          </a:p>
        </p:txBody>
      </p:sp>
      <p:pic>
        <p:nvPicPr>
          <p:cNvPr id="4" name="Рисунок 3" descr="калбр нбц.jpg"/>
          <p:cNvPicPr>
            <a:picLocks noChangeAspect="1"/>
          </p:cNvPicPr>
          <p:nvPr/>
        </p:nvPicPr>
        <p:blipFill>
          <a:blip r:embed="rId2"/>
          <a:stretch>
            <a:fillRect/>
          </a:stretch>
        </p:blipFill>
        <p:spPr>
          <a:xfrm>
            <a:off x="9537233" y="4508532"/>
            <a:ext cx="2654767" cy="2349468"/>
          </a:xfrm>
          <a:prstGeom prst="rect">
            <a:avLst/>
          </a:prstGeom>
        </p:spPr>
      </p:pic>
    </p:spTree>
    <p:extLst>
      <p:ext uri="{BB962C8B-B14F-4D97-AF65-F5344CB8AC3E}">
        <p14:creationId xmlns="" xmlns:p14="http://schemas.microsoft.com/office/powerpoint/2010/main" val="22788966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1253FBE-CA81-4880-A04F-CB90D1BB8420}"/>
              </a:ext>
            </a:extLst>
          </p:cNvPr>
          <p:cNvSpPr>
            <a:spLocks noGrp="1"/>
          </p:cNvSpPr>
          <p:nvPr>
            <p:ph type="title"/>
          </p:nvPr>
        </p:nvSpPr>
        <p:spPr>
          <a:xfrm>
            <a:off x="838200" y="0"/>
            <a:ext cx="9938657" cy="45719"/>
          </a:xfrm>
        </p:spPr>
        <p:txBody>
          <a:bodyPr>
            <a:normAutofit fontScale="90000"/>
          </a:bodyPr>
          <a:lstStyle/>
          <a:p>
            <a:pPr algn="ctr"/>
            <a:endParaRPr lang="ru-RU"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C3B51D9B-49B6-4577-A184-AAA8B6F9C1F3}"/>
              </a:ext>
            </a:extLst>
          </p:cNvPr>
          <p:cNvSpPr>
            <a:spLocks noGrp="1"/>
          </p:cNvSpPr>
          <p:nvPr>
            <p:ph idx="1"/>
          </p:nvPr>
        </p:nvSpPr>
        <p:spPr>
          <a:xfrm>
            <a:off x="511628" y="514184"/>
            <a:ext cx="10515600" cy="5102087"/>
          </a:xfrm>
        </p:spPr>
        <p:txBody>
          <a:bodyPr>
            <a:normAutofit/>
          </a:bodyPr>
          <a:lstStyle/>
          <a:p>
            <a:pPr marL="0" indent="0">
              <a:buNone/>
            </a:pPr>
            <a:r>
              <a:rPr lang="ru-RU" sz="2000" b="1" dirty="0" smtClean="0"/>
              <a:t>ВИХРЬ ПН-370(Россия)</a:t>
            </a:r>
          </a:p>
          <a:p>
            <a:r>
              <a:rPr lang="ru-RU" sz="2000" dirty="0" smtClean="0"/>
              <a:t>Пропускная способность – один из важнейших критериев при выборе центробежного насоса. Параметр показывает, сколько литров жидкости аппарат способен пропустить через себя в течение определенного промежутка времени. У данной модели он установился на отметке 2,76 кубометра в час, и это лучший показатель, по крайней мере, в такой ценовой категории.</a:t>
            </a:r>
          </a:p>
          <a:p>
            <a:r>
              <a:rPr lang="ru-RU" sz="2000" dirty="0" smtClean="0"/>
              <a:t>Подъем жидкости насос может осуществить с колодца глубиной до 9 метров, а обеспечиваемый напор достигает 30 метров. Отличный результат, особенно при учете небольших энергетических затрат. Для работы аппарату необходима бытовая сеть в 220 вольт и 370 ватт в час. Это один из самых низких показателей потребления при прочих равных характеристиках. Из недостатков можно выделить сравнительно большой вес конструкции. Более пяти килограмм. Впрочем, при стационарной установке, которая чаще всего применяется для центробежных насосов — совсем не проблема, хотя следует учитывать уровень шума, издаваемый полностью металлическим электродвигателем.</a:t>
            </a:r>
          </a:p>
          <a:p>
            <a:pPr marL="0" indent="0">
              <a:buNone/>
            </a:pPr>
            <a:endParaRPr lang="ru-RU" sz="2000" b="1" dirty="0" smtClean="0"/>
          </a:p>
          <a:p>
            <a:pPr marL="0" indent="0">
              <a:buNone/>
            </a:pPr>
            <a:endParaRPr lang="ru-RU" dirty="0"/>
          </a:p>
        </p:txBody>
      </p:sp>
      <p:pic>
        <p:nvPicPr>
          <p:cNvPr id="4" name="Рисунок 3" descr="вихрь пн.jpg"/>
          <p:cNvPicPr>
            <a:picLocks noChangeAspect="1"/>
          </p:cNvPicPr>
          <p:nvPr/>
        </p:nvPicPr>
        <p:blipFill>
          <a:blip r:embed="rId2"/>
          <a:stretch>
            <a:fillRect/>
          </a:stretch>
        </p:blipFill>
        <p:spPr>
          <a:xfrm>
            <a:off x="9899989" y="4990011"/>
            <a:ext cx="2292011" cy="1867989"/>
          </a:xfrm>
          <a:prstGeom prst="rect">
            <a:avLst/>
          </a:prstGeom>
        </p:spPr>
      </p:pic>
    </p:spTree>
    <p:extLst>
      <p:ext uri="{BB962C8B-B14F-4D97-AF65-F5344CB8AC3E}">
        <p14:creationId xmlns="" xmlns:p14="http://schemas.microsoft.com/office/powerpoint/2010/main" val="260769951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A92FF55-25D2-47F8-9D24-F27590B5C84B}"/>
              </a:ext>
            </a:extLst>
          </p:cNvPr>
          <p:cNvSpPr>
            <a:spLocks noGrp="1"/>
          </p:cNvSpPr>
          <p:nvPr>
            <p:ph type="title"/>
          </p:nvPr>
        </p:nvSpPr>
        <p:spPr>
          <a:xfrm>
            <a:off x="838200" y="1"/>
            <a:ext cx="10515600" cy="274320"/>
          </a:xfrm>
        </p:spPr>
        <p:txBody>
          <a:bodyPr>
            <a:noAutofit/>
          </a:bodyPr>
          <a:lstStyle/>
          <a:p>
            <a:pPr algn="ctr"/>
            <a:endParaRPr lang="ru-RU" sz="3600" b="1" dirty="0">
              <a:latin typeface="Times New Roman" pitchFamily="18" charset="0"/>
              <a:cs typeface="Times New Roman" pitchFamily="18" charset="0"/>
            </a:endParaRPr>
          </a:p>
        </p:txBody>
      </p:sp>
      <p:sp>
        <p:nvSpPr>
          <p:cNvPr id="3" name="Объект 2">
            <a:extLst>
              <a:ext uri="{FF2B5EF4-FFF2-40B4-BE49-F238E27FC236}">
                <a16:creationId xmlns="" xmlns:a16="http://schemas.microsoft.com/office/drawing/2014/main" id="{FB48D47A-FEC7-44C8-8E6D-D626D2CAAAEE}"/>
              </a:ext>
            </a:extLst>
          </p:cNvPr>
          <p:cNvSpPr>
            <a:spLocks noGrp="1"/>
          </p:cNvSpPr>
          <p:nvPr>
            <p:ph idx="1"/>
          </p:nvPr>
        </p:nvSpPr>
        <p:spPr>
          <a:xfrm>
            <a:off x="838200" y="483326"/>
            <a:ext cx="10515600" cy="5845251"/>
          </a:xfrm>
        </p:spPr>
        <p:txBody>
          <a:bodyPr>
            <a:normAutofit/>
          </a:bodyPr>
          <a:lstStyle/>
          <a:p>
            <a:pPr>
              <a:buNone/>
            </a:pPr>
            <a:r>
              <a:rPr lang="en-US" b="1" dirty="0" err="1" smtClean="0"/>
              <a:t>Pedrollo</a:t>
            </a:r>
            <a:r>
              <a:rPr lang="en-US" b="1" dirty="0" smtClean="0"/>
              <a:t> </a:t>
            </a:r>
            <a:r>
              <a:rPr lang="en-US" b="1" dirty="0" err="1" smtClean="0"/>
              <a:t>HFm</a:t>
            </a:r>
            <a:r>
              <a:rPr lang="en-US" b="1" dirty="0" smtClean="0"/>
              <a:t> 4</a:t>
            </a:r>
            <a:r>
              <a:rPr lang="ru-RU" b="1" dirty="0" smtClean="0"/>
              <a:t>(Италия)</a:t>
            </a:r>
          </a:p>
          <a:p>
            <a:r>
              <a:rPr lang="ru-RU" sz="1900" dirty="0" smtClean="0"/>
              <a:t>Итальянский бренд </a:t>
            </a:r>
            <a:r>
              <a:rPr lang="ru-RU" sz="1900" dirty="0" err="1" smtClean="0"/>
              <a:t>Pedrollo</a:t>
            </a:r>
            <a:r>
              <a:rPr lang="ru-RU" sz="1900" dirty="0" smtClean="0"/>
              <a:t> можно смело назвать лучшим производителем сантехнического оборудования, в том числе </a:t>
            </a:r>
            <a:r>
              <a:rPr lang="ru-RU" sz="1900" dirty="0" err="1" smtClean="0"/>
              <a:t>погружных</a:t>
            </a:r>
            <a:r>
              <a:rPr lang="ru-RU" sz="1900" dirty="0" smtClean="0"/>
              <a:t> и центробежных насосов. Им часто отдают </a:t>
            </a:r>
            <a:r>
              <a:rPr lang="ru-RU" sz="1900" dirty="0" err="1" smtClean="0"/>
              <a:t>топовые</a:t>
            </a:r>
            <a:r>
              <a:rPr lang="ru-RU" sz="1900" dirty="0" smtClean="0"/>
              <a:t> места в различных рейтингах и обусловлено это высочайшим качеством выпускаемой продукции. Только гарантийный срок на приобретаемое оборудование составляет минимум пять лет, и как показывают отзывы, за эти годы вы вообще забудете о существовании насоса в своем доме.</a:t>
            </a:r>
          </a:p>
          <a:p>
            <a:r>
              <a:rPr lang="ru-RU" sz="1900" dirty="0" smtClean="0"/>
              <a:t>Безусловно, производитель уделяет много внимания качеству, но платить приходится немало. Перед нами одна из самых недорогих моделей. Зачастую, стоимость насосов </a:t>
            </a:r>
            <a:r>
              <a:rPr lang="ru-RU" sz="1900" dirty="0" err="1" smtClean="0"/>
              <a:t>Pedrollo</a:t>
            </a:r>
            <a:r>
              <a:rPr lang="ru-RU" sz="1900" dirty="0" smtClean="0"/>
              <a:t> достигает ста и более тысяч рублей. При этом в техническом плане здесь нет ничего экстраординарного, кроме пропускной способности. 4,8 кубометра. Лучший показатель, который на практике вряд ли когда-то пригодится. Максимальная глубина всасывания всего 7 метров, то есть длинная скважина или колодец для такого насоса уже не подойдут. Зато допустимая температура жидкости аж 60 градусов, что также является редким явлением в практическом применении.</a:t>
            </a:r>
          </a:p>
          <a:p>
            <a:pPr>
              <a:buNone/>
            </a:pPr>
            <a:endParaRPr lang="en-US" b="1" dirty="0" smtClean="0"/>
          </a:p>
          <a:p>
            <a:pPr>
              <a:buNone/>
            </a:pPr>
            <a:endParaRPr lang="ru-RU" dirty="0"/>
          </a:p>
        </p:txBody>
      </p:sp>
      <p:pic>
        <p:nvPicPr>
          <p:cNvPr id="6" name="Рисунок 5" descr="педролло.jpg"/>
          <p:cNvPicPr>
            <a:picLocks noChangeAspect="1"/>
          </p:cNvPicPr>
          <p:nvPr/>
        </p:nvPicPr>
        <p:blipFill>
          <a:blip r:embed="rId2"/>
          <a:stretch>
            <a:fillRect/>
          </a:stretch>
        </p:blipFill>
        <p:spPr>
          <a:xfrm>
            <a:off x="9940835" y="5060857"/>
            <a:ext cx="1946365" cy="1797143"/>
          </a:xfrm>
          <a:prstGeom prst="rect">
            <a:avLst/>
          </a:prstGeom>
        </p:spPr>
      </p:pic>
    </p:spTree>
    <p:extLst>
      <p:ext uri="{BB962C8B-B14F-4D97-AF65-F5344CB8AC3E}">
        <p14:creationId xmlns="" xmlns:p14="http://schemas.microsoft.com/office/powerpoint/2010/main" val="2547763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A8E8B70-51D2-4EDB-940F-F1C53E658350}"/>
              </a:ext>
            </a:extLst>
          </p:cNvPr>
          <p:cNvSpPr>
            <a:spLocks noGrp="1"/>
          </p:cNvSpPr>
          <p:nvPr>
            <p:ph type="title"/>
          </p:nvPr>
        </p:nvSpPr>
        <p:spPr>
          <a:xfrm>
            <a:off x="838200" y="0"/>
            <a:ext cx="10515600" cy="483325"/>
          </a:xfrm>
        </p:spPr>
        <p:txBody>
          <a:bodyPr>
            <a:noAutofit/>
          </a:bodyPr>
          <a:lstStyle/>
          <a:p>
            <a:pPr algn="ctr"/>
            <a:r>
              <a:rPr lang="ru-RU" sz="3600" b="1" dirty="0" smtClean="0">
                <a:latin typeface="Times New Roman" pitchFamily="18" charset="0"/>
                <a:cs typeface="Times New Roman" pitchFamily="18" charset="0"/>
              </a:rPr>
              <a:t>Применение центробежных насосов в ТОТ</a:t>
            </a:r>
            <a:endParaRPr lang="ru-RU" sz="3600" b="1" dirty="0">
              <a:latin typeface="Times New Roman" pitchFamily="18" charset="0"/>
              <a:cs typeface="Times New Roman" pitchFamily="18" charset="0"/>
            </a:endParaRPr>
          </a:p>
        </p:txBody>
      </p:sp>
      <p:sp>
        <p:nvSpPr>
          <p:cNvPr id="3" name="Объект 2">
            <a:extLst>
              <a:ext uri="{FF2B5EF4-FFF2-40B4-BE49-F238E27FC236}">
                <a16:creationId xmlns="" xmlns:a16="http://schemas.microsoft.com/office/drawing/2014/main" id="{BEECD3CF-1A94-47CF-AA67-8CA4AD47F283}"/>
              </a:ext>
            </a:extLst>
          </p:cNvPr>
          <p:cNvSpPr>
            <a:spLocks noGrp="1"/>
          </p:cNvSpPr>
          <p:nvPr>
            <p:ph idx="1"/>
          </p:nvPr>
        </p:nvSpPr>
        <p:spPr>
          <a:xfrm>
            <a:off x="836023" y="744583"/>
            <a:ext cx="10517777" cy="5432380"/>
          </a:xfrm>
        </p:spPr>
        <p:txBody>
          <a:bodyPr>
            <a:normAutofit lnSpcReduction="10000"/>
          </a:bodyPr>
          <a:lstStyle/>
          <a:p>
            <a:pPr marL="0" indent="0"/>
            <a:r>
              <a:rPr lang="ru-RU" sz="2400" dirty="0" smtClean="0"/>
              <a:t>Применение центробежных насосов в промышленности — достаточно распространенное явление. Такие устройства работают в химической и угольной промышленности, а также подают растворы и реагенты во время некоторых способов производства. Нашли свое применение центробежные насосы для воды промышленные в пищевой и химической сфере, например насос модели </a:t>
            </a:r>
            <a:r>
              <a:rPr lang="ru-RU" sz="2400" dirty="0" err="1" smtClean="0"/>
              <a:t>Aspir</a:t>
            </a:r>
            <a:r>
              <a:rPr lang="ru-RU" sz="2400" dirty="0" smtClean="0"/>
              <a:t>.</a:t>
            </a:r>
          </a:p>
          <a:p>
            <a:pPr marL="0" indent="0"/>
            <a:r>
              <a:rPr lang="ru-RU" sz="2400" dirty="0" smtClean="0"/>
              <a:t>В промышленности также применяются горизонтальные химические центробежные насосы. Основные преимущества такого типа насосов — это высокое качество эксплуатации, возможность выдержать жесткие условия работы, быстрая и легкая установка, а также простота использования. К таким устройствам относятся горизонтальные центробежные химические насосы серии MB.</a:t>
            </a:r>
            <a:br>
              <a:rPr lang="ru-RU" sz="2400" dirty="0" smtClean="0"/>
            </a:br>
            <a:endParaRPr lang="ru-RU" sz="2400" dirty="0"/>
          </a:p>
          <a:p>
            <a:pPr marL="0" indent="0">
              <a:buNone/>
            </a:pPr>
            <a:r>
              <a:rPr lang="ru-RU" dirty="0" smtClean="0"/>
              <a:t/>
            </a:r>
            <a:br>
              <a:rPr lang="ru-RU" dirty="0" smtClean="0"/>
            </a:br>
            <a:endParaRPr lang="ru-RU" dirty="0"/>
          </a:p>
        </p:txBody>
      </p:sp>
    </p:spTree>
    <p:extLst>
      <p:ext uri="{BB962C8B-B14F-4D97-AF65-F5344CB8AC3E}">
        <p14:creationId xmlns="" xmlns:p14="http://schemas.microsoft.com/office/powerpoint/2010/main" val="2257945624"/>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0B86AAA-88D9-4715-BEA8-286BE60A3B9B}"/>
              </a:ext>
            </a:extLst>
          </p:cNvPr>
          <p:cNvSpPr>
            <a:spLocks noGrp="1"/>
          </p:cNvSpPr>
          <p:nvPr>
            <p:ph type="title"/>
          </p:nvPr>
        </p:nvSpPr>
        <p:spPr>
          <a:xfrm>
            <a:off x="838200" y="365125"/>
            <a:ext cx="10515600" cy="549275"/>
          </a:xfrm>
        </p:spPr>
        <p:txBody>
          <a:bodyPr>
            <a:normAutofit/>
          </a:bodyPr>
          <a:lstStyle/>
          <a:p>
            <a:pPr algn="ctr"/>
            <a:r>
              <a:rPr lang="ru-RU" sz="3200" b="1" i="1" dirty="0">
                <a:latin typeface="Times New Roman" panose="02020603050405020304" pitchFamily="18" charset="0"/>
                <a:cs typeface="Times New Roman" panose="02020603050405020304" pitchFamily="18" charset="0"/>
              </a:rPr>
              <a:t>Заключение</a:t>
            </a:r>
          </a:p>
        </p:txBody>
      </p:sp>
      <p:sp>
        <p:nvSpPr>
          <p:cNvPr id="3" name="Объект 2">
            <a:extLst>
              <a:ext uri="{FF2B5EF4-FFF2-40B4-BE49-F238E27FC236}">
                <a16:creationId xmlns="" xmlns:a16="http://schemas.microsoft.com/office/drawing/2014/main" id="{F1B0CFFA-0417-4864-869F-5D47D588339A}"/>
              </a:ext>
            </a:extLst>
          </p:cNvPr>
          <p:cNvSpPr>
            <a:spLocks noGrp="1"/>
          </p:cNvSpPr>
          <p:nvPr>
            <p:ph idx="1"/>
          </p:nvPr>
        </p:nvSpPr>
        <p:spPr>
          <a:xfrm>
            <a:off x="838200" y="1046922"/>
            <a:ext cx="10515600" cy="5130041"/>
          </a:xfrm>
        </p:spPr>
        <p:txBody>
          <a:bodyPr/>
          <a:lstStyle/>
          <a:p>
            <a:r>
              <a:rPr lang="ru-RU" dirty="0" smtClean="0">
                <a:latin typeface="Times New Roman" panose="02020603050405020304" pitchFamily="18" charset="0"/>
                <a:cs typeface="Times New Roman" panose="02020603050405020304" pitchFamily="18" charset="0"/>
              </a:rPr>
              <a:t>Изучила устройство и принцип работы ЦБН</a:t>
            </a:r>
            <a:r>
              <a:rPr lang="en-US"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Рассмотрела техническую характеристику ЦБН</a:t>
            </a:r>
            <a:r>
              <a:rPr lang="en-US" dirty="0" smtClean="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Использовала данный материал для написания курсовой работы.</a:t>
            </a:r>
          </a:p>
        </p:txBody>
      </p:sp>
    </p:spTree>
    <p:extLst>
      <p:ext uri="{BB962C8B-B14F-4D97-AF65-F5344CB8AC3E}">
        <p14:creationId xmlns="" xmlns:p14="http://schemas.microsoft.com/office/powerpoint/2010/main" val="236082875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ВВЕДЕНИЕ</a:t>
            </a:r>
            <a:endParaRPr lang="ru-RU" dirty="0"/>
          </a:p>
        </p:txBody>
      </p:sp>
      <p:sp>
        <p:nvSpPr>
          <p:cNvPr id="3" name="Содержимое 2"/>
          <p:cNvSpPr>
            <a:spLocks noGrp="1"/>
          </p:cNvSpPr>
          <p:nvPr>
            <p:ph idx="1"/>
          </p:nvPr>
        </p:nvSpPr>
        <p:spPr/>
        <p:txBody>
          <a:bodyPr>
            <a:normAutofit/>
          </a:bodyPr>
          <a:lstStyle/>
          <a:p>
            <a:r>
              <a:rPr lang="ru-RU" dirty="0" smtClean="0"/>
              <a:t>Центробежные насосы имеют большое применение в схемах ТЭС и АЭС. Надежность и экономичность их работы в большой мере определяет в целом надежность и экономичность работы электростанций, поэтому характеристикам насосов уделяется большое внимание. Периодически производятся испытания по снятию характеристик насосов. Снимают: напорную характеристику, которая представляет зависимость напора насоса от его подачи; энергетическую характеристику - зависимости потребляемой мощности и КПД насоса от подачи и </a:t>
            </a:r>
            <a:r>
              <a:rPr lang="ru-RU" dirty="0" err="1" smtClean="0"/>
              <a:t>кавитационную</a:t>
            </a:r>
            <a:r>
              <a:rPr lang="ru-RU" dirty="0" smtClean="0"/>
              <a:t> характеристику - зависимость допустимой высоты всасывания от подачи насоса.</a:t>
            </a:r>
            <a:endParaRPr lang="ru-RU"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Список литературы</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1. </a:t>
            </a:r>
            <a:r>
              <a:rPr lang="ru-RU" i="1" dirty="0" smtClean="0"/>
              <a:t>Абрамов Е.И., Колесниченко К.А., Маслов В. Т.</a:t>
            </a:r>
            <a:r>
              <a:rPr lang="ru-RU" dirty="0" smtClean="0"/>
              <a:t> Элементы гидропривода. Киев: Техника, 2017</a:t>
            </a:r>
          </a:p>
          <a:p>
            <a:r>
              <a:rPr lang="ru-RU" dirty="0" smtClean="0"/>
              <a:t>2. </a:t>
            </a:r>
            <a:r>
              <a:rPr lang="ru-RU" i="1" dirty="0" err="1" smtClean="0"/>
              <a:t>Башта</a:t>
            </a:r>
            <a:r>
              <a:rPr lang="ru-RU" i="1" dirty="0" smtClean="0"/>
              <a:t> Т.М.</a:t>
            </a:r>
            <a:r>
              <a:rPr lang="ru-RU" dirty="0" smtClean="0"/>
              <a:t> Гидропривод и </a:t>
            </a:r>
            <a:r>
              <a:rPr lang="ru-RU" dirty="0" err="1" smtClean="0"/>
              <a:t>гидропневмоавтоматика</a:t>
            </a:r>
            <a:r>
              <a:rPr lang="ru-RU" dirty="0" smtClean="0"/>
              <a:t>. М.: Машиностроение, 2017</a:t>
            </a:r>
          </a:p>
          <a:p>
            <a:r>
              <a:rPr lang="ru-RU" dirty="0" smtClean="0"/>
              <a:t>3. </a:t>
            </a:r>
            <a:r>
              <a:rPr lang="ru-RU" i="1" dirty="0" err="1" smtClean="0"/>
              <a:t>Башта</a:t>
            </a:r>
            <a:r>
              <a:rPr lang="ru-RU" i="1" dirty="0" smtClean="0"/>
              <a:t> Т.М.</a:t>
            </a:r>
            <a:r>
              <a:rPr lang="ru-RU" dirty="0" smtClean="0"/>
              <a:t> Машиностроительная гидравлика. М.: Машиностроение, 2016</a:t>
            </a:r>
          </a:p>
          <a:p>
            <a:r>
              <a:rPr lang="ru-RU" dirty="0" smtClean="0"/>
              <a:t>4. </a:t>
            </a:r>
            <a:r>
              <a:rPr lang="ru-RU" i="1" dirty="0" err="1" smtClean="0"/>
              <a:t>БронЛ.С</a:t>
            </a:r>
            <a:r>
              <a:rPr lang="ru-RU" i="1" dirty="0" smtClean="0"/>
              <a:t>., Тартаковский Ж.С.</a:t>
            </a:r>
            <a:r>
              <a:rPr lang="ru-RU" dirty="0" smtClean="0"/>
              <a:t> Гидравлический привод агрегатных станков и автоматических линий. М.: Машиностроение, 2016</a:t>
            </a:r>
          </a:p>
          <a:p>
            <a:r>
              <a:rPr lang="ru-RU" dirty="0" smtClean="0"/>
              <a:t>5. </a:t>
            </a:r>
            <a:r>
              <a:rPr lang="ru-RU" i="1" dirty="0" smtClean="0"/>
              <a:t>Ванин В.А., Мищенко С.В., Трифонов О.И.</a:t>
            </a:r>
            <a:r>
              <a:rPr lang="ru-RU" dirty="0" smtClean="0"/>
              <a:t> Кинематические связи в металлорежущих станках на основе гидравлического шагового привода. М.: Машиностроение-1, 2017</a:t>
            </a:r>
          </a:p>
          <a:p>
            <a:pPr>
              <a:buNone/>
            </a:pPr>
            <a:endParaRPr lang="ru-RU" u="sng" dirty="0" smtClean="0">
              <a:hlinkClick r:id="rId2"/>
            </a:endParaRPr>
          </a:p>
          <a:p>
            <a:endParaRPr lang="ru-RU" u="sng" dirty="0" smtClean="0">
              <a:hlinkClick r:id="rId3"/>
            </a:endParaRPr>
          </a:p>
          <a:p>
            <a:endParaRPr lang="ru-RU" u="sng" dirty="0" smtClean="0">
              <a:hlinkClick r:id="rId4"/>
            </a:endParaRPr>
          </a:p>
          <a:p>
            <a:endParaRPr lang="ru-RU" dirty="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a:t>
            </a:r>
            <a:r>
              <a:rPr lang="ru-RU" dirty="0" err="1" smtClean="0"/>
              <a:t>интернет-источников</a:t>
            </a:r>
            <a:endParaRPr lang="ru-RU" dirty="0"/>
          </a:p>
        </p:txBody>
      </p:sp>
      <p:sp>
        <p:nvSpPr>
          <p:cNvPr id="3" name="Содержимое 2"/>
          <p:cNvSpPr>
            <a:spLocks noGrp="1"/>
          </p:cNvSpPr>
          <p:nvPr>
            <p:ph idx="1"/>
          </p:nvPr>
        </p:nvSpPr>
        <p:spPr/>
        <p:txBody>
          <a:bodyPr/>
          <a:lstStyle/>
          <a:p>
            <a:pPr>
              <a:buNone/>
            </a:pPr>
            <a:r>
              <a:rPr lang="en-US" dirty="0" smtClean="0">
                <a:hlinkClick r:id="rId2"/>
              </a:rPr>
              <a:t>https://markakachestva.ru/rating-of/4624-luchshie-centrobezhnye-nasosy.html</a:t>
            </a:r>
            <a:endParaRPr lang="ru-RU" dirty="0" smtClean="0"/>
          </a:p>
          <a:p>
            <a:pPr>
              <a:buNone/>
            </a:pPr>
            <a:r>
              <a:rPr lang="en-US" dirty="0" smtClean="0">
                <a:hlinkClick r:id="rId3"/>
              </a:rPr>
              <a:t>https://studbooks.net/1935868/matematika_himiya_fizika/tsentrobezhnye_nasosy</a:t>
            </a:r>
            <a:endParaRPr lang="ru-RU" dirty="0" smtClean="0"/>
          </a:p>
          <a:p>
            <a:pPr>
              <a:buNone/>
            </a:pPr>
            <a:r>
              <a:rPr lang="en-US" dirty="0" smtClean="0">
                <a:hlinkClick r:id="rId4"/>
              </a:rPr>
              <a:t>https://cable.ru/articles/id-1550.php</a:t>
            </a:r>
            <a:endParaRPr lang="ru-RU" dirty="0" smtClean="0"/>
          </a:p>
          <a:p>
            <a:pPr>
              <a:buNone/>
            </a:pPr>
            <a:endParaRPr lang="ru-RU" dirty="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Спасибо за внимание.</a:t>
            </a:r>
            <a:endParaRPr lang="ru-RU" dirty="0"/>
          </a:p>
        </p:txBody>
      </p:sp>
      <p:pic>
        <p:nvPicPr>
          <p:cNvPr id="4" name="Рисунок 3" descr="fllstrream.jpg"/>
          <p:cNvPicPr>
            <a:picLocks noChangeAspect="1"/>
          </p:cNvPicPr>
          <p:nvPr/>
        </p:nvPicPr>
        <p:blipFill>
          <a:blip r:embed="rId2"/>
          <a:stretch>
            <a:fillRect/>
          </a:stretch>
        </p:blipFill>
        <p:spPr>
          <a:xfrm>
            <a:off x="3255373" y="1334044"/>
            <a:ext cx="5535930" cy="4748152"/>
          </a:xfrm>
          <a:prstGeom prst="rect">
            <a:avLst/>
          </a:prstGeom>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 и задачи проекта:</a:t>
            </a:r>
            <a:endParaRPr lang="ru-RU" dirty="0"/>
          </a:p>
        </p:txBody>
      </p:sp>
      <p:sp>
        <p:nvSpPr>
          <p:cNvPr id="3" name="Содержимое 2"/>
          <p:cNvSpPr>
            <a:spLocks noGrp="1"/>
          </p:cNvSpPr>
          <p:nvPr>
            <p:ph idx="1"/>
          </p:nvPr>
        </p:nvSpPr>
        <p:spPr/>
        <p:txBody>
          <a:bodyPr/>
          <a:lstStyle/>
          <a:p>
            <a:r>
              <a:rPr lang="ru-RU" dirty="0" smtClean="0"/>
              <a:t>1. Изучить устройство и принцип работы центробежного насоса </a:t>
            </a:r>
            <a:r>
              <a:rPr lang="en-US" dirty="0" smtClean="0"/>
              <a:t>;</a:t>
            </a:r>
          </a:p>
          <a:p>
            <a:r>
              <a:rPr lang="en-US" dirty="0" smtClean="0"/>
              <a:t>2</a:t>
            </a:r>
            <a:r>
              <a:rPr lang="ru-RU" dirty="0" smtClean="0"/>
              <a:t>. Рассмотреть техническую характеристику ЦБН</a:t>
            </a:r>
            <a:r>
              <a:rPr lang="en-US" dirty="0" smtClean="0"/>
              <a:t>;</a:t>
            </a:r>
            <a:endParaRPr lang="ru-RU" dirty="0" smtClean="0"/>
          </a:p>
          <a:p>
            <a:r>
              <a:rPr lang="ru-RU" dirty="0" smtClean="0"/>
              <a:t>3. Использовать данный материал для написания курсовых и дипломных работ.</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a:buNone/>
            </a:pPr>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14_original.jpg"/>
          <p:cNvPicPr>
            <a:picLocks noChangeAspect="1"/>
          </p:cNvPicPr>
          <p:nvPr/>
        </p:nvPicPr>
        <p:blipFill>
          <a:blip r:embed="rId2"/>
          <a:stretch>
            <a:fillRect/>
          </a:stretch>
        </p:blipFill>
        <p:spPr>
          <a:xfrm>
            <a:off x="3031801" y="444137"/>
            <a:ext cx="7483799" cy="5403303"/>
          </a:xfrm>
          <a:prstGeom prst="rect">
            <a:avLst/>
          </a:prstGeom>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A8F7644-C303-435F-89DB-FFE17DCBA597}"/>
              </a:ext>
            </a:extLst>
          </p:cNvPr>
          <p:cNvSpPr>
            <a:spLocks noGrp="1"/>
          </p:cNvSpPr>
          <p:nvPr>
            <p:ph type="title"/>
          </p:nvPr>
        </p:nvSpPr>
        <p:spPr>
          <a:xfrm>
            <a:off x="543339" y="484394"/>
            <a:ext cx="10810461" cy="734806"/>
          </a:xfrm>
          <a:effectLst>
            <a:outerShdw blurRad="50800" dist="38100" dir="2700000" algn="tl" rotWithShape="0">
              <a:prstClr val="black">
                <a:alpha val="40000"/>
              </a:prstClr>
            </a:outerShdw>
          </a:effectLst>
        </p:spPr>
        <p:txBody>
          <a:bodyPr>
            <a:normAutofit fontScale="90000"/>
          </a:bodyPr>
          <a:lstStyle/>
          <a:p>
            <a:pPr algn="ctr"/>
            <a:r>
              <a:rPr lang="ru-RU" sz="14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5300" dirty="0" smtClean="0">
                <a:latin typeface="Times New Roman" panose="02020603050405020304" pitchFamily="18" charset="0"/>
                <a:cs typeface="Times New Roman" panose="02020603050405020304" pitchFamily="18" charset="0"/>
              </a:rPr>
              <a:t> Центробежный насос </a:t>
            </a: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4900" dirty="0">
                <a:latin typeface="Times New Roman" panose="02020603050405020304" pitchFamily="18" charset="0"/>
                <a:cs typeface="Times New Roman" panose="02020603050405020304" pitchFamily="18" charset="0"/>
              </a:rPr>
              <a:t/>
            </a:r>
            <a:br>
              <a:rPr lang="ru-RU" sz="4900" dirty="0">
                <a:latin typeface="Times New Roman" panose="02020603050405020304" pitchFamily="18" charset="0"/>
                <a:cs typeface="Times New Roman" panose="02020603050405020304" pitchFamily="18" charset="0"/>
              </a:rPr>
            </a:br>
            <a:endParaRPr lang="ru-RU" sz="4900" dirty="0">
              <a:latin typeface="Times New Roman" panose="02020603050405020304" pitchFamily="18" charset="0"/>
              <a:cs typeface="Times New Roman" panose="02020603050405020304" pitchFamily="18" charset="0"/>
            </a:endParaRPr>
          </a:p>
        </p:txBody>
      </p:sp>
      <p:sp>
        <p:nvSpPr>
          <p:cNvPr id="6" name="Объект 5">
            <a:extLst>
              <a:ext uri="{FF2B5EF4-FFF2-40B4-BE49-F238E27FC236}">
                <a16:creationId xmlns="" xmlns:a16="http://schemas.microsoft.com/office/drawing/2014/main" id="{ABDBECFB-6BE0-4FC1-84C3-66CEC3C31E5D}"/>
              </a:ext>
            </a:extLst>
          </p:cNvPr>
          <p:cNvSpPr>
            <a:spLocks noGrp="1"/>
          </p:cNvSpPr>
          <p:nvPr>
            <p:ph idx="1"/>
          </p:nvPr>
        </p:nvSpPr>
        <p:spPr>
          <a:xfrm>
            <a:off x="838200" y="967409"/>
            <a:ext cx="10515600" cy="4731026"/>
          </a:xfrm>
        </p:spPr>
        <p:txBody>
          <a:bodyPr>
            <a:normAutofit/>
          </a:bodyPr>
          <a:lstStyle/>
          <a:p>
            <a:endParaRPr lang="ru-RU" dirty="0"/>
          </a:p>
          <a:p>
            <a:pPr marL="0" indent="0">
              <a:buNone/>
            </a:pPr>
            <a:r>
              <a:rPr lang="ru-RU" dirty="0" smtClean="0"/>
              <a:t>Центробежный насос- один из двух типов лопастных насосов, перемещение рабочего тела в котором происходит непрерывном потоком за счет взаимодействия этого потока с подвижными вращающимися лопастями ротора и неподвижными лопастями корпуса. </a:t>
            </a:r>
            <a:endParaRPr lang="ru-RU" dirty="0"/>
          </a:p>
        </p:txBody>
      </p:sp>
    </p:spTree>
    <p:extLst>
      <p:ext uri="{BB962C8B-B14F-4D97-AF65-F5344CB8AC3E}">
        <p14:creationId xmlns="" xmlns:p14="http://schemas.microsoft.com/office/powerpoint/2010/main" val="417538445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3077563-2995-4085-9DF4-1B2C309FB903}"/>
              </a:ext>
            </a:extLst>
          </p:cNvPr>
          <p:cNvSpPr>
            <a:spLocks noGrp="1"/>
          </p:cNvSpPr>
          <p:nvPr>
            <p:ph type="ctrTitle"/>
          </p:nvPr>
        </p:nvSpPr>
        <p:spPr>
          <a:xfrm>
            <a:off x="374467" y="0"/>
            <a:ext cx="10755087" cy="836023"/>
          </a:xfrm>
        </p:spPr>
        <p:txBody>
          <a:bodyPr>
            <a:normAutofit/>
          </a:bodyPr>
          <a:lstStyle/>
          <a:p>
            <a:pPr algn="ctr"/>
            <a:r>
              <a:rPr lang="ru-RU" sz="4400" b="1" dirty="0" smtClean="0">
                <a:effectLst/>
                <a:latin typeface="Times New Roman" panose="02020603050405020304" pitchFamily="18" charset="0"/>
                <a:cs typeface="Times New Roman" panose="02020603050405020304" pitchFamily="18" charset="0"/>
              </a:rPr>
              <a:t>Центробежный насос</a:t>
            </a:r>
            <a:endParaRPr lang="ru-RU" sz="4400" b="1" dirty="0">
              <a:effectLst/>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 xmlns:a16="http://schemas.microsoft.com/office/drawing/2014/main" id="{D11FE354-4885-4EFF-A444-D94A9350D2A9}"/>
              </a:ext>
            </a:extLst>
          </p:cNvPr>
          <p:cNvSpPr>
            <a:spLocks noGrp="1"/>
          </p:cNvSpPr>
          <p:nvPr>
            <p:ph type="subTitle" idx="1"/>
          </p:nvPr>
        </p:nvSpPr>
        <p:spPr>
          <a:xfrm>
            <a:off x="1524000" y="1351129"/>
            <a:ext cx="9144000" cy="5636526"/>
          </a:xfrm>
        </p:spPr>
        <p:txBody>
          <a:bodyPr/>
          <a:lstStyle/>
          <a:p>
            <a:r>
              <a:rPr lang="ru-RU" dirty="0"/>
              <a:t>.</a:t>
            </a:r>
          </a:p>
        </p:txBody>
      </p:sp>
      <p:pic>
        <p:nvPicPr>
          <p:cNvPr id="7" name="Рисунок 6" descr="nasos-konsolnyj.jpg"/>
          <p:cNvPicPr>
            <a:picLocks noChangeAspect="1"/>
          </p:cNvPicPr>
          <p:nvPr/>
        </p:nvPicPr>
        <p:blipFill>
          <a:blip r:embed="rId2"/>
          <a:stretch>
            <a:fillRect/>
          </a:stretch>
        </p:blipFill>
        <p:spPr>
          <a:xfrm>
            <a:off x="2067124" y="859747"/>
            <a:ext cx="7351196" cy="4133953"/>
          </a:xfrm>
          <a:prstGeom prst="rect">
            <a:avLst/>
          </a:prstGeom>
        </p:spPr>
      </p:pic>
    </p:spTree>
    <p:extLst>
      <p:ext uri="{BB962C8B-B14F-4D97-AF65-F5344CB8AC3E}">
        <p14:creationId xmlns="" xmlns:p14="http://schemas.microsoft.com/office/powerpoint/2010/main" val="108028481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400" dirty="0" smtClean="0"/>
              <a:t>Центробежный насос</a:t>
            </a:r>
            <a:endParaRPr lang="ru-RU" sz="4400" dirty="0"/>
          </a:p>
        </p:txBody>
      </p:sp>
      <p:sp>
        <p:nvSpPr>
          <p:cNvPr id="3" name="Содержимое 2"/>
          <p:cNvSpPr>
            <a:spLocks noGrp="1"/>
          </p:cNvSpPr>
          <p:nvPr>
            <p:ph idx="1"/>
          </p:nvPr>
        </p:nvSpPr>
        <p:spPr/>
        <p:txBody>
          <a:bodyPr/>
          <a:lstStyle/>
          <a:p>
            <a:r>
              <a:rPr lang="ru-RU" dirty="0" smtClean="0"/>
              <a:t>Центробежный насос- насос, в котором движение жидкости и необходимый напор создаются за счет центробежной силы, возникающей при воздействии лопастей рабочего колеса на жидкость.</a:t>
            </a:r>
            <a:endParaRPr lang="ru-RU"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343D9FB-5AE2-4B35-858F-1A90BCC36451}"/>
              </a:ext>
            </a:extLst>
          </p:cNvPr>
          <p:cNvSpPr>
            <a:spLocks noGrp="1"/>
          </p:cNvSpPr>
          <p:nvPr>
            <p:ph type="title"/>
          </p:nvPr>
        </p:nvSpPr>
        <p:spPr>
          <a:xfrm>
            <a:off x="838200" y="365125"/>
            <a:ext cx="10515600" cy="523149"/>
          </a:xfrm>
        </p:spPr>
        <p:txBody>
          <a:bodyPr>
            <a:normAutofit fontScale="90000"/>
          </a:bodyPr>
          <a:lstStyle/>
          <a:p>
            <a:pPr algn="ctr"/>
            <a:r>
              <a:rPr lang="ru-RU" u="sng" dirty="0" smtClean="0"/>
              <a:t>Виды ЦБН</a:t>
            </a:r>
            <a:endParaRPr lang="ru-RU" u="sng" dirty="0"/>
          </a:p>
        </p:txBody>
      </p:sp>
      <p:pic>
        <p:nvPicPr>
          <p:cNvPr id="5" name="Содержимое 4" descr="виды.jpg"/>
          <p:cNvPicPr>
            <a:picLocks noGrp="1" noChangeAspect="1"/>
          </p:cNvPicPr>
          <p:nvPr>
            <p:ph idx="1"/>
          </p:nvPr>
        </p:nvPicPr>
        <p:blipFill>
          <a:blip r:embed="rId2"/>
          <a:stretch>
            <a:fillRect/>
          </a:stretch>
        </p:blipFill>
        <p:spPr>
          <a:xfrm>
            <a:off x="2416629" y="943726"/>
            <a:ext cx="6931152" cy="5191595"/>
          </a:xfrm>
        </p:spPr>
      </p:pic>
    </p:spTree>
    <p:extLst>
      <p:ext uri="{BB962C8B-B14F-4D97-AF65-F5344CB8AC3E}">
        <p14:creationId xmlns="" xmlns:p14="http://schemas.microsoft.com/office/powerpoint/2010/main" val="27841675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6313ED5-44A4-45CF-9C87-3332383E3620}"/>
              </a:ext>
            </a:extLst>
          </p:cNvPr>
          <p:cNvSpPr>
            <a:spLocks noGrp="1"/>
          </p:cNvSpPr>
          <p:nvPr>
            <p:ph type="title"/>
          </p:nvPr>
        </p:nvSpPr>
        <p:spPr>
          <a:xfrm>
            <a:off x="838200" y="251792"/>
            <a:ext cx="10621618" cy="767112"/>
          </a:xfrm>
        </p:spPr>
        <p:txBody>
          <a:bodyPr>
            <a:normAutofit fontScale="90000"/>
          </a:bodyPr>
          <a:lstStyle/>
          <a:p>
            <a:pPr algn="ctr"/>
            <a:r>
              <a:rPr lang="ru-RU" u="sng" dirty="0" smtClean="0">
                <a:effectLst>
                  <a:outerShdw blurRad="38100" dist="38100" dir="2700000" algn="tl">
                    <a:srgbClr val="000000">
                      <a:alpha val="43137"/>
                    </a:srgbClr>
                  </a:outerShdw>
                </a:effectLst>
              </a:rPr>
              <a:t>Применение</a:t>
            </a:r>
            <a:endParaRPr lang="ru-RU" u="sng" dirty="0">
              <a:effectLst>
                <a:outerShdw blurRad="38100" dist="38100" dir="2700000" algn="tl">
                  <a:srgbClr val="000000">
                    <a:alpha val="43137"/>
                  </a:srgbClr>
                </a:outerShdw>
              </a:effectLst>
            </a:endParaRPr>
          </a:p>
        </p:txBody>
      </p:sp>
      <p:sp>
        <p:nvSpPr>
          <p:cNvPr id="3" name="Объект 2">
            <a:extLst>
              <a:ext uri="{FF2B5EF4-FFF2-40B4-BE49-F238E27FC236}">
                <a16:creationId xmlns="" xmlns:a16="http://schemas.microsoft.com/office/drawing/2014/main" id="{B726B47A-0F77-4D2F-A7C6-315423CF7C0E}"/>
              </a:ext>
            </a:extLst>
          </p:cNvPr>
          <p:cNvSpPr>
            <a:spLocks noGrp="1"/>
          </p:cNvSpPr>
          <p:nvPr>
            <p:ph idx="1"/>
          </p:nvPr>
        </p:nvSpPr>
        <p:spPr>
          <a:xfrm>
            <a:off x="1214846" y="1358537"/>
            <a:ext cx="10073640" cy="4402183"/>
          </a:xfrm>
          <a:gradFill flip="none" rotWithShape="1">
            <a:gsLst>
              <a:gs pos="0">
                <a:schemeClr val="accent1">
                  <a:lumMod val="18000"/>
                  <a:lumOff val="82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ln>
        </p:spPr>
        <p:txBody>
          <a:bodyPr>
            <a:normAutofit/>
          </a:bodyPr>
          <a:lstStyle/>
          <a:p>
            <a:pPr lvl="1"/>
            <a:r>
              <a:rPr lang="en-US" sz="2800" dirty="0" err="1" smtClean="0"/>
              <a:t>Используя</a:t>
            </a:r>
            <a:r>
              <a:rPr lang="en-US" sz="2800" dirty="0" smtClean="0"/>
              <a:t> </a:t>
            </a:r>
            <a:r>
              <a:rPr lang="en-US" sz="2800" dirty="0" err="1" smtClean="0"/>
              <a:t>такое</a:t>
            </a:r>
            <a:r>
              <a:rPr lang="en-US" sz="2800" dirty="0" smtClean="0"/>
              <a:t> </a:t>
            </a:r>
            <a:r>
              <a:rPr lang="en-US" sz="2800" dirty="0" err="1" smtClean="0"/>
              <a:t>оборудование</a:t>
            </a:r>
            <a:r>
              <a:rPr lang="en-US" sz="2800" dirty="0" smtClean="0"/>
              <a:t>, </a:t>
            </a:r>
            <a:r>
              <a:rPr lang="en-US" sz="2800" dirty="0" err="1" smtClean="0"/>
              <a:t>представленное</a:t>
            </a:r>
            <a:r>
              <a:rPr lang="en-US" sz="2800" dirty="0" smtClean="0"/>
              <a:t> </a:t>
            </a:r>
            <a:r>
              <a:rPr lang="en-US" sz="2800" dirty="0" err="1" smtClean="0"/>
              <a:t>на</a:t>
            </a:r>
            <a:r>
              <a:rPr lang="en-US" sz="2800" dirty="0" smtClean="0"/>
              <a:t> </a:t>
            </a:r>
            <a:r>
              <a:rPr lang="en-US" sz="2800" dirty="0" err="1" smtClean="0"/>
              <a:t>современном</a:t>
            </a:r>
            <a:r>
              <a:rPr lang="en-US" sz="2800" dirty="0" smtClean="0"/>
              <a:t> </a:t>
            </a:r>
            <a:r>
              <a:rPr lang="en-US" sz="2800" dirty="0" err="1" smtClean="0"/>
              <a:t>рынке</a:t>
            </a:r>
            <a:r>
              <a:rPr lang="en-US" sz="2800" dirty="0" smtClean="0"/>
              <a:t> </a:t>
            </a:r>
            <a:r>
              <a:rPr lang="en-US" sz="2800" dirty="0" err="1" smtClean="0"/>
              <a:t>множеством</a:t>
            </a:r>
            <a:r>
              <a:rPr lang="en-US" sz="2800" dirty="0" smtClean="0"/>
              <a:t> </a:t>
            </a:r>
            <a:r>
              <a:rPr lang="en-US" sz="2800" dirty="0" err="1" smtClean="0"/>
              <a:t>разных</a:t>
            </a:r>
            <a:r>
              <a:rPr lang="en-US" sz="2800" dirty="0" smtClean="0"/>
              <a:t> </a:t>
            </a:r>
            <a:r>
              <a:rPr lang="en-US" sz="2800" dirty="0" err="1" smtClean="0"/>
              <a:t>моделей</a:t>
            </a:r>
            <a:r>
              <a:rPr lang="en-US" sz="2800" dirty="0" smtClean="0"/>
              <a:t>, </a:t>
            </a:r>
            <a:r>
              <a:rPr lang="en-US" sz="2800" dirty="0" err="1" smtClean="0"/>
              <a:t>можно</a:t>
            </a:r>
            <a:r>
              <a:rPr lang="en-US" sz="2800" dirty="0" smtClean="0"/>
              <a:t> </a:t>
            </a:r>
            <a:r>
              <a:rPr lang="en-US" sz="2800" dirty="0" err="1" smtClean="0"/>
              <a:t>успешно</a:t>
            </a:r>
            <a:r>
              <a:rPr lang="en-US" sz="2800" dirty="0" smtClean="0"/>
              <a:t> </a:t>
            </a:r>
            <a:r>
              <a:rPr lang="en-US" sz="2800" dirty="0" err="1" smtClean="0"/>
              <a:t>откачивать</a:t>
            </a:r>
            <a:r>
              <a:rPr lang="en-US" sz="2800" dirty="0" smtClean="0"/>
              <a:t> </a:t>
            </a:r>
            <a:r>
              <a:rPr lang="en-US" sz="2800" dirty="0" err="1" smtClean="0"/>
              <a:t>жидкую</a:t>
            </a:r>
            <a:r>
              <a:rPr lang="en-US" sz="2800" dirty="0" smtClean="0"/>
              <a:t> </a:t>
            </a:r>
            <a:r>
              <a:rPr lang="en-US" sz="2800" dirty="0" err="1" smtClean="0"/>
              <a:t>среду</a:t>
            </a:r>
            <a:r>
              <a:rPr lang="en-US" sz="2800" dirty="0" smtClean="0"/>
              <a:t> </a:t>
            </a:r>
            <a:r>
              <a:rPr lang="en-US" sz="2800" dirty="0" err="1" smtClean="0"/>
              <a:t>из</a:t>
            </a:r>
            <a:r>
              <a:rPr lang="en-US" sz="2800" dirty="0" smtClean="0"/>
              <a:t> </a:t>
            </a:r>
            <a:r>
              <a:rPr lang="en-US" sz="2800" dirty="0" err="1" smtClean="0"/>
              <a:t>скважин</a:t>
            </a:r>
            <a:r>
              <a:rPr lang="en-US" sz="2800" dirty="0" smtClean="0"/>
              <a:t> и </a:t>
            </a:r>
            <a:r>
              <a:rPr lang="en-US" sz="2800" dirty="0" err="1" smtClean="0"/>
              <a:t>колодцев</a:t>
            </a:r>
            <a:r>
              <a:rPr lang="en-US" sz="2800" dirty="0" smtClean="0"/>
              <a:t> </a:t>
            </a:r>
            <a:r>
              <a:rPr lang="en-US" sz="2800" dirty="0" err="1" smtClean="0"/>
              <a:t>даже</a:t>
            </a:r>
            <a:r>
              <a:rPr lang="en-US" sz="2800" dirty="0" smtClean="0"/>
              <a:t> </a:t>
            </a:r>
            <a:r>
              <a:rPr lang="en-US" sz="2800" dirty="0" err="1" smtClean="0"/>
              <a:t>большой</a:t>
            </a:r>
            <a:r>
              <a:rPr lang="en-US" sz="2800" dirty="0" smtClean="0"/>
              <a:t> </a:t>
            </a:r>
            <a:r>
              <a:rPr lang="en-US" sz="2800" dirty="0" err="1" smtClean="0"/>
              <a:t>глубины</a:t>
            </a:r>
            <a:r>
              <a:rPr lang="en-US" sz="2800" dirty="0" smtClean="0"/>
              <a:t> и </a:t>
            </a:r>
            <a:r>
              <a:rPr lang="en-US" sz="2800" dirty="0" err="1" smtClean="0"/>
              <a:t>затем</a:t>
            </a:r>
            <a:r>
              <a:rPr lang="en-US" sz="2800" dirty="0" smtClean="0"/>
              <a:t> </a:t>
            </a:r>
            <a:r>
              <a:rPr lang="en-US" sz="2800" dirty="0" err="1" smtClean="0"/>
              <a:t>транспортировать</a:t>
            </a:r>
            <a:r>
              <a:rPr lang="en-US" sz="2800" dirty="0" smtClean="0"/>
              <a:t> </a:t>
            </a:r>
            <a:r>
              <a:rPr lang="en-US" sz="2800" dirty="0" err="1" smtClean="0"/>
              <a:t>ее</a:t>
            </a:r>
            <a:r>
              <a:rPr lang="en-US" sz="2800" dirty="0" smtClean="0"/>
              <a:t> </a:t>
            </a:r>
            <a:r>
              <a:rPr lang="en-US" sz="2800" dirty="0" err="1" smtClean="0"/>
              <a:t>по</a:t>
            </a:r>
            <a:r>
              <a:rPr lang="en-US" sz="2800" dirty="0" smtClean="0"/>
              <a:t> </a:t>
            </a:r>
            <a:r>
              <a:rPr lang="en-US" sz="2800" dirty="0" err="1" smtClean="0"/>
              <a:t>трубопроводу</a:t>
            </a:r>
            <a:r>
              <a:rPr lang="en-US" sz="2800" dirty="0" smtClean="0"/>
              <a:t> </a:t>
            </a:r>
            <a:r>
              <a:rPr lang="en-US" sz="2800" dirty="0" err="1" smtClean="0"/>
              <a:t>на</a:t>
            </a:r>
            <a:r>
              <a:rPr lang="en-US" sz="2800" dirty="0" smtClean="0"/>
              <a:t> </a:t>
            </a:r>
            <a:r>
              <a:rPr lang="en-US" sz="2800" dirty="0" err="1" smtClean="0"/>
              <a:t>значительные</a:t>
            </a:r>
            <a:r>
              <a:rPr lang="en-US" sz="2800" dirty="0" smtClean="0"/>
              <a:t> </a:t>
            </a:r>
            <a:r>
              <a:rPr lang="en-US" sz="2800" dirty="0" err="1" smtClean="0"/>
              <a:t>расстояния</a:t>
            </a:r>
            <a:r>
              <a:rPr lang="en-US" sz="2800" dirty="0" smtClean="0"/>
              <a:t>. </a:t>
            </a:r>
            <a:r>
              <a:rPr lang="en-US" sz="2800" dirty="0" err="1" smtClean="0"/>
              <a:t>Чтобы</a:t>
            </a:r>
            <a:r>
              <a:rPr lang="en-US" sz="2800" dirty="0" smtClean="0"/>
              <a:t> </a:t>
            </a:r>
            <a:r>
              <a:rPr lang="en-US" sz="2800" dirty="0" err="1" smtClean="0"/>
              <a:t>центробежный</a:t>
            </a:r>
            <a:r>
              <a:rPr lang="en-US" sz="2800" dirty="0" smtClean="0"/>
              <a:t> </a:t>
            </a:r>
            <a:r>
              <a:rPr lang="en-US" sz="2800" dirty="0" err="1" smtClean="0"/>
              <a:t>насос</a:t>
            </a:r>
            <a:r>
              <a:rPr lang="en-US" sz="2800" dirty="0" smtClean="0"/>
              <a:t> </a:t>
            </a:r>
            <a:r>
              <a:rPr lang="en-US" sz="2800" dirty="0" err="1" smtClean="0"/>
              <a:t>демонстрировал</a:t>
            </a:r>
            <a:r>
              <a:rPr lang="en-US" sz="2800" dirty="0" smtClean="0"/>
              <a:t> </a:t>
            </a:r>
            <a:r>
              <a:rPr lang="en-US" sz="2800" dirty="0" err="1" smtClean="0"/>
              <a:t>высокую</a:t>
            </a:r>
            <a:r>
              <a:rPr lang="en-US" sz="2800" dirty="0" smtClean="0"/>
              <a:t> </a:t>
            </a:r>
            <a:r>
              <a:rPr lang="en-US" sz="2800" dirty="0" err="1" smtClean="0"/>
              <a:t>эффективность</a:t>
            </a:r>
            <a:r>
              <a:rPr lang="en-US" sz="2800" dirty="0" smtClean="0"/>
              <a:t> и </a:t>
            </a:r>
            <a:r>
              <a:rPr lang="en-US" sz="2800" dirty="0" err="1" smtClean="0"/>
              <a:t>работал</a:t>
            </a:r>
            <a:r>
              <a:rPr lang="en-US" sz="2800" dirty="0" smtClean="0"/>
              <a:t> </a:t>
            </a:r>
            <a:r>
              <a:rPr lang="en-US" sz="2800" dirty="0" err="1" smtClean="0"/>
              <a:t>без</a:t>
            </a:r>
            <a:r>
              <a:rPr lang="en-US" sz="2800" dirty="0" smtClean="0"/>
              <a:t> </a:t>
            </a:r>
            <a:r>
              <a:rPr lang="en-US" sz="2800" dirty="0" err="1" smtClean="0"/>
              <a:t>сбоев</a:t>
            </a:r>
            <a:r>
              <a:rPr lang="en-US" sz="2800" dirty="0" smtClean="0"/>
              <a:t>, </a:t>
            </a:r>
            <a:r>
              <a:rPr lang="en-US" sz="2800" dirty="0" err="1" smtClean="0"/>
              <a:t>важно</a:t>
            </a:r>
            <a:r>
              <a:rPr lang="en-US" sz="2800" dirty="0" smtClean="0"/>
              <a:t> </a:t>
            </a:r>
            <a:r>
              <a:rPr lang="en-US" sz="2800" dirty="0" err="1" smtClean="0"/>
              <a:t>знать</a:t>
            </a:r>
            <a:r>
              <a:rPr lang="en-US" sz="2800" dirty="0" smtClean="0"/>
              <a:t>, </a:t>
            </a:r>
            <a:r>
              <a:rPr lang="en-US" sz="2800" dirty="0" err="1" smtClean="0"/>
              <a:t>как</a:t>
            </a:r>
            <a:r>
              <a:rPr lang="en-US" sz="2800" dirty="0" smtClean="0"/>
              <a:t> </a:t>
            </a:r>
            <a:r>
              <a:rPr lang="en-US" sz="2800" dirty="0" err="1" smtClean="0"/>
              <a:t>правильно</a:t>
            </a:r>
            <a:r>
              <a:rPr lang="en-US" sz="2800" dirty="0" smtClean="0"/>
              <a:t> </a:t>
            </a:r>
            <a:r>
              <a:rPr lang="en-US" sz="2800" dirty="0" err="1" smtClean="0"/>
              <a:t>подбирать</a:t>
            </a:r>
            <a:r>
              <a:rPr lang="en-US" sz="2800" dirty="0" smtClean="0"/>
              <a:t> </a:t>
            </a:r>
            <a:r>
              <a:rPr lang="en-US" sz="2800" dirty="0" err="1" smtClean="0"/>
              <a:t>его</a:t>
            </a:r>
            <a:r>
              <a:rPr lang="en-US" sz="2800" dirty="0" smtClean="0"/>
              <a:t> </a:t>
            </a:r>
            <a:r>
              <a:rPr lang="en-US" sz="2800" dirty="0" err="1" smtClean="0"/>
              <a:t>для</a:t>
            </a:r>
            <a:r>
              <a:rPr lang="en-US" sz="2800" dirty="0" smtClean="0"/>
              <a:t> </a:t>
            </a:r>
            <a:r>
              <a:rPr lang="en-US" sz="2800" dirty="0" err="1" smtClean="0"/>
              <a:t>решения</a:t>
            </a:r>
            <a:r>
              <a:rPr lang="en-US" sz="2800" dirty="0" smtClean="0"/>
              <a:t> </a:t>
            </a:r>
            <a:r>
              <a:rPr lang="en-US" sz="2800" dirty="0" err="1" smtClean="0"/>
              <a:t>определенных</a:t>
            </a:r>
            <a:r>
              <a:rPr lang="en-US" sz="2800" dirty="0" smtClean="0"/>
              <a:t> </a:t>
            </a:r>
            <a:r>
              <a:rPr lang="en-US" sz="2800" dirty="0" err="1" smtClean="0"/>
              <a:t>задач</a:t>
            </a:r>
            <a:r>
              <a:rPr lang="en-US" sz="2800" dirty="0" smtClean="0"/>
              <a:t>, и </a:t>
            </a:r>
            <a:r>
              <a:rPr lang="en-US" sz="2800" dirty="0" err="1" smtClean="0"/>
              <a:t>точно</a:t>
            </a:r>
            <a:r>
              <a:rPr lang="en-US" sz="2800" dirty="0" smtClean="0"/>
              <a:t> </a:t>
            </a:r>
            <a:r>
              <a:rPr lang="en-US" sz="2800" dirty="0" err="1" smtClean="0"/>
              <a:t>следовать</a:t>
            </a:r>
            <a:r>
              <a:rPr lang="en-US" sz="2800" dirty="0" smtClean="0"/>
              <a:t> </a:t>
            </a:r>
            <a:r>
              <a:rPr lang="en-US" sz="2800" dirty="0" err="1" smtClean="0"/>
              <a:t>рекомендациям</a:t>
            </a:r>
            <a:r>
              <a:rPr lang="en-US" sz="2800" dirty="0" smtClean="0"/>
              <a:t> </a:t>
            </a:r>
            <a:r>
              <a:rPr lang="en-US" sz="2800" dirty="0" err="1" smtClean="0"/>
              <a:t>по</a:t>
            </a:r>
            <a:r>
              <a:rPr lang="en-US" sz="2800" dirty="0" smtClean="0"/>
              <a:t> </a:t>
            </a:r>
            <a:r>
              <a:rPr lang="en-US" sz="2800" dirty="0" err="1" smtClean="0"/>
              <a:t>его</a:t>
            </a:r>
            <a:r>
              <a:rPr lang="en-US" sz="2800" dirty="0" smtClean="0"/>
              <a:t> </a:t>
            </a:r>
            <a:r>
              <a:rPr lang="en-US" sz="2800" dirty="0" err="1" smtClean="0"/>
              <a:t>техническому</a:t>
            </a:r>
            <a:r>
              <a:rPr lang="en-US" sz="2800" dirty="0" smtClean="0"/>
              <a:t> </a:t>
            </a:r>
            <a:r>
              <a:rPr lang="en-US" sz="2800" dirty="0" err="1" smtClean="0"/>
              <a:t>обслуживанию</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97312773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586</TotalTime>
  <Words>1111</Words>
  <Application>Microsoft Office PowerPoint</Application>
  <PresentationFormat>Произвольный</PresentationFormat>
  <Paragraphs>107</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Поток</vt:lpstr>
      <vt:lpstr>                             Министерство образования и науки Республики Башкортостан  ГАПОУ Уфимский топливно-энергетический колледж                                                                                                                                                                                                                                                                      Спец.: 13.02.02</vt:lpstr>
      <vt:lpstr>ВВЕДЕНИЕ</vt:lpstr>
      <vt:lpstr>Цели и задачи проекта:</vt:lpstr>
      <vt:lpstr>Слайд 4</vt:lpstr>
      <vt:lpstr>         Центробежный насос       </vt:lpstr>
      <vt:lpstr>Центробежный насос</vt:lpstr>
      <vt:lpstr>Центробежный насос</vt:lpstr>
      <vt:lpstr>Виды ЦБН</vt:lpstr>
      <vt:lpstr>Применение</vt:lpstr>
      <vt:lpstr> Сферы применения </vt:lpstr>
      <vt:lpstr> </vt:lpstr>
      <vt:lpstr>Схема</vt:lpstr>
      <vt:lpstr>Преимущества</vt:lpstr>
      <vt:lpstr>Недостатки</vt:lpstr>
      <vt:lpstr>Марки ЦБН</vt:lpstr>
      <vt:lpstr>Слайд 16</vt:lpstr>
      <vt:lpstr>Слайд 17</vt:lpstr>
      <vt:lpstr>Применение центробежных насосов в ТОТ</vt:lpstr>
      <vt:lpstr>Заключение</vt:lpstr>
      <vt:lpstr>Список литературы</vt:lpstr>
      <vt:lpstr>Список интернет-источников</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образования и науки Республики Башкортостан  ГАПОУ Уфимский топливно-энергетический колледж                                                                                                                                       спец.: 13.02.02</dc:title>
  <dc:creator>Лилия</dc:creator>
  <cp:lastModifiedBy>zarina</cp:lastModifiedBy>
  <cp:revision>44</cp:revision>
  <dcterms:created xsi:type="dcterms:W3CDTF">2020-10-20T08:04:04Z</dcterms:created>
  <dcterms:modified xsi:type="dcterms:W3CDTF">2020-12-22T16:46:38Z</dcterms:modified>
</cp:coreProperties>
</file>