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74" r:id="rId3"/>
    <p:sldId id="278" r:id="rId4"/>
    <p:sldId id="277" r:id="rId5"/>
    <p:sldId id="257" r:id="rId6"/>
    <p:sldId id="258" r:id="rId7"/>
    <p:sldId id="273"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5" r:id="rId23"/>
    <p:sldId id="279" r:id="rId24"/>
    <p:sldId id="276"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илия" initials="Л" lastIdx="4" clrIdx="0">
    <p:extLst>
      <p:ext uri="{19B8F6BF-5375-455C-9EA6-DF929625EA0E}">
        <p15:presenceInfo xmlns:p15="http://schemas.microsoft.com/office/powerpoint/2012/main" xmlns="" userId="Лилия"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9485" autoAdjust="0"/>
    <p:restoredTop sz="94660"/>
  </p:normalViewPr>
  <p:slideViewPr>
    <p:cSldViewPr snapToGrid="0">
      <p:cViewPr varScale="1">
        <p:scale>
          <a:sx n="73" d="100"/>
          <a:sy n="73" d="100"/>
        </p:scale>
        <p:origin x="-126"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F8E9BED-D027-4109-A741-987A094DF97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8E9BED-D027-4109-A741-987A094DF97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8E9BED-D027-4109-A741-987A094DF97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68C3C7A-32D2-4724-B564-414339057364}" type="datetimeFigureOut">
              <a:rPr lang="ru-RU" smtClean="0"/>
              <a:pPr/>
              <a:t>22.12.2020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769600" y="6356351"/>
            <a:ext cx="812800" cy="365125"/>
          </a:xfrm>
        </p:spPr>
        <p:txBody>
          <a:bodyPr/>
          <a:lstStyle/>
          <a:p>
            <a:fld id="{2F8E9BED-D027-4109-A741-987A094DF97D}" type="slidenum">
              <a:rPr lang="ru-RU" smtClean="0"/>
              <a:pPr/>
              <a:t>‹#›</a:t>
            </a:fld>
            <a:endParaRPr lang="ru-RU"/>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8C3C7A-32D2-4724-B564-414339057364}" type="datetimeFigureOut">
              <a:rPr lang="ru-RU" smtClean="0"/>
              <a:pPr/>
              <a:t>22.12.2020</a:t>
            </a:fld>
            <a:endParaRPr lang="ru-RU"/>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8E9BED-D027-4109-A741-987A094DF97D}" type="slidenum">
              <a:rPr lang="ru-RU" smtClean="0"/>
              <a:pPr/>
              <a:t>‹#›</a:t>
            </a:fld>
            <a:endParaRPr lang="ru-RU"/>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et-all.org/nasosy/tsentrobezhnyj-nasos-ustrojstvo-printsip-dejstviya.html" TargetMode="External"/><Relationship Id="rId2" Type="http://schemas.openxmlformats.org/officeDocument/2006/relationships/hyperlink" Target="https://ence-pumps.ru/centrobezhnie_nasosy/" TargetMode="External"/><Relationship Id="rId1" Type="http://schemas.openxmlformats.org/officeDocument/2006/relationships/slideLayout" Target="../slideLayouts/slideLayout2.xml"/><Relationship Id="rId4" Type="http://schemas.openxmlformats.org/officeDocument/2006/relationships/hyperlink" Target="https://neftegaz.ru/tech-library/nasosnoe-i-kompressornoe-oborudovanie/141940-tsentrobezhnyy-naso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rincipraboty.ru/ustroystvo-i-princip-raboty-centrobezhnogo-nasosa/" TargetMode="External"/><Relationship Id="rId2" Type="http://schemas.openxmlformats.org/officeDocument/2006/relationships/hyperlink" Target="https://neftegaz.ru/tech-library/nasosnoe-i-kompressornoe-oborudovanie/141940-tsentrobezhnyy-nasos/" TargetMode="External"/><Relationship Id="rId1" Type="http://schemas.openxmlformats.org/officeDocument/2006/relationships/slideLayout" Target="../slideLayouts/slideLayout2.xml"/><Relationship Id="rId5" Type="http://schemas.openxmlformats.org/officeDocument/2006/relationships/hyperlink" Target="https://cable.ru/articles/id-1550.php" TargetMode="External"/><Relationship Id="rId4" Type="http://schemas.openxmlformats.org/officeDocument/2006/relationships/hyperlink" Target="https://stankiexpert.ru/spravochnik/pnevmatika/tsentrobezhnyi-nasos.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243738-83BA-44DB-84EE-9CF71DF0F6F7}"/>
              </a:ext>
            </a:extLst>
          </p:cNvPr>
          <p:cNvSpPr>
            <a:spLocks noGrp="1"/>
          </p:cNvSpPr>
          <p:nvPr>
            <p:ph type="ctrTitle"/>
          </p:nvPr>
        </p:nvSpPr>
        <p:spPr>
          <a:xfrm>
            <a:off x="1311965" y="0"/>
            <a:ext cx="9144000" cy="2160103"/>
          </a:xfrm>
        </p:spPr>
        <p:txBody>
          <a:bodyPr>
            <a:normAutofit fontScale="90000"/>
          </a:bodyPr>
          <a:lstStyle/>
          <a:p>
            <a:pPr algn="ct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Министерство образования и науки Республики Башкортостан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ГАПОУ Уфимский топливно-энергетический колледж</a:t>
            </a:r>
            <a:br>
              <a:rPr lang="ru-RU" sz="27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Спец.: 13.02.02</a:t>
            </a:r>
            <a:endParaRPr lang="ru-RU" sz="22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B237BD42-B516-409A-9A15-5361050E8C37}"/>
              </a:ext>
            </a:extLst>
          </p:cNvPr>
          <p:cNvSpPr>
            <a:spLocks noGrp="1"/>
          </p:cNvSpPr>
          <p:nvPr>
            <p:ph type="subTitle" idx="1"/>
          </p:nvPr>
        </p:nvSpPr>
        <p:spPr>
          <a:xfrm>
            <a:off x="980661" y="3273287"/>
            <a:ext cx="9687339" cy="1166191"/>
          </a:xfrm>
        </p:spPr>
        <p:txBody>
          <a:bodyPr>
            <a:normAutofit fontScale="25000" lnSpcReduction="20000"/>
          </a:bodyPr>
          <a:lstStyle/>
          <a:p>
            <a:pPr algn="ctr"/>
            <a:r>
              <a:rPr lang="ru-RU" sz="11200" dirty="0">
                <a:latin typeface="Times New Roman" panose="02020603050405020304" pitchFamily="18" charset="0"/>
                <a:cs typeface="Times New Roman" panose="02020603050405020304" pitchFamily="18" charset="0"/>
              </a:rPr>
              <a:t>Проект-презентация по дисциплине</a:t>
            </a:r>
            <a:r>
              <a:rPr lang="ru-RU" sz="9600" dirty="0">
                <a:latin typeface="Times New Roman" panose="02020603050405020304" pitchFamily="18" charset="0"/>
                <a:cs typeface="Times New Roman" panose="02020603050405020304" pitchFamily="18" charset="0"/>
              </a:rPr>
              <a:t>: </a:t>
            </a:r>
          </a:p>
          <a:p>
            <a:pPr algn="ctr"/>
            <a:r>
              <a:rPr lang="ru-RU" sz="11200" dirty="0" smtClean="0">
                <a:latin typeface="Times New Roman" panose="02020603050405020304" pitchFamily="18" charset="0"/>
                <a:cs typeface="Times New Roman" panose="02020603050405020304" pitchFamily="18" charset="0"/>
              </a:rPr>
              <a:t>«Теоретические </a:t>
            </a:r>
            <a:r>
              <a:rPr lang="ru-RU" sz="11200" dirty="0">
                <a:latin typeface="Times New Roman" panose="02020603050405020304" pitchFamily="18" charset="0"/>
                <a:cs typeface="Times New Roman" panose="02020603050405020304" pitchFamily="18" charset="0"/>
              </a:rPr>
              <a:t>основы теплотехники и </a:t>
            </a:r>
            <a:r>
              <a:rPr lang="ru-RU" sz="11200" dirty="0" smtClean="0">
                <a:latin typeface="Times New Roman" panose="02020603050405020304" pitchFamily="18" charset="0"/>
                <a:cs typeface="Times New Roman" panose="02020603050405020304" pitchFamily="18" charset="0"/>
              </a:rPr>
              <a:t>гидравлики»</a:t>
            </a:r>
            <a:endParaRPr lang="ru-RU" sz="11200" dirty="0">
              <a:latin typeface="Times New Roman" panose="02020603050405020304" pitchFamily="18" charset="0"/>
              <a:cs typeface="Times New Roman" panose="02020603050405020304" pitchFamily="18" charset="0"/>
            </a:endParaRPr>
          </a:p>
          <a:p>
            <a:pPr algn="ctr"/>
            <a:r>
              <a:rPr lang="ru-RU" sz="11200" dirty="0">
                <a:latin typeface="Times New Roman" panose="02020603050405020304" pitchFamily="18" charset="0"/>
                <a:cs typeface="Times New Roman" panose="02020603050405020304" pitchFamily="18" charset="0"/>
              </a:rPr>
              <a:t>Тема: </a:t>
            </a:r>
            <a:r>
              <a:rPr lang="ru-RU" sz="11200" dirty="0" smtClean="0">
                <a:latin typeface="Times New Roman" panose="02020603050405020304" pitchFamily="18" charset="0"/>
                <a:cs typeface="Times New Roman" panose="02020603050405020304" pitchFamily="18" charset="0"/>
              </a:rPr>
              <a:t>Центробежный </a:t>
            </a:r>
            <a:r>
              <a:rPr lang="ru-RU" sz="11200" dirty="0">
                <a:latin typeface="Times New Roman" panose="02020603050405020304" pitchFamily="18" charset="0"/>
                <a:cs typeface="Times New Roman" panose="02020603050405020304" pitchFamily="18" charset="0"/>
              </a:rPr>
              <a:t>насос</a:t>
            </a:r>
          </a:p>
          <a:p>
            <a:endParaRPr lang="ru-RU" dirty="0"/>
          </a:p>
          <a:p>
            <a:endParaRPr lang="ru-RU" dirty="0"/>
          </a:p>
          <a:p>
            <a:endParaRPr lang="ru-RU" dirty="0"/>
          </a:p>
          <a:p>
            <a:r>
              <a:rPr lang="ru-RU" sz="6400" dirty="0"/>
              <a:t> </a:t>
            </a:r>
          </a:p>
          <a:p>
            <a:r>
              <a:rPr lang="ru-RU"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Выполнил: </a:t>
            </a:r>
            <a:r>
              <a:rPr lang="ru-RU" sz="6400" dirty="0" smtClean="0">
                <a:latin typeface="Times New Roman" panose="02020603050405020304" pitchFamily="18" charset="0"/>
                <a:cs typeface="Times New Roman" panose="02020603050405020304" pitchFamily="18" charset="0"/>
              </a:rPr>
              <a:t>студент группы   2ТС-1</a:t>
            </a:r>
            <a:endParaRPr lang="ru-RU" sz="6400" dirty="0">
              <a:latin typeface="Times New Roman" panose="02020603050405020304" pitchFamily="18" charset="0"/>
              <a:cs typeface="Times New Roman" panose="02020603050405020304" pitchFamily="18" charset="0"/>
            </a:endParaRPr>
          </a:p>
          <a:p>
            <a:r>
              <a:rPr lang="ru-RU"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Михайлова Лилия </a:t>
            </a:r>
            <a:r>
              <a:rPr lang="ru-RU" sz="6400" dirty="0" smtClean="0">
                <a:latin typeface="Times New Roman" panose="02020603050405020304" pitchFamily="18" charset="0"/>
                <a:cs typeface="Times New Roman" panose="02020603050405020304" pitchFamily="18" charset="0"/>
              </a:rPr>
              <a:t>Владимировна</a:t>
            </a:r>
            <a:endParaRPr lang="ru-RU" sz="6400" dirty="0">
              <a:latin typeface="Times New Roman" panose="02020603050405020304" pitchFamily="18" charset="0"/>
              <a:cs typeface="Times New Roman" panose="02020603050405020304" pitchFamily="18" charset="0"/>
            </a:endParaRPr>
          </a:p>
          <a:p>
            <a:r>
              <a:rPr lang="ru-RU"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     Руководитель</a:t>
            </a:r>
            <a:r>
              <a:rPr lang="ru-RU" sz="6400" dirty="0">
                <a:latin typeface="Times New Roman" panose="02020603050405020304" pitchFamily="18" charset="0"/>
                <a:cs typeface="Times New Roman" panose="02020603050405020304" pitchFamily="18" charset="0"/>
              </a:rPr>
              <a:t>: </a:t>
            </a:r>
            <a:endParaRPr lang="ru-RU" sz="6400" dirty="0" smtClean="0">
              <a:latin typeface="Times New Roman" panose="02020603050405020304" pitchFamily="18" charset="0"/>
              <a:cs typeface="Times New Roman" panose="02020603050405020304" pitchFamily="18" charset="0"/>
            </a:endParaRPr>
          </a:p>
          <a:p>
            <a:r>
              <a:rPr lang="ru-RU" sz="6400" dirty="0" err="1" smtClean="0">
                <a:latin typeface="Times New Roman" panose="02020603050405020304" pitchFamily="18" charset="0"/>
                <a:cs typeface="Times New Roman" panose="02020603050405020304" pitchFamily="18" charset="0"/>
              </a:rPr>
              <a:t>Валеева</a:t>
            </a:r>
            <a:r>
              <a:rPr lang="ru-RU" sz="6400" dirty="0" smtClean="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Зульфия</a:t>
            </a:r>
            <a:r>
              <a:rPr lang="ru-RU" sz="6400" dirty="0">
                <a:latin typeface="Times New Roman" panose="02020603050405020304" pitchFamily="18" charset="0"/>
                <a:cs typeface="Times New Roman" panose="02020603050405020304" pitchFamily="18" charset="0"/>
              </a:rPr>
              <a:t> </a:t>
            </a:r>
            <a:r>
              <a:rPr lang="ru-RU" sz="6400" dirty="0" err="1" smtClean="0">
                <a:latin typeface="Times New Roman" panose="02020603050405020304" pitchFamily="18" charset="0"/>
                <a:cs typeface="Times New Roman" panose="02020603050405020304" pitchFamily="18" charset="0"/>
              </a:rPr>
              <a:t>Азатовна</a:t>
            </a:r>
            <a:endParaRPr lang="ru-RU" sz="6400" dirty="0">
              <a:latin typeface="Times New Roman" panose="02020603050405020304" pitchFamily="18" charset="0"/>
              <a:cs typeface="Times New Roman" panose="02020603050405020304" pitchFamily="18" charset="0"/>
            </a:endParaRPr>
          </a:p>
          <a:p>
            <a:pPr algn="ctr"/>
            <a:r>
              <a:rPr lang="ru-RU" sz="5600" dirty="0" smtClean="0">
                <a:latin typeface="Times New Roman" panose="02020603050405020304" pitchFamily="18" charset="0"/>
                <a:cs typeface="Times New Roman" panose="02020603050405020304" pitchFamily="18" charset="0"/>
              </a:rPr>
              <a:t>Уфа</a:t>
            </a:r>
            <a:r>
              <a:rPr lang="ru-RU" sz="5600" dirty="0">
                <a:latin typeface="Times New Roman" panose="02020603050405020304" pitchFamily="18" charset="0"/>
                <a:cs typeface="Times New Roman" panose="02020603050405020304" pitchFamily="18" charset="0"/>
              </a:rPr>
              <a:t>, 2020</a:t>
            </a:r>
          </a:p>
        </p:txBody>
      </p:sp>
    </p:spTree>
    <p:extLst>
      <p:ext uri="{BB962C8B-B14F-4D97-AF65-F5344CB8AC3E}">
        <p14:creationId xmlns:p14="http://schemas.microsoft.com/office/powerpoint/2010/main" xmlns="" val="3254885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04C82D-2850-417E-BCC0-ACF24AECE0D0}"/>
              </a:ext>
            </a:extLst>
          </p:cNvPr>
          <p:cNvSpPr>
            <a:spLocks noGrp="1"/>
          </p:cNvSpPr>
          <p:nvPr>
            <p:ph type="title"/>
          </p:nvPr>
        </p:nvSpPr>
        <p:spPr>
          <a:xfrm>
            <a:off x="675861" y="0"/>
            <a:ext cx="10677939" cy="770709"/>
          </a:xfrm>
        </p:spPr>
        <p:txBody>
          <a:bodyPr>
            <a:normAutofit/>
          </a:bodyPr>
          <a:lstStyle/>
          <a:p>
            <a:pPr algn="ctr"/>
            <a:r>
              <a:rPr lang="ru-RU" sz="3200" u="sng" dirty="0">
                <a:latin typeface="Times New Roman" panose="02020603050405020304" pitchFamily="18" charset="0"/>
                <a:cs typeface="Times New Roman" panose="02020603050405020304" pitchFamily="18" charset="0"/>
              </a:rPr>
              <a:t>Виды центробежных насосов</a:t>
            </a:r>
          </a:p>
        </p:txBody>
      </p:sp>
      <p:pic>
        <p:nvPicPr>
          <p:cNvPr id="5" name="Объект 4">
            <a:extLst>
              <a:ext uri="{FF2B5EF4-FFF2-40B4-BE49-F238E27FC236}">
                <a16:creationId xmlns:a16="http://schemas.microsoft.com/office/drawing/2014/main" xmlns="" id="{0BA8D3A3-E302-4781-9B90-292E336BE94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47880" y="1149532"/>
            <a:ext cx="6798366" cy="5303520"/>
          </a:xfrm>
        </p:spPr>
      </p:pic>
    </p:spTree>
    <p:extLst>
      <p:ext uri="{BB962C8B-B14F-4D97-AF65-F5344CB8AC3E}">
        <p14:creationId xmlns:p14="http://schemas.microsoft.com/office/powerpoint/2010/main" xmlns="" val="2422628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FA379F-8386-495B-97F3-B63521D295C3}"/>
              </a:ext>
            </a:extLst>
          </p:cNvPr>
          <p:cNvSpPr>
            <a:spLocks noGrp="1"/>
          </p:cNvSpPr>
          <p:nvPr>
            <p:ph type="title"/>
          </p:nvPr>
        </p:nvSpPr>
        <p:spPr>
          <a:xfrm>
            <a:off x="838200" y="119271"/>
            <a:ext cx="10515600" cy="675859"/>
          </a:xfrm>
        </p:spPr>
        <p:txBody>
          <a:bodyPr>
            <a:normAutofit/>
          </a:bodyPr>
          <a:lstStyle/>
          <a:p>
            <a:pPr algn="ctr"/>
            <a:r>
              <a:rPr lang="ru-RU" sz="3200" b="1" u="sng" dirty="0">
                <a:latin typeface="Times New Roman" panose="02020603050405020304" pitchFamily="18" charset="0"/>
                <a:cs typeface="Times New Roman" panose="02020603050405020304" pitchFamily="18" charset="0"/>
              </a:rPr>
              <a:t>Конструкция </a:t>
            </a:r>
          </a:p>
        </p:txBody>
      </p:sp>
      <p:sp>
        <p:nvSpPr>
          <p:cNvPr id="3" name="Объект 2">
            <a:extLst>
              <a:ext uri="{FF2B5EF4-FFF2-40B4-BE49-F238E27FC236}">
                <a16:creationId xmlns:a16="http://schemas.microsoft.com/office/drawing/2014/main" xmlns="" id="{C6081F40-725E-458D-B880-36CAB9D8F6D2}"/>
              </a:ext>
            </a:extLst>
          </p:cNvPr>
          <p:cNvSpPr>
            <a:spLocks noGrp="1"/>
          </p:cNvSpPr>
          <p:nvPr>
            <p:ph idx="1"/>
          </p:nvPr>
        </p:nvSpPr>
        <p:spPr>
          <a:xfrm>
            <a:off x="742122" y="1179443"/>
            <a:ext cx="10611678" cy="4837044"/>
          </a:xfrm>
        </p:spPr>
        <p:txBody>
          <a:bodyPr>
            <a:normAutofit fontScale="85000" lnSpcReduction="20000"/>
          </a:bodyPr>
          <a:lstStyle/>
          <a:p>
            <a:r>
              <a:rPr lang="ru-RU" dirty="0">
                <a:latin typeface="Times New Roman" panose="02020603050405020304" pitchFamily="18" charset="0"/>
                <a:cs typeface="Times New Roman" panose="02020603050405020304" pitchFamily="18" charset="0"/>
              </a:rPr>
              <a:t>Электродвигатель в устройстве центробежного насоса играет роль приводного элемента. Та часть внутренней конструкции центробежного насоса, где располагается его приводной электродвигатель, тщательно герметизируется, что необходимо для защиты силового агрегата от контакта с перекачиваемой жидкой средой.</a:t>
            </a:r>
          </a:p>
          <a:p>
            <a:r>
              <a:rPr lang="ru-RU" dirty="0">
                <a:latin typeface="Times New Roman" panose="02020603050405020304" pitchFamily="18" charset="0"/>
                <a:cs typeface="Times New Roman" panose="02020603050405020304" pitchFamily="18" charset="0"/>
              </a:rPr>
              <a:t>Вал насоса передает вращение от электродвигателя рабочему колесу.</a:t>
            </a:r>
          </a:p>
          <a:p>
            <a:r>
              <a:rPr lang="ru-RU" dirty="0">
                <a:latin typeface="Times New Roman" panose="02020603050405020304" pitchFamily="18" charset="0"/>
                <a:cs typeface="Times New Roman" panose="02020603050405020304" pitchFamily="18" charset="0"/>
              </a:rPr>
              <a:t>Конструкция центробежного насоса обязательно включает в себя рабочее колесо, на внешней цилиндрической поверхности которого расположены лопатки, перемещающие перекачиваемую жидкую среду по внутренней камере устройства.</a:t>
            </a:r>
          </a:p>
          <a:p>
            <a:r>
              <a:rPr lang="ru-RU" dirty="0">
                <a:latin typeface="Times New Roman" panose="02020603050405020304" pitchFamily="18" charset="0"/>
                <a:cs typeface="Times New Roman" panose="02020603050405020304" pitchFamily="18" charset="0"/>
              </a:rPr>
              <a:t>Подшипниковые узлы обеспечивают легкое вращение вала с зафиксированным на нем рабочим колесом.</a:t>
            </a:r>
          </a:p>
          <a:p>
            <a:r>
              <a:rPr lang="ru-RU" dirty="0">
                <a:latin typeface="Times New Roman" panose="02020603050405020304" pitchFamily="18" charset="0"/>
                <a:cs typeface="Times New Roman" panose="02020603050405020304" pitchFamily="18" charset="0"/>
              </a:rPr>
              <a:t>Уплотнительные элементы защищают узлы внутренней конструкции </a:t>
            </a:r>
            <a:r>
              <a:rPr lang="ru-RU" dirty="0" err="1">
                <a:latin typeface="Times New Roman" panose="02020603050405020304" pitchFamily="18" charset="0"/>
                <a:cs typeface="Times New Roman" panose="02020603050405020304" pitchFamily="18" charset="0"/>
              </a:rPr>
              <a:t>гидромашины</a:t>
            </a:r>
            <a:r>
              <a:rPr lang="ru-RU" dirty="0">
                <a:latin typeface="Times New Roman" panose="02020603050405020304" pitchFamily="18" charset="0"/>
                <a:cs typeface="Times New Roman" panose="02020603050405020304" pitchFamily="18" charset="0"/>
              </a:rPr>
              <a:t> от контакта с перекачиваемой жидкой средой.</a:t>
            </a:r>
          </a:p>
          <a:p>
            <a:r>
              <a:rPr lang="ru-RU" dirty="0">
                <a:latin typeface="Times New Roman" panose="02020603050405020304" pitchFamily="18" charset="0"/>
                <a:cs typeface="Times New Roman" panose="02020603050405020304" pitchFamily="18" charset="0"/>
              </a:rPr>
              <a:t>Корпус насоса, как правило, выполнен в форме улитки и оснащен двумя патрубками – всасывающим и напорным.</a:t>
            </a:r>
          </a:p>
          <a:p>
            <a:endParaRPr lang="ru-RU" dirty="0"/>
          </a:p>
        </p:txBody>
      </p:sp>
    </p:spTree>
    <p:extLst>
      <p:ext uri="{BB962C8B-B14F-4D97-AF65-F5344CB8AC3E}">
        <p14:creationId xmlns:p14="http://schemas.microsoft.com/office/powerpoint/2010/main" xmlns="" val="2051899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01AB8D-2806-48D3-AAE1-CAE347279C97}"/>
              </a:ext>
            </a:extLst>
          </p:cNvPr>
          <p:cNvSpPr>
            <a:spLocks noGrp="1"/>
          </p:cNvSpPr>
          <p:nvPr>
            <p:ph type="title"/>
          </p:nvPr>
        </p:nvSpPr>
        <p:spPr>
          <a:xfrm>
            <a:off x="838200" y="365126"/>
            <a:ext cx="10515600" cy="315912"/>
          </a:xfrm>
        </p:spPr>
        <p:txBody>
          <a:bodyPr>
            <a:normAutofit fontScale="90000"/>
          </a:bodyPr>
          <a:lstStyle/>
          <a:p>
            <a:pPr algn="ctr"/>
            <a:r>
              <a:rPr lang="ru-RU" dirty="0" smtClean="0"/>
              <a:t>Схема</a:t>
            </a:r>
            <a:endParaRPr lang="ru-RU" dirty="0"/>
          </a:p>
        </p:txBody>
      </p:sp>
      <p:sp>
        <p:nvSpPr>
          <p:cNvPr id="3" name="Объект 2">
            <a:extLst>
              <a:ext uri="{FF2B5EF4-FFF2-40B4-BE49-F238E27FC236}">
                <a16:creationId xmlns:a16="http://schemas.microsoft.com/office/drawing/2014/main" xmlns="" id="{3ACF099C-C9C4-41A1-81A5-6E7F9083CBE2}"/>
              </a:ext>
            </a:extLst>
          </p:cNvPr>
          <p:cNvSpPr>
            <a:spLocks noGrp="1"/>
          </p:cNvSpPr>
          <p:nvPr>
            <p:ph idx="1"/>
          </p:nvPr>
        </p:nvSpPr>
        <p:spPr>
          <a:xfrm>
            <a:off x="838200" y="1056999"/>
            <a:ext cx="10515600" cy="4351338"/>
          </a:xfrm>
        </p:spPr>
        <p:txBody>
          <a:bodyPr>
            <a:normAutofit/>
          </a:bodyPr>
          <a:lstStyle/>
          <a:p>
            <a:r>
              <a:rPr lang="ru-RU" sz="2000" dirty="0">
                <a:latin typeface="Times New Roman" panose="02020603050405020304" pitchFamily="18" charset="0"/>
                <a:cs typeface="Times New Roman" panose="02020603050405020304" pitchFamily="18" charset="0"/>
              </a:rPr>
              <a:t>Электродвигатель</a:t>
            </a:r>
          </a:p>
          <a:p>
            <a:r>
              <a:rPr lang="ru-RU" sz="2000" dirty="0">
                <a:latin typeface="Times New Roman" panose="02020603050405020304" pitchFamily="18" charset="0"/>
                <a:cs typeface="Times New Roman" panose="02020603050405020304" pitchFamily="18" charset="0"/>
              </a:rPr>
              <a:t>Удлинение вала двигателя</a:t>
            </a:r>
          </a:p>
          <a:p>
            <a:r>
              <a:rPr lang="ru-RU" sz="2000" dirty="0">
                <a:latin typeface="Times New Roman" panose="02020603050405020304" pitchFamily="18" charset="0"/>
                <a:cs typeface="Times New Roman" panose="02020603050405020304" pitchFamily="18" charset="0"/>
              </a:rPr>
              <a:t>Адаптер</a:t>
            </a:r>
          </a:p>
          <a:p>
            <a:r>
              <a:rPr lang="ru-RU" sz="2000" dirty="0">
                <a:latin typeface="Times New Roman" panose="02020603050405020304" pitchFamily="18" charset="0"/>
                <a:cs typeface="Times New Roman" panose="02020603050405020304" pitchFamily="18" charset="0"/>
              </a:rPr>
              <a:t>Задний диск</a:t>
            </a:r>
          </a:p>
          <a:p>
            <a:r>
              <a:rPr lang="ru-RU" sz="2000" dirty="0">
                <a:latin typeface="Times New Roman" panose="02020603050405020304" pitchFamily="18" charset="0"/>
                <a:cs typeface="Times New Roman" panose="02020603050405020304" pitchFamily="18" charset="0"/>
              </a:rPr>
              <a:t>Напорный патрубок</a:t>
            </a:r>
          </a:p>
          <a:p>
            <a:r>
              <a:rPr lang="ru-RU" sz="2000" dirty="0">
                <a:latin typeface="Times New Roman" panose="02020603050405020304" pitchFamily="18" charset="0"/>
                <a:cs typeface="Times New Roman" panose="02020603050405020304" pitchFamily="18" charset="0"/>
              </a:rPr>
              <a:t>Рабочее колесо</a:t>
            </a:r>
          </a:p>
          <a:p>
            <a:r>
              <a:rPr lang="ru-RU" sz="2000" dirty="0">
                <a:latin typeface="Times New Roman" panose="02020603050405020304" pitchFamily="18" charset="0"/>
                <a:cs typeface="Times New Roman" panose="02020603050405020304" pitchFamily="18" charset="0"/>
              </a:rPr>
              <a:t>Корпус насоса</a:t>
            </a:r>
          </a:p>
          <a:p>
            <a:r>
              <a:rPr lang="ru-RU" sz="2000" dirty="0">
                <a:latin typeface="Times New Roman" panose="02020603050405020304" pitchFamily="18" charset="0"/>
                <a:cs typeface="Times New Roman" panose="02020603050405020304" pitchFamily="18" charset="0"/>
              </a:rPr>
              <a:t>Всасывающий патрубок</a:t>
            </a:r>
          </a:p>
        </p:txBody>
      </p:sp>
      <p:pic>
        <p:nvPicPr>
          <p:cNvPr id="10" name="Рисунок 9">
            <a:extLst>
              <a:ext uri="{FF2B5EF4-FFF2-40B4-BE49-F238E27FC236}">
                <a16:creationId xmlns:a16="http://schemas.microsoft.com/office/drawing/2014/main" xmlns="" id="{DE80D669-4326-4CB2-8D3E-51E4EE712C0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53989" y="836022"/>
            <a:ext cx="7776754" cy="5549206"/>
          </a:xfrm>
          <a:prstGeom prst="rect">
            <a:avLst/>
          </a:prstGeom>
        </p:spPr>
      </p:pic>
    </p:spTree>
    <p:extLst>
      <p:ext uri="{BB962C8B-B14F-4D97-AF65-F5344CB8AC3E}">
        <p14:creationId xmlns:p14="http://schemas.microsoft.com/office/powerpoint/2010/main" xmlns="" val="1603525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F45693-2001-42E2-AA16-7C356FE0780F}"/>
              </a:ext>
            </a:extLst>
          </p:cNvPr>
          <p:cNvSpPr>
            <a:spLocks noGrp="1"/>
          </p:cNvSpPr>
          <p:nvPr>
            <p:ph type="title"/>
          </p:nvPr>
        </p:nvSpPr>
        <p:spPr>
          <a:xfrm>
            <a:off x="746760" y="0"/>
            <a:ext cx="10515600" cy="666206"/>
          </a:xfrm>
        </p:spPr>
        <p:txBody>
          <a:bodyPr>
            <a:normAutofit fontScale="90000"/>
          </a:bodyPr>
          <a:lstStyle/>
          <a:p>
            <a:pPr algn="ctr"/>
            <a:r>
              <a:rPr lang="ru-RU" dirty="0" smtClean="0"/>
              <a:t>Конструктивная схема</a:t>
            </a:r>
            <a:endParaRPr lang="ru-RU" dirty="0"/>
          </a:p>
        </p:txBody>
      </p:sp>
      <p:sp>
        <p:nvSpPr>
          <p:cNvPr id="3" name="Объект 2">
            <a:extLst>
              <a:ext uri="{FF2B5EF4-FFF2-40B4-BE49-F238E27FC236}">
                <a16:creationId xmlns:a16="http://schemas.microsoft.com/office/drawing/2014/main" xmlns="" id="{E2843C6E-07D6-463A-BC2B-832830F229D3}"/>
              </a:ext>
            </a:extLst>
          </p:cNvPr>
          <p:cNvSpPr>
            <a:spLocks noGrp="1"/>
          </p:cNvSpPr>
          <p:nvPr>
            <p:ph idx="1"/>
          </p:nvPr>
        </p:nvSpPr>
        <p:spPr>
          <a:xfrm>
            <a:off x="727881" y="718457"/>
            <a:ext cx="10625919" cy="6139543"/>
          </a:xfrm>
        </p:spPr>
        <p:txBody>
          <a:bodyPr>
            <a:noAutofit/>
          </a:bodyPr>
          <a:lstStyle/>
          <a:p>
            <a:pPr marL="0" indent="0">
              <a:buNone/>
            </a:pPr>
            <a:r>
              <a:rPr lang="ru-RU" sz="2400" b="1" dirty="0">
                <a:latin typeface="Times New Roman" panose="02020603050405020304" pitchFamily="18" charset="0"/>
                <a:cs typeface="Times New Roman" panose="02020603050405020304" pitchFamily="18" charset="0"/>
              </a:rPr>
              <a:t>Конструктивная схема центробежного насоса может включать в себя ряд дополнительных элементов</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шланг, по которому перекачиваемая жидкая среда поступает в напорную магистраль;</a:t>
            </a:r>
          </a:p>
          <a:p>
            <a:r>
              <a:rPr lang="ru-RU" sz="2400" dirty="0">
                <a:latin typeface="Times New Roman" panose="02020603050405020304" pitchFamily="18" charset="0"/>
                <a:cs typeface="Times New Roman" panose="02020603050405020304" pitchFamily="18" charset="0"/>
              </a:rPr>
              <a:t>шланг, по которому жидкость поступает во внутреннюю камеру устройства;</a:t>
            </a:r>
          </a:p>
          <a:p>
            <a:r>
              <a:rPr lang="ru-RU" sz="2400" dirty="0">
                <a:latin typeface="Times New Roman" panose="02020603050405020304" pitchFamily="18" charset="0"/>
                <a:cs typeface="Times New Roman" panose="02020603050405020304" pitchFamily="18" charset="0"/>
              </a:rPr>
              <a:t>обратный клапан, препятствующий перемещению уже перекачанной жидкой среды в обратном направлении;</a:t>
            </a:r>
          </a:p>
          <a:p>
            <a:r>
              <a:rPr lang="ru-RU" sz="2400" dirty="0">
                <a:latin typeface="Times New Roman" panose="02020603050405020304" pitchFamily="18" charset="0"/>
                <a:cs typeface="Times New Roman" panose="02020603050405020304" pitchFamily="18" charset="0"/>
              </a:rPr>
              <a:t>фильтр грубой очистки, не дающий твердым включениям, содержащимся в составе жидкой среды, попадать во внутреннюю часть помпы;</a:t>
            </a:r>
          </a:p>
          <a:p>
            <a:r>
              <a:rPr lang="ru-RU" sz="2400" dirty="0">
                <a:latin typeface="Times New Roman" panose="02020603050405020304" pitchFamily="18" charset="0"/>
                <a:cs typeface="Times New Roman" panose="02020603050405020304" pitchFamily="18" charset="0"/>
              </a:rPr>
              <a:t>вакуумметр, при помощи которого осуществляется контроль за степенью разреженности воздуха в рабочей камере;</a:t>
            </a:r>
          </a:p>
          <a:p>
            <a:r>
              <a:rPr lang="ru-RU" sz="2400" dirty="0">
                <a:latin typeface="Times New Roman" panose="02020603050405020304" pitchFamily="18" charset="0"/>
                <a:cs typeface="Times New Roman" panose="02020603050405020304" pitchFamily="18" charset="0"/>
              </a:rPr>
              <a:t>манометр, посредством которого можно контролировать давление потока жидкой среды, создаваемого насосным оборудованием;</a:t>
            </a:r>
          </a:p>
          <a:p>
            <a:r>
              <a:rPr lang="ru-RU" sz="2400" dirty="0">
                <a:latin typeface="Times New Roman" panose="02020603050405020304" pitchFamily="18" charset="0"/>
                <a:cs typeface="Times New Roman" panose="02020603050405020304" pitchFamily="18" charset="0"/>
              </a:rPr>
              <a:t>элементы запорной арматуры, позволяющей регулировать параметры потока жидкой среды, поступающей в насос и выходящей из него.</a:t>
            </a:r>
          </a:p>
        </p:txBody>
      </p:sp>
    </p:spTree>
    <p:extLst>
      <p:ext uri="{BB962C8B-B14F-4D97-AF65-F5344CB8AC3E}">
        <p14:creationId xmlns:p14="http://schemas.microsoft.com/office/powerpoint/2010/main" xmlns="" val="3339208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E03569-7466-4D90-8D3B-6FE611DDB83C}"/>
              </a:ext>
            </a:extLst>
          </p:cNvPr>
          <p:cNvSpPr>
            <a:spLocks noGrp="1"/>
          </p:cNvSpPr>
          <p:nvPr>
            <p:ph type="title"/>
          </p:nvPr>
        </p:nvSpPr>
        <p:spPr>
          <a:xfrm>
            <a:off x="838200" y="365125"/>
            <a:ext cx="10515600" cy="721553"/>
          </a:xfrm>
        </p:spPr>
        <p:txBody>
          <a:bodyPr>
            <a:normAutofit/>
          </a:bodyPr>
          <a:lstStyle/>
          <a:p>
            <a:pPr algn="ctr"/>
            <a:r>
              <a:rPr lang="ru-RU" sz="2800" b="1" dirty="0">
                <a:latin typeface="Times New Roman" panose="02020603050405020304" pitchFamily="18" charset="0"/>
                <a:cs typeface="Times New Roman" panose="02020603050405020304" pitchFamily="18" charset="0"/>
              </a:rPr>
              <a:t>Принцип действия центробежного насоса</a:t>
            </a:r>
          </a:p>
        </p:txBody>
      </p:sp>
      <p:pic>
        <p:nvPicPr>
          <p:cNvPr id="5" name="Объект 4">
            <a:extLst>
              <a:ext uri="{FF2B5EF4-FFF2-40B4-BE49-F238E27FC236}">
                <a16:creationId xmlns:a16="http://schemas.microsoft.com/office/drawing/2014/main" xmlns="" id="{F4058F33-0795-433B-AB80-186C423C7215}"/>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tretch/>
        </p:blipFill>
        <p:spPr>
          <a:xfrm>
            <a:off x="2250209" y="1935163"/>
            <a:ext cx="7691582" cy="4389437"/>
          </a:xfrm>
        </p:spPr>
      </p:pic>
    </p:spTree>
    <p:extLst>
      <p:ext uri="{BB962C8B-B14F-4D97-AF65-F5344CB8AC3E}">
        <p14:creationId xmlns:p14="http://schemas.microsoft.com/office/powerpoint/2010/main" xmlns="" val="214094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7E2BE5-0A71-4CB7-8934-DB4DCFA35021}"/>
              </a:ext>
            </a:extLst>
          </p:cNvPr>
          <p:cNvSpPr>
            <a:spLocks noGrp="1"/>
          </p:cNvSpPr>
          <p:nvPr>
            <p:ph type="title"/>
          </p:nvPr>
        </p:nvSpPr>
        <p:spPr>
          <a:xfrm>
            <a:off x="838200" y="0"/>
            <a:ext cx="10515600" cy="681038"/>
          </a:xfrm>
        </p:spPr>
        <p:txBody>
          <a:bodyPr>
            <a:normAutofit/>
          </a:bodyPr>
          <a:lstStyle/>
          <a:p>
            <a:pPr algn="ctr"/>
            <a:r>
              <a:rPr lang="ru-RU" sz="3200" b="1" dirty="0" smtClean="0">
                <a:latin typeface="Times New Roman" pitchFamily="18" charset="0"/>
                <a:cs typeface="Times New Roman" pitchFamily="18" charset="0"/>
              </a:rPr>
              <a:t>Принцип действия центробежного насоса</a:t>
            </a:r>
            <a:endParaRPr lang="ru-RU" sz="3200" b="1" dirty="0">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2827B517-F214-447D-9F2F-9EB95F2500C5}"/>
              </a:ext>
            </a:extLst>
          </p:cNvPr>
          <p:cNvSpPr>
            <a:spLocks noGrp="1"/>
          </p:cNvSpPr>
          <p:nvPr>
            <p:ph idx="1"/>
          </p:nvPr>
        </p:nvSpPr>
        <p:spPr>
          <a:xfrm>
            <a:off x="424070" y="765658"/>
            <a:ext cx="10929730" cy="5326683"/>
          </a:xfrm>
          <a:noFill/>
          <a:effectLst>
            <a:glow rad="508000">
              <a:schemeClr val="accent1">
                <a:alpha val="40000"/>
              </a:schemeClr>
            </a:glow>
            <a:reflection blurRad="266700" endPos="19000" dist="165100" dir="5400000" sy="-100000" algn="bl" rotWithShape="0"/>
            <a:softEdge rad="0"/>
          </a:effectLst>
          <a:scene3d>
            <a:camera prst="orthographicFront"/>
            <a:lightRig rig="threePt" dir="t"/>
          </a:scene3d>
          <a:sp3d>
            <a:bevelT prst="angle"/>
            <a:bevelB w="139700" prst="cross"/>
          </a:sp3d>
        </p:spPr>
        <p:txBody>
          <a:bodyPr>
            <a:normAutofit/>
          </a:bodyPr>
          <a:lstStyle/>
          <a:p>
            <a:r>
              <a:rPr lang="ru-RU" dirty="0"/>
              <a:t>После запуска приводного двигателя вал насоса с установленным на нем колесо начинает вращаться Лопатки колеса заставляют вращаться и находящиеся в рабочей камере вещество. Как только жидкость начинает двигаться по кругу, она подвергается воздействию центробежной силы, направленной от центра. Причем модуль этой силы чем больше, тем дольше молекулы перекачиваемой сместились от центра вращения. </a:t>
            </a:r>
          </a:p>
          <a:p>
            <a:r>
              <a:rPr lang="ru-RU" dirty="0"/>
              <a:t>В конце концов жидкость вырабатывается на периферию рабочего колеса, а затем – в изогнутой кверху выходной патрубок. Таким образом, давление или, как еще говорят, напор в линии нагнетания поддерживается за счет центробежной силы.</a:t>
            </a:r>
          </a:p>
          <a:p>
            <a:endParaRPr lang="ru-RU" dirty="0"/>
          </a:p>
        </p:txBody>
      </p:sp>
    </p:spTree>
    <p:extLst>
      <p:ext uri="{BB962C8B-B14F-4D97-AF65-F5344CB8AC3E}">
        <p14:creationId xmlns:p14="http://schemas.microsoft.com/office/powerpoint/2010/main" xmlns="" val="2278896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1413F0-3C9D-4BBF-A491-372B25F339D3}"/>
              </a:ext>
            </a:extLst>
          </p:cNvPr>
          <p:cNvSpPr>
            <a:spLocks noGrp="1"/>
          </p:cNvSpPr>
          <p:nvPr>
            <p:ph type="title"/>
          </p:nvPr>
        </p:nvSpPr>
        <p:spPr>
          <a:xfrm>
            <a:off x="838200" y="365126"/>
            <a:ext cx="10515600" cy="483014"/>
          </a:xfrm>
        </p:spPr>
        <p:txBody>
          <a:bodyPr>
            <a:normAutofit/>
          </a:bodyPr>
          <a:lstStyle/>
          <a:p>
            <a:pPr algn="ctr"/>
            <a:r>
              <a:rPr lang="ru-RU" sz="2800" b="1" dirty="0">
                <a:latin typeface="Times New Roman" panose="02020603050405020304" pitchFamily="18" charset="0"/>
                <a:cs typeface="Times New Roman" panose="02020603050405020304" pitchFamily="18" charset="0"/>
              </a:rPr>
              <a:t>Расчет центробежного насоса</a:t>
            </a:r>
          </a:p>
        </p:txBody>
      </p:sp>
      <p:sp>
        <p:nvSpPr>
          <p:cNvPr id="3" name="Объект 2">
            <a:extLst>
              <a:ext uri="{FF2B5EF4-FFF2-40B4-BE49-F238E27FC236}">
                <a16:creationId xmlns:a16="http://schemas.microsoft.com/office/drawing/2014/main" xmlns="" id="{A16B106D-A873-478F-BCD5-789DB8FF0D29}"/>
              </a:ext>
            </a:extLst>
          </p:cNvPr>
          <p:cNvSpPr>
            <a:spLocks noGrp="1"/>
          </p:cNvSpPr>
          <p:nvPr>
            <p:ph idx="1"/>
          </p:nvPr>
        </p:nvSpPr>
        <p:spPr>
          <a:xfrm>
            <a:off x="838200" y="1033670"/>
            <a:ext cx="10515600" cy="5824330"/>
          </a:xfrm>
        </p:spPr>
        <p:txBody>
          <a:bodyPr/>
          <a:lstStyle/>
          <a:p>
            <a:pPr marL="0" indent="0">
              <a:buNone/>
            </a:pPr>
            <a:endParaRPr lang="ru-RU" dirty="0"/>
          </a:p>
          <a:p>
            <a:pPr marL="0" indent="0">
              <a:buNone/>
            </a:pPr>
            <a:r>
              <a:rPr lang="ru-RU" dirty="0"/>
              <a:t>Исходные данные:</a:t>
            </a:r>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r>
              <a:rPr lang="ru-RU" sz="2400" dirty="0"/>
              <a:t>где Q – в м3/сек; Н – в м; n – об/мин.</a:t>
            </a:r>
          </a:p>
          <a:p>
            <a:pPr marL="0" indent="0">
              <a:buNone/>
            </a:pPr>
            <a:endParaRPr lang="ru-RU" dirty="0"/>
          </a:p>
          <a:p>
            <a:pPr marL="0" indent="0">
              <a:buNone/>
            </a:pPr>
            <a:endParaRPr lang="ru-RU" dirty="0"/>
          </a:p>
        </p:txBody>
      </p:sp>
      <p:pic>
        <p:nvPicPr>
          <p:cNvPr id="7" name="Рисунок 6">
            <a:extLst>
              <a:ext uri="{FF2B5EF4-FFF2-40B4-BE49-F238E27FC236}">
                <a16:creationId xmlns:a16="http://schemas.microsoft.com/office/drawing/2014/main" xmlns="" id="{8F742756-55F2-4877-92E6-2EE65B9C3D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2085562"/>
            <a:ext cx="8928676" cy="1789044"/>
          </a:xfrm>
          <a:prstGeom prst="rect">
            <a:avLst/>
          </a:prstGeom>
        </p:spPr>
      </p:pic>
      <p:pic>
        <p:nvPicPr>
          <p:cNvPr id="9" name="Рисунок 8">
            <a:extLst>
              <a:ext uri="{FF2B5EF4-FFF2-40B4-BE49-F238E27FC236}">
                <a16:creationId xmlns:a16="http://schemas.microsoft.com/office/drawing/2014/main" xmlns="" id="{CECADA46-A6B2-413A-BA4D-964F98EF1AA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2208" y="3874606"/>
            <a:ext cx="3365832" cy="1051892"/>
          </a:xfrm>
          <a:prstGeom prst="rect">
            <a:avLst/>
          </a:prstGeom>
        </p:spPr>
      </p:pic>
      <p:pic>
        <p:nvPicPr>
          <p:cNvPr id="11" name="Рисунок 10">
            <a:extLst>
              <a:ext uri="{FF2B5EF4-FFF2-40B4-BE49-F238E27FC236}">
                <a16:creationId xmlns:a16="http://schemas.microsoft.com/office/drawing/2014/main" xmlns="" id="{81695759-04BB-4117-B4D0-7917B806DDD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8200" y="5473148"/>
            <a:ext cx="3502576" cy="1242394"/>
          </a:xfrm>
          <a:prstGeom prst="rect">
            <a:avLst/>
          </a:prstGeom>
        </p:spPr>
      </p:pic>
    </p:spTree>
    <p:extLst>
      <p:ext uri="{BB962C8B-B14F-4D97-AF65-F5344CB8AC3E}">
        <p14:creationId xmlns:p14="http://schemas.microsoft.com/office/powerpoint/2010/main" xmlns="" val="14790150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01AF85-FAA4-43D9-8E14-C13AA8DEC7AB}"/>
              </a:ext>
            </a:extLst>
          </p:cNvPr>
          <p:cNvSpPr>
            <a:spLocks noGrp="1"/>
          </p:cNvSpPr>
          <p:nvPr>
            <p:ph type="title"/>
          </p:nvPr>
        </p:nvSpPr>
        <p:spPr>
          <a:xfrm>
            <a:off x="838200" y="365125"/>
            <a:ext cx="10515600" cy="999849"/>
          </a:xfrm>
        </p:spPr>
        <p:txBody>
          <a:bodyPr>
            <a:normAutofit/>
          </a:bodyPr>
          <a:lstStyle/>
          <a:p>
            <a:pPr algn="ctr"/>
            <a:r>
              <a:rPr lang="ru-RU" sz="2800" b="1" dirty="0">
                <a:latin typeface="Times New Roman" panose="02020603050405020304" pitchFamily="18" charset="0"/>
                <a:cs typeface="Times New Roman" panose="02020603050405020304" pitchFamily="18" charset="0"/>
              </a:rPr>
              <a:t>Расчетная производительность насоса  с учетом объемных потерь через концевые уплотнения</a:t>
            </a:r>
          </a:p>
        </p:txBody>
      </p:sp>
      <p:sp>
        <p:nvSpPr>
          <p:cNvPr id="3" name="Объект 2">
            <a:extLst>
              <a:ext uri="{FF2B5EF4-FFF2-40B4-BE49-F238E27FC236}">
                <a16:creationId xmlns:a16="http://schemas.microsoft.com/office/drawing/2014/main" xmlns="" id="{38A0DBDA-BA53-4617-B517-CEC875E132FA}"/>
              </a:ext>
            </a:extLst>
          </p:cNvPr>
          <p:cNvSpPr>
            <a:spLocks noGrp="1"/>
          </p:cNvSpPr>
          <p:nvPr>
            <p:ph idx="1"/>
          </p:nvPr>
        </p:nvSpPr>
        <p:spPr/>
        <p:txBody>
          <a:bodyPr/>
          <a:lstStyle/>
          <a:p>
            <a:endParaRPr lang="ru-RU" dirty="0"/>
          </a:p>
          <a:p>
            <a:pPr marL="0" indent="0">
              <a:buNone/>
            </a:pPr>
            <a:endParaRPr lang="ru-RU" dirty="0"/>
          </a:p>
          <a:p>
            <a:pPr marL="0" indent="0">
              <a:buNone/>
            </a:pPr>
            <a:endParaRPr lang="ru-RU" dirty="0"/>
          </a:p>
          <a:p>
            <a:pPr marL="0" indent="0">
              <a:buNone/>
            </a:pPr>
            <a:r>
              <a:rPr lang="ru-RU" dirty="0"/>
              <a:t>где                                 – объемный КПД (коэффициент подачи); обычно значение</a:t>
            </a:r>
          </a:p>
          <a:p>
            <a:pPr marL="0" indent="0">
              <a:buNone/>
            </a:pPr>
            <a:endParaRPr lang="ru-RU" dirty="0"/>
          </a:p>
        </p:txBody>
      </p:sp>
      <p:pic>
        <p:nvPicPr>
          <p:cNvPr id="7" name="Рисунок 6">
            <a:extLst>
              <a:ext uri="{FF2B5EF4-FFF2-40B4-BE49-F238E27FC236}">
                <a16:creationId xmlns:a16="http://schemas.microsoft.com/office/drawing/2014/main" xmlns="" id="{127257E1-AB3C-4DDE-B541-7901DE20228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58047" y="2579611"/>
            <a:ext cx="2570922" cy="1122636"/>
          </a:xfrm>
          <a:prstGeom prst="rect">
            <a:avLst/>
          </a:prstGeom>
        </p:spPr>
      </p:pic>
      <p:pic>
        <p:nvPicPr>
          <p:cNvPr id="9" name="Рисунок 8">
            <a:extLst>
              <a:ext uri="{FF2B5EF4-FFF2-40B4-BE49-F238E27FC236}">
                <a16:creationId xmlns:a16="http://schemas.microsoft.com/office/drawing/2014/main" xmlns="" id="{0775B2A5-83C0-4D4B-8C35-357ACFAA8CF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200" y="1533914"/>
            <a:ext cx="2210108" cy="1315304"/>
          </a:xfrm>
          <a:prstGeom prst="rect">
            <a:avLst/>
          </a:prstGeom>
        </p:spPr>
      </p:pic>
      <p:pic>
        <p:nvPicPr>
          <p:cNvPr id="11" name="Рисунок 10">
            <a:extLst>
              <a:ext uri="{FF2B5EF4-FFF2-40B4-BE49-F238E27FC236}">
                <a16:creationId xmlns:a16="http://schemas.microsoft.com/office/drawing/2014/main" xmlns="" id="{D0C66500-B9DC-4EF8-88F7-8B3ED184EA4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8200" y="4162898"/>
            <a:ext cx="2320677" cy="740406"/>
          </a:xfrm>
          <a:prstGeom prst="rect">
            <a:avLst/>
          </a:prstGeom>
        </p:spPr>
      </p:pic>
      <p:pic>
        <p:nvPicPr>
          <p:cNvPr id="13" name="Рисунок 12">
            <a:extLst>
              <a:ext uri="{FF2B5EF4-FFF2-40B4-BE49-F238E27FC236}">
                <a16:creationId xmlns:a16="http://schemas.microsoft.com/office/drawing/2014/main" xmlns="" id="{B18C1B77-90FA-4845-85AC-EB9F4E4FE2D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38200" y="4710863"/>
            <a:ext cx="3919330" cy="2102929"/>
          </a:xfrm>
          <a:prstGeom prst="rect">
            <a:avLst/>
          </a:prstGeom>
        </p:spPr>
      </p:pic>
    </p:spTree>
    <p:extLst>
      <p:ext uri="{BB962C8B-B14F-4D97-AF65-F5344CB8AC3E}">
        <p14:creationId xmlns:p14="http://schemas.microsoft.com/office/powerpoint/2010/main" xmlns="" val="255037472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253FBE-CA81-4880-A04F-CB90D1BB8420}"/>
              </a:ext>
            </a:extLst>
          </p:cNvPr>
          <p:cNvSpPr>
            <a:spLocks noGrp="1"/>
          </p:cNvSpPr>
          <p:nvPr>
            <p:ph type="title"/>
          </p:nvPr>
        </p:nvSpPr>
        <p:spPr>
          <a:xfrm>
            <a:off x="838200" y="1"/>
            <a:ext cx="10515600" cy="1245703"/>
          </a:xfrm>
        </p:spPr>
        <p:txBody>
          <a:bodyPr>
            <a:normAutofit/>
          </a:bodyPr>
          <a:lstStyle/>
          <a:p>
            <a:pPr algn="ctr"/>
            <a:r>
              <a:rPr lang="ru-RU" sz="3200" b="1" dirty="0">
                <a:latin typeface="Times New Roman" panose="02020603050405020304" pitchFamily="18" charset="0"/>
                <a:cs typeface="Times New Roman" panose="02020603050405020304" pitchFamily="18" charset="0"/>
              </a:rPr>
              <a:t>Применение центробежных насосов в ТОТ</a:t>
            </a:r>
          </a:p>
        </p:txBody>
      </p:sp>
      <p:sp>
        <p:nvSpPr>
          <p:cNvPr id="3" name="Объект 2">
            <a:extLst>
              <a:ext uri="{FF2B5EF4-FFF2-40B4-BE49-F238E27FC236}">
                <a16:creationId xmlns:a16="http://schemas.microsoft.com/office/drawing/2014/main" xmlns="" id="{C3B51D9B-49B6-4577-A184-AAA8B6F9C1F3}"/>
              </a:ext>
            </a:extLst>
          </p:cNvPr>
          <p:cNvSpPr>
            <a:spLocks noGrp="1"/>
          </p:cNvSpPr>
          <p:nvPr>
            <p:ph idx="1"/>
          </p:nvPr>
        </p:nvSpPr>
        <p:spPr>
          <a:xfrm>
            <a:off x="838200" y="1245704"/>
            <a:ext cx="10515600" cy="5102087"/>
          </a:xfrm>
        </p:spPr>
        <p:txBody>
          <a:bodyPr>
            <a:normAutofit lnSpcReduction="10000"/>
          </a:bodyPr>
          <a:lstStyle/>
          <a:p>
            <a:pPr marL="0" indent="0">
              <a:buNone/>
            </a:pPr>
            <a:r>
              <a:rPr lang="ru-RU" dirty="0"/>
              <a:t>Применение центробежных насосов в промышленности — достаточно распространенное явление. Такие устройства работают в химической и угольной промышленности, а также подают растворы и реагенты во время некоторых способов производства. Нашли свое применение центробежные насосы для воды промышленные в пищевой и химической сфере, например насос модели </a:t>
            </a:r>
            <a:r>
              <a:rPr lang="ru-RU" dirty="0" err="1"/>
              <a:t>Aspir</a:t>
            </a:r>
            <a:r>
              <a:rPr lang="ru-RU" dirty="0"/>
              <a:t>.</a:t>
            </a:r>
          </a:p>
          <a:p>
            <a:pPr marL="0" indent="0">
              <a:buNone/>
            </a:pPr>
            <a:r>
              <a:rPr lang="ru-RU" dirty="0"/>
              <a:t>В промышленности также применяются горизонтальные химические центробежные насосы. Основные преимущества такого типа насосов — это высокое качество эксплуатации, возможность выдержать жесткие условия работы, быстрая и легкая установка, а также простота использования. К таким устройствам относятся горизонтальные центробежные химические насосы серии MB.</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xmlns="" val="2607699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92FF55-25D2-47F8-9D24-F27590B5C84B}"/>
              </a:ext>
            </a:extLst>
          </p:cNvPr>
          <p:cNvSpPr>
            <a:spLocks noGrp="1"/>
          </p:cNvSpPr>
          <p:nvPr>
            <p:ph type="title"/>
          </p:nvPr>
        </p:nvSpPr>
        <p:spPr>
          <a:xfrm>
            <a:off x="838200" y="0"/>
            <a:ext cx="10515600" cy="522513"/>
          </a:xfrm>
        </p:spPr>
        <p:txBody>
          <a:bodyPr>
            <a:noAutofit/>
          </a:bodyPr>
          <a:lstStyle/>
          <a:p>
            <a:pPr algn="ctr"/>
            <a:r>
              <a:rPr lang="ru-RU" sz="3600" b="1" dirty="0" smtClean="0">
                <a:latin typeface="Times New Roman" pitchFamily="18" charset="0"/>
                <a:cs typeface="Times New Roman" pitchFamily="18" charset="0"/>
              </a:rPr>
              <a:t>Применение центробежных насосов в ТОТ</a:t>
            </a:r>
            <a:endParaRPr lang="ru-RU" sz="3600" b="1" dirty="0">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FB48D47A-FEC7-44C8-8E6D-D626D2CAAAEE}"/>
              </a:ext>
            </a:extLst>
          </p:cNvPr>
          <p:cNvSpPr>
            <a:spLocks noGrp="1"/>
          </p:cNvSpPr>
          <p:nvPr>
            <p:ph idx="1"/>
          </p:nvPr>
        </p:nvSpPr>
        <p:spPr>
          <a:xfrm>
            <a:off x="838200" y="768626"/>
            <a:ext cx="10515600" cy="5559951"/>
          </a:xfrm>
        </p:spPr>
        <p:txBody>
          <a:bodyPr>
            <a:normAutofit fontScale="92500" lnSpcReduction="10000"/>
          </a:bodyPr>
          <a:lstStyle/>
          <a:p>
            <a:r>
              <a:rPr lang="ru-RU" dirty="0"/>
              <a:t>Эти насосы могут использоваться для работы с чистой или слегка загрязненной жидкостью, с вязкой жидкостью и даже с жидкостью, содержащей твердые частицы. В сфере сельского хозяйства, чтобы обеспечить ферму водой, используют скважинный центробежный насос для воды.</a:t>
            </a:r>
          </a:p>
          <a:p>
            <a:pPr marL="0" indent="0">
              <a:buNone/>
            </a:pPr>
            <a:endParaRPr lang="ru-RU" dirty="0"/>
          </a:p>
          <a:p>
            <a:pPr marL="0" indent="0">
              <a:buNone/>
            </a:pPr>
            <a:endParaRPr lang="ru-RU" dirty="0"/>
          </a:p>
          <a:p>
            <a:pPr marL="0" indent="0">
              <a:buNone/>
            </a:pPr>
            <a:endParaRPr lang="ru-RU" dirty="0"/>
          </a:p>
          <a:p>
            <a:pPr marL="0" indent="0">
              <a:buNone/>
            </a:pPr>
            <a:endParaRPr lang="ru-RU" dirty="0" smtClean="0"/>
          </a:p>
          <a:p>
            <a:r>
              <a:rPr lang="ru-RU" dirty="0"/>
              <a:t> В пищевой промышленности центробежные насосы применяются для приготовления сырья для продуктов или для самих продуктов. Например, в молочной промышленности хорошо зарекомендовал себя насос PUMA+. </a:t>
            </a:r>
          </a:p>
          <a:p>
            <a:pPr marL="0" indent="0">
              <a:buNone/>
            </a:pPr>
            <a:r>
              <a:rPr lang="ru-RU" dirty="0"/>
              <a:t>                                                      </a:t>
            </a:r>
          </a:p>
        </p:txBody>
      </p:sp>
      <p:pic>
        <p:nvPicPr>
          <p:cNvPr id="5" name="Рисунок 4">
            <a:extLst>
              <a:ext uri="{FF2B5EF4-FFF2-40B4-BE49-F238E27FC236}">
                <a16:creationId xmlns:a16="http://schemas.microsoft.com/office/drawing/2014/main" xmlns="" id="{DCB7C132-1D90-44BA-AF26-21EF966359F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48880" y="2286000"/>
            <a:ext cx="3760304" cy="1750424"/>
          </a:xfrm>
          <a:prstGeom prst="rect">
            <a:avLst/>
          </a:prstGeom>
        </p:spPr>
      </p:pic>
    </p:spTree>
    <p:extLst>
      <p:ext uri="{BB962C8B-B14F-4D97-AF65-F5344CB8AC3E}">
        <p14:creationId xmlns:p14="http://schemas.microsoft.com/office/powerpoint/2010/main" xmlns="" val="254776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ВВЕДЕНИЕ</a:t>
            </a:r>
            <a:endParaRPr lang="ru-RU" dirty="0"/>
          </a:p>
        </p:txBody>
      </p:sp>
      <p:sp>
        <p:nvSpPr>
          <p:cNvPr id="3" name="Содержимое 2"/>
          <p:cNvSpPr>
            <a:spLocks noGrp="1"/>
          </p:cNvSpPr>
          <p:nvPr>
            <p:ph idx="1"/>
          </p:nvPr>
        </p:nvSpPr>
        <p:spPr/>
        <p:txBody>
          <a:bodyPr/>
          <a:lstStyle/>
          <a:p>
            <a:r>
              <a:rPr lang="ru-RU" dirty="0" smtClean="0"/>
              <a:t>Центробежные насосы имеют большое применение в схемах ТЭС и АЭС. Надежность и экономичность их работы в большой мере определяет в целом надежность и экономичность работы электростанций, поэтому характеристикам насосов уделяется большое внимание. Периодически производятся испытания по снятию характеристик насосов. Снимают: напорную характеристику, которая представляет зависимость напора насоса от его подачи; энергетическую характеристику - зависимости потребляемой мощности и КПД насоса от подачи и </a:t>
            </a:r>
            <a:r>
              <a:rPr lang="ru-RU" dirty="0" err="1" smtClean="0"/>
              <a:t>кавитационную</a:t>
            </a:r>
            <a:r>
              <a:rPr lang="ru-RU" dirty="0" smtClean="0"/>
              <a:t> характеристику - зависимость допустимой высоты всасывания от подачи насоса.</a:t>
            </a:r>
            <a:endParaRPr lang="ru-RU"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8E8B70-51D2-4EDB-940F-F1C53E658350}"/>
              </a:ext>
            </a:extLst>
          </p:cNvPr>
          <p:cNvSpPr>
            <a:spLocks noGrp="1"/>
          </p:cNvSpPr>
          <p:nvPr>
            <p:ph type="title"/>
          </p:nvPr>
        </p:nvSpPr>
        <p:spPr>
          <a:xfrm>
            <a:off x="838200" y="0"/>
            <a:ext cx="10515600" cy="483325"/>
          </a:xfrm>
        </p:spPr>
        <p:txBody>
          <a:bodyPr>
            <a:noAutofit/>
          </a:bodyPr>
          <a:lstStyle/>
          <a:p>
            <a:pPr algn="ctr"/>
            <a:r>
              <a:rPr lang="ru-RU" sz="3600" b="1" dirty="0" smtClean="0">
                <a:latin typeface="Times New Roman" pitchFamily="18" charset="0"/>
                <a:cs typeface="Times New Roman" pitchFamily="18" charset="0"/>
              </a:rPr>
              <a:t>Применение центробежных насосов в ТОТ</a:t>
            </a:r>
            <a:endParaRPr lang="ru-RU" sz="3600" b="1" dirty="0">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BEECD3CF-1A94-47CF-AA67-8CA4AD47F283}"/>
              </a:ext>
            </a:extLst>
          </p:cNvPr>
          <p:cNvSpPr>
            <a:spLocks noGrp="1"/>
          </p:cNvSpPr>
          <p:nvPr>
            <p:ph idx="1"/>
          </p:nvPr>
        </p:nvSpPr>
        <p:spPr>
          <a:xfrm>
            <a:off x="838200" y="470263"/>
            <a:ext cx="10515600" cy="5706700"/>
          </a:xfrm>
        </p:spPr>
        <p:txBody>
          <a:bodyPr>
            <a:normAutofit fontScale="92500" lnSpcReduction="10000"/>
          </a:bodyPr>
          <a:lstStyle/>
          <a:p>
            <a:r>
              <a:rPr lang="ru-RU" dirty="0"/>
              <a:t>Помогают насосы центробежные промышленные в производстве бумажных изделий, где они транспортируют клей, окислители и другие компоненты. Также применяются насосы в химической промышленности, с их помощью есть возможность перегонять спирт, щелочь, кислоту и другие реагенты.</a:t>
            </a:r>
          </a:p>
          <a:p>
            <a:pPr marL="0" indent="0">
              <a:buNone/>
            </a:pPr>
            <a:endParaRPr lang="ru-RU" dirty="0"/>
          </a:p>
          <a:p>
            <a:pPr marL="0" indent="0">
              <a:buNone/>
            </a:pPr>
            <a:endParaRPr lang="ru-RU" dirty="0"/>
          </a:p>
          <a:p>
            <a:pPr marL="0" indent="0">
              <a:buNone/>
            </a:pPr>
            <a:endParaRPr lang="ru-RU" dirty="0"/>
          </a:p>
          <a:p>
            <a:pPr marL="0" indent="0">
              <a:buNone/>
            </a:pPr>
            <a:endParaRPr lang="ru-RU" dirty="0"/>
          </a:p>
          <a:p>
            <a:r>
              <a:rPr lang="ru-RU" dirty="0"/>
              <a:t>Широкое использование насосы получили и в нефтяной промышленности, где они должны работать в особых условиях. Перекачиваемая насосами жидкость имеет большую вязкость или может содержать различные примеси. На насосы, используемые в нефтяной сфере, может оказываться большое воздействие высоким давлением и температурой.</a:t>
            </a:r>
          </a:p>
          <a:p>
            <a:pPr marL="0" indent="0">
              <a:buNone/>
            </a:pPr>
            <a:endParaRPr lang="ru-RU" dirty="0"/>
          </a:p>
          <a:p>
            <a:pPr marL="0" indent="0">
              <a:buNone/>
            </a:pPr>
            <a:endParaRPr lang="ru-RU" dirty="0"/>
          </a:p>
          <a:p>
            <a:pPr marL="0" indent="0">
              <a:buNone/>
            </a:pPr>
            <a:endParaRPr lang="ru-RU" dirty="0"/>
          </a:p>
        </p:txBody>
      </p:sp>
      <p:pic>
        <p:nvPicPr>
          <p:cNvPr id="5" name="Рисунок 4">
            <a:extLst>
              <a:ext uri="{FF2B5EF4-FFF2-40B4-BE49-F238E27FC236}">
                <a16:creationId xmlns:a16="http://schemas.microsoft.com/office/drawing/2014/main" xmlns="" id="{F2ECA873-2C71-46D2-9DC8-F40C62A1823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63881" y="2082515"/>
            <a:ext cx="3233531" cy="1679588"/>
          </a:xfrm>
          <a:prstGeom prst="rect">
            <a:avLst/>
          </a:prstGeom>
        </p:spPr>
      </p:pic>
    </p:spTree>
    <p:extLst>
      <p:ext uri="{BB962C8B-B14F-4D97-AF65-F5344CB8AC3E}">
        <p14:creationId xmlns:p14="http://schemas.microsoft.com/office/powerpoint/2010/main" xmlns="" val="225794562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B86AAA-88D9-4715-BEA8-286BE60A3B9B}"/>
              </a:ext>
            </a:extLst>
          </p:cNvPr>
          <p:cNvSpPr>
            <a:spLocks noGrp="1"/>
          </p:cNvSpPr>
          <p:nvPr>
            <p:ph type="title"/>
          </p:nvPr>
        </p:nvSpPr>
        <p:spPr>
          <a:xfrm>
            <a:off x="838200" y="365125"/>
            <a:ext cx="10515600" cy="549275"/>
          </a:xfrm>
        </p:spPr>
        <p:txBody>
          <a:bodyPr>
            <a:normAutofit/>
          </a:bodyPr>
          <a:lstStyle/>
          <a:p>
            <a:pPr algn="ctr"/>
            <a:r>
              <a:rPr lang="ru-RU" sz="3200" b="1" i="1" dirty="0">
                <a:latin typeface="Times New Roman" panose="02020603050405020304" pitchFamily="18" charset="0"/>
                <a:cs typeface="Times New Roman" panose="02020603050405020304" pitchFamily="18" charset="0"/>
              </a:rPr>
              <a:t>Заключение</a:t>
            </a:r>
          </a:p>
        </p:txBody>
      </p:sp>
      <p:sp>
        <p:nvSpPr>
          <p:cNvPr id="3" name="Объект 2">
            <a:extLst>
              <a:ext uri="{FF2B5EF4-FFF2-40B4-BE49-F238E27FC236}">
                <a16:creationId xmlns:a16="http://schemas.microsoft.com/office/drawing/2014/main" xmlns="" id="{F1B0CFFA-0417-4864-869F-5D47D588339A}"/>
              </a:ext>
            </a:extLst>
          </p:cNvPr>
          <p:cNvSpPr>
            <a:spLocks noGrp="1"/>
          </p:cNvSpPr>
          <p:nvPr>
            <p:ph idx="1"/>
          </p:nvPr>
        </p:nvSpPr>
        <p:spPr>
          <a:xfrm>
            <a:off x="838200" y="1046922"/>
            <a:ext cx="10515600" cy="5130041"/>
          </a:xfrm>
        </p:spPr>
        <p:txBody>
          <a:bodyPr/>
          <a:lstStyle/>
          <a:p>
            <a:r>
              <a:rPr lang="ru-RU" dirty="0" smtClean="0">
                <a:latin typeface="Times New Roman" panose="02020603050405020304" pitchFamily="18" charset="0"/>
                <a:cs typeface="Times New Roman" panose="02020603050405020304" pitchFamily="18" charset="0"/>
              </a:rPr>
              <a:t>Изучила устройство и принцип работы ЦБН</a:t>
            </a:r>
            <a:r>
              <a:rPr lang="en-US"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Рассмотрела техническую характеристику ЦБН</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r>
              <a:rPr lang="ru-RU" smtClean="0">
                <a:latin typeface="Times New Roman" panose="02020603050405020304" pitchFamily="18" charset="0"/>
                <a:cs typeface="Times New Roman" panose="02020603050405020304" pitchFamily="18" charset="0"/>
              </a:rPr>
              <a:t>Использовала </a:t>
            </a:r>
            <a:r>
              <a:rPr lang="ru-RU" dirty="0" smtClean="0">
                <a:latin typeface="Times New Roman" panose="02020603050405020304" pitchFamily="18" charset="0"/>
                <a:cs typeface="Times New Roman" panose="02020603050405020304" pitchFamily="18" charset="0"/>
              </a:rPr>
              <a:t>данный материал для написания </a:t>
            </a:r>
            <a:r>
              <a:rPr lang="ru-RU" smtClean="0">
                <a:latin typeface="Times New Roman" panose="02020603050405020304" pitchFamily="18" charset="0"/>
                <a:cs typeface="Times New Roman" panose="02020603050405020304" pitchFamily="18" charset="0"/>
              </a:rPr>
              <a:t>курсовой </a:t>
            </a:r>
            <a:r>
              <a:rPr lang="ru-RU" smtClean="0">
                <a:latin typeface="Times New Roman" panose="02020603050405020304" pitchFamily="18" charset="0"/>
                <a:cs typeface="Times New Roman" panose="02020603050405020304" pitchFamily="18" charset="0"/>
              </a:rPr>
              <a:t>работы.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0828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Список литературы</a:t>
            </a:r>
            <a:endParaRPr lang="ru-RU" dirty="0"/>
          </a:p>
        </p:txBody>
      </p:sp>
      <p:sp>
        <p:nvSpPr>
          <p:cNvPr id="3" name="Содержимое 2"/>
          <p:cNvSpPr>
            <a:spLocks noGrp="1"/>
          </p:cNvSpPr>
          <p:nvPr>
            <p:ph idx="1"/>
          </p:nvPr>
        </p:nvSpPr>
        <p:spPr/>
        <p:txBody>
          <a:bodyPr>
            <a:normAutofit lnSpcReduction="10000"/>
          </a:bodyPr>
          <a:lstStyle/>
          <a:p>
            <a:r>
              <a:rPr lang="ru-RU" dirty="0" smtClean="0"/>
              <a:t>1. </a:t>
            </a:r>
            <a:r>
              <a:rPr lang="ru-RU" i="1" dirty="0" smtClean="0"/>
              <a:t>Абрамов Е.И., Колесниченко К.А., Маслов В. Т.</a:t>
            </a:r>
            <a:r>
              <a:rPr lang="ru-RU" dirty="0" smtClean="0"/>
              <a:t> Элементы гидропривода. Киев: Техника, 2017</a:t>
            </a:r>
          </a:p>
          <a:p>
            <a:r>
              <a:rPr lang="ru-RU" dirty="0" smtClean="0"/>
              <a:t>2. </a:t>
            </a:r>
            <a:r>
              <a:rPr lang="ru-RU" i="1" dirty="0" err="1" smtClean="0"/>
              <a:t>Башта</a:t>
            </a:r>
            <a:r>
              <a:rPr lang="ru-RU" i="1" dirty="0" smtClean="0"/>
              <a:t> Т.М.</a:t>
            </a:r>
            <a:r>
              <a:rPr lang="ru-RU" dirty="0" smtClean="0"/>
              <a:t> Гидропривод и </a:t>
            </a:r>
            <a:r>
              <a:rPr lang="ru-RU" dirty="0" err="1" smtClean="0"/>
              <a:t>гидропневмоавтоматика</a:t>
            </a:r>
            <a:r>
              <a:rPr lang="ru-RU" dirty="0" smtClean="0"/>
              <a:t>. М.: Машиностроение, 2017</a:t>
            </a:r>
          </a:p>
          <a:p>
            <a:r>
              <a:rPr lang="ru-RU" dirty="0" smtClean="0"/>
              <a:t>3. </a:t>
            </a:r>
            <a:r>
              <a:rPr lang="ru-RU" i="1" dirty="0" err="1" smtClean="0"/>
              <a:t>Башта</a:t>
            </a:r>
            <a:r>
              <a:rPr lang="ru-RU" i="1" dirty="0" smtClean="0"/>
              <a:t> Т.М.</a:t>
            </a:r>
            <a:r>
              <a:rPr lang="ru-RU" dirty="0" smtClean="0"/>
              <a:t> Машиностроительная гидравлика. М.: Машиностроение, 2016</a:t>
            </a:r>
          </a:p>
          <a:p>
            <a:r>
              <a:rPr lang="ru-RU" dirty="0" smtClean="0"/>
              <a:t>4. </a:t>
            </a:r>
            <a:r>
              <a:rPr lang="ru-RU" i="1" dirty="0" err="1" smtClean="0"/>
              <a:t>БронЛ.С</a:t>
            </a:r>
            <a:r>
              <a:rPr lang="ru-RU" i="1" dirty="0" smtClean="0"/>
              <a:t>., Тартаковский Ж.С.</a:t>
            </a:r>
            <a:r>
              <a:rPr lang="ru-RU" dirty="0" smtClean="0"/>
              <a:t> Гидравлический привод агрегатных станков и автоматических линий. М.: Машиностроение, 2016</a:t>
            </a:r>
          </a:p>
          <a:p>
            <a:r>
              <a:rPr lang="ru-RU" dirty="0" smtClean="0"/>
              <a:t>5. </a:t>
            </a:r>
            <a:r>
              <a:rPr lang="ru-RU" i="1" dirty="0" smtClean="0"/>
              <a:t>Ванин В.А., Мищенко С.В., Трифонов О.И.</a:t>
            </a:r>
            <a:r>
              <a:rPr lang="ru-RU" dirty="0" smtClean="0"/>
              <a:t> Кинематические связи в металлорежущих станках на основе гидравлического шагового привода. М.: Машиностроение-1, 2017</a:t>
            </a:r>
          </a:p>
          <a:p>
            <a:pPr>
              <a:buNone/>
            </a:pPr>
            <a:endParaRPr lang="ru-RU" u="sng" dirty="0" smtClean="0">
              <a:hlinkClick r:id="rId2"/>
            </a:endParaRPr>
          </a:p>
          <a:p>
            <a:endParaRPr lang="ru-RU" u="sng" dirty="0" smtClean="0">
              <a:hlinkClick r:id="rId3"/>
            </a:endParaRPr>
          </a:p>
          <a:p>
            <a:endParaRPr lang="ru-RU" u="sng" dirty="0" smtClean="0">
              <a:hlinkClick r:id="rId4"/>
            </a:endParaRPr>
          </a:p>
          <a:p>
            <a:endParaRPr lang="ru-RU"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a:t>
            </a:r>
            <a:r>
              <a:rPr lang="ru-RU" dirty="0" err="1" smtClean="0"/>
              <a:t>интернет-источников</a:t>
            </a:r>
            <a:endParaRPr lang="ru-RU" dirty="0"/>
          </a:p>
        </p:txBody>
      </p:sp>
      <p:sp>
        <p:nvSpPr>
          <p:cNvPr id="3" name="Содержимое 2"/>
          <p:cNvSpPr>
            <a:spLocks noGrp="1"/>
          </p:cNvSpPr>
          <p:nvPr>
            <p:ph idx="1"/>
          </p:nvPr>
        </p:nvSpPr>
        <p:spPr/>
        <p:txBody>
          <a:bodyPr/>
          <a:lstStyle/>
          <a:p>
            <a:r>
              <a:rPr lang="en-US" dirty="0" smtClean="0">
                <a:hlinkClick r:id="rId2"/>
              </a:rPr>
              <a:t>https://neftegaz.ru/tech-library/nasosnoe-i-kompressornoe-oborudovanie/141940-tsentrobezhnyy-nasos/</a:t>
            </a:r>
            <a:endParaRPr lang="ru-RU" dirty="0" smtClean="0"/>
          </a:p>
          <a:p>
            <a:r>
              <a:rPr lang="en-US" dirty="0" smtClean="0">
                <a:hlinkClick r:id="rId3"/>
              </a:rPr>
              <a:t>https://principraboty.ru/ustroystvo-i-princip-raboty-centrobezhnogo-nasosa/</a:t>
            </a:r>
            <a:endParaRPr lang="ru-RU" dirty="0" smtClean="0"/>
          </a:p>
          <a:p>
            <a:r>
              <a:rPr lang="en-US" dirty="0" smtClean="0">
                <a:hlinkClick r:id="rId4"/>
              </a:rPr>
              <a:t>https://stankiexpert.ru/spravochnik/pnevmatika/tsentrobezhnyi-nasos.html</a:t>
            </a:r>
            <a:endParaRPr lang="ru-RU" dirty="0" smtClean="0"/>
          </a:p>
          <a:p>
            <a:r>
              <a:rPr lang="en-US" dirty="0" smtClean="0">
                <a:hlinkClick r:id="rId5"/>
              </a:rPr>
              <a:t>https://cable.ru/articles/id-1550.php</a:t>
            </a:r>
            <a:endParaRPr lang="ru-RU" smtClean="0"/>
          </a:p>
          <a:p>
            <a:endParaRPr lang="ru-RU"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3" name="Рисунок 2" descr="d544ec5d073943629852aa28eda75ea9.jpg"/>
          <p:cNvPicPr>
            <a:picLocks noChangeAspect="1"/>
          </p:cNvPicPr>
          <p:nvPr/>
        </p:nvPicPr>
        <p:blipFill>
          <a:blip r:embed="rId2"/>
          <a:stretch>
            <a:fillRect/>
          </a:stretch>
        </p:blipFill>
        <p:spPr>
          <a:xfrm>
            <a:off x="2480854" y="2076994"/>
            <a:ext cx="6468773" cy="3708763"/>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 проекта:</a:t>
            </a:r>
            <a:endParaRPr lang="ru-RU" dirty="0"/>
          </a:p>
        </p:txBody>
      </p:sp>
      <p:sp>
        <p:nvSpPr>
          <p:cNvPr id="3" name="Содержимое 2"/>
          <p:cNvSpPr>
            <a:spLocks noGrp="1"/>
          </p:cNvSpPr>
          <p:nvPr>
            <p:ph idx="1"/>
          </p:nvPr>
        </p:nvSpPr>
        <p:spPr/>
        <p:txBody>
          <a:bodyPr/>
          <a:lstStyle/>
          <a:p>
            <a:r>
              <a:rPr lang="ru-RU" dirty="0" smtClean="0"/>
              <a:t>1. Изучить устройство и принцип работы центробежного насоса </a:t>
            </a:r>
            <a:r>
              <a:rPr lang="en-US" dirty="0" smtClean="0"/>
              <a:t>;</a:t>
            </a:r>
          </a:p>
          <a:p>
            <a:r>
              <a:rPr lang="en-US" dirty="0" smtClean="0"/>
              <a:t>2</a:t>
            </a:r>
            <a:r>
              <a:rPr lang="ru-RU" dirty="0" smtClean="0"/>
              <a:t>. Рассмотреть техническую характеристику ЦБН</a:t>
            </a:r>
            <a:r>
              <a:rPr lang="en-US" dirty="0" smtClean="0"/>
              <a:t>;</a:t>
            </a:r>
            <a:endParaRPr lang="ru-RU" dirty="0" smtClean="0"/>
          </a:p>
          <a:p>
            <a:r>
              <a:rPr lang="ru-RU" dirty="0" smtClean="0"/>
              <a:t>3. Использовать данный материал для написания курсовых и дипломных работ.</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buNone/>
            </a:pPr>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entrobezhnyj-nasos.jpg"/>
          <p:cNvPicPr>
            <a:picLocks noChangeAspect="1"/>
          </p:cNvPicPr>
          <p:nvPr/>
        </p:nvPicPr>
        <p:blipFill>
          <a:blip r:embed="rId2"/>
          <a:stretch>
            <a:fillRect/>
          </a:stretch>
        </p:blipFill>
        <p:spPr>
          <a:xfrm>
            <a:off x="1711233" y="1071154"/>
            <a:ext cx="9496697" cy="5081451"/>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8F7644-C303-435F-89DB-FFE17DCBA597}"/>
              </a:ext>
            </a:extLst>
          </p:cNvPr>
          <p:cNvSpPr>
            <a:spLocks noGrp="1"/>
          </p:cNvSpPr>
          <p:nvPr>
            <p:ph type="title"/>
          </p:nvPr>
        </p:nvSpPr>
        <p:spPr>
          <a:xfrm>
            <a:off x="543339" y="484394"/>
            <a:ext cx="10810461" cy="734806"/>
          </a:xfrm>
          <a:effectLst>
            <a:outerShdw blurRad="50800" dist="38100" dir="2700000" algn="tl" rotWithShape="0">
              <a:prstClr val="black">
                <a:alpha val="40000"/>
              </a:prstClr>
            </a:outerShdw>
          </a:effectLst>
        </p:spPr>
        <p:txBody>
          <a:bodyPr>
            <a:normAutofit fontScale="90000"/>
          </a:bodyPr>
          <a:lstStyle/>
          <a:p>
            <a:pPr algn="ctr"/>
            <a:r>
              <a:rPr lang="ru-RU" sz="14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4900" dirty="0">
                <a:latin typeface="Times New Roman" panose="02020603050405020304" pitchFamily="18" charset="0"/>
                <a:cs typeface="Times New Roman" panose="02020603050405020304" pitchFamily="18" charset="0"/>
              </a:rPr>
              <a:t/>
            </a:r>
            <a:br>
              <a:rPr lang="ru-RU" sz="4900" dirty="0">
                <a:latin typeface="Times New Roman" panose="02020603050405020304" pitchFamily="18" charset="0"/>
                <a:cs typeface="Times New Roman" panose="02020603050405020304" pitchFamily="18" charset="0"/>
              </a:rPr>
            </a:br>
            <a:r>
              <a:rPr lang="ru-RU" sz="4900" dirty="0" smtClean="0">
                <a:latin typeface="Times New Roman" panose="02020603050405020304" pitchFamily="18" charset="0"/>
                <a:cs typeface="Times New Roman" panose="02020603050405020304" pitchFamily="18" charset="0"/>
              </a:rPr>
              <a:t>Центробежный насос </a:t>
            </a:r>
            <a:endParaRPr lang="ru-RU" sz="4900" dirty="0">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xmlns="" id="{ABDBECFB-6BE0-4FC1-84C3-66CEC3C31E5D}"/>
              </a:ext>
            </a:extLst>
          </p:cNvPr>
          <p:cNvSpPr>
            <a:spLocks noGrp="1"/>
          </p:cNvSpPr>
          <p:nvPr>
            <p:ph idx="1"/>
          </p:nvPr>
        </p:nvSpPr>
        <p:spPr>
          <a:xfrm>
            <a:off x="838200" y="967409"/>
            <a:ext cx="10515600" cy="4731026"/>
          </a:xfrm>
        </p:spPr>
        <p:txBody>
          <a:bodyPr>
            <a:normAutofit/>
          </a:bodyPr>
          <a:lstStyle/>
          <a:p>
            <a:endParaRPr lang="ru-RU" dirty="0"/>
          </a:p>
          <a:p>
            <a:r>
              <a:rPr lang="ru-RU" sz="3200" dirty="0">
                <a:latin typeface="Times New Roman" pitchFamily="18" charset="0"/>
                <a:cs typeface="Times New Roman" pitchFamily="18" charset="0"/>
              </a:rPr>
              <a:t>Центробежные насосы – самая большая группа устройств, применяемых в быту для перекачки жидкостей. Они широко используются в системах водоснабжения и водоотведения домов.</a:t>
            </a:r>
          </a:p>
          <a:p>
            <a:pPr marL="0" indent="0">
              <a:buNone/>
            </a:pPr>
            <a:endParaRPr lang="ru-RU" dirty="0"/>
          </a:p>
        </p:txBody>
      </p:sp>
    </p:spTree>
    <p:extLst>
      <p:ext uri="{BB962C8B-B14F-4D97-AF65-F5344CB8AC3E}">
        <p14:creationId xmlns:p14="http://schemas.microsoft.com/office/powerpoint/2010/main" xmlns="" val="4175384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077563-2995-4085-9DF4-1B2C309FB903}"/>
              </a:ext>
            </a:extLst>
          </p:cNvPr>
          <p:cNvSpPr>
            <a:spLocks noGrp="1"/>
          </p:cNvSpPr>
          <p:nvPr>
            <p:ph type="ctrTitle"/>
          </p:nvPr>
        </p:nvSpPr>
        <p:spPr>
          <a:xfrm>
            <a:off x="374467" y="0"/>
            <a:ext cx="9501809" cy="1336662"/>
          </a:xfrm>
        </p:spPr>
        <p:txBody>
          <a:bodyPr>
            <a:normAutofit/>
          </a:bodyPr>
          <a:lstStyle/>
          <a:p>
            <a:r>
              <a:rPr lang="ru-RU" sz="2800" b="1" u="sng" dirty="0">
                <a:latin typeface="Times New Roman" panose="02020603050405020304" pitchFamily="18" charset="0"/>
                <a:cs typeface="Times New Roman" panose="02020603050405020304" pitchFamily="18" charset="0"/>
              </a:rPr>
              <a:t>Современный вид центробежного насоса</a:t>
            </a:r>
          </a:p>
        </p:txBody>
      </p:sp>
      <p:sp>
        <p:nvSpPr>
          <p:cNvPr id="3" name="Подзаголовок 2">
            <a:extLst>
              <a:ext uri="{FF2B5EF4-FFF2-40B4-BE49-F238E27FC236}">
                <a16:creationId xmlns:a16="http://schemas.microsoft.com/office/drawing/2014/main" xmlns="" id="{D11FE354-4885-4EFF-A444-D94A9350D2A9}"/>
              </a:ext>
            </a:extLst>
          </p:cNvPr>
          <p:cNvSpPr>
            <a:spLocks noGrp="1"/>
          </p:cNvSpPr>
          <p:nvPr>
            <p:ph type="subTitle" idx="1"/>
          </p:nvPr>
        </p:nvSpPr>
        <p:spPr>
          <a:xfrm>
            <a:off x="1524000" y="1351129"/>
            <a:ext cx="9144000" cy="5636526"/>
          </a:xfrm>
        </p:spPr>
        <p:txBody>
          <a:bodyPr/>
          <a:lstStyle/>
          <a:p>
            <a:r>
              <a:rPr lang="ru-RU" dirty="0"/>
              <a:t>.</a:t>
            </a:r>
          </a:p>
        </p:txBody>
      </p:sp>
      <p:pic>
        <p:nvPicPr>
          <p:cNvPr id="5" name="Рисунок 4">
            <a:extLst>
              <a:ext uri="{FF2B5EF4-FFF2-40B4-BE49-F238E27FC236}">
                <a16:creationId xmlns:a16="http://schemas.microsoft.com/office/drawing/2014/main" xmlns="" id="{EBFEE18C-E665-400E-BDF9-D45EE77DFC1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88875" y="1708795"/>
            <a:ext cx="7336763" cy="4686062"/>
          </a:xfrm>
          <a:prstGeom prst="rect">
            <a:avLst/>
          </a:prstGeom>
        </p:spPr>
      </p:pic>
    </p:spTree>
    <p:extLst>
      <p:ext uri="{BB962C8B-B14F-4D97-AF65-F5344CB8AC3E}">
        <p14:creationId xmlns:p14="http://schemas.microsoft.com/office/powerpoint/2010/main" xmlns="" val="1080284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t>Центробежный насос</a:t>
            </a:r>
            <a:endParaRPr lang="ru-RU" sz="4400" dirty="0"/>
          </a:p>
        </p:txBody>
      </p:sp>
      <p:sp>
        <p:nvSpPr>
          <p:cNvPr id="3" name="Содержимое 2"/>
          <p:cNvSpPr>
            <a:spLocks noGrp="1"/>
          </p:cNvSpPr>
          <p:nvPr>
            <p:ph idx="1"/>
          </p:nvPr>
        </p:nvSpPr>
        <p:spPr/>
        <p:txBody>
          <a:bodyPr/>
          <a:lstStyle/>
          <a:p>
            <a:pPr marL="274320" lvl="7" indent="-274320">
              <a:buClr>
                <a:schemeClr val="accent3"/>
              </a:buClr>
              <a:buSzPct val="95000"/>
              <a:buFont typeface="Wingdings 2"/>
              <a:buChar char=""/>
            </a:pPr>
            <a:r>
              <a:rPr lang="ru-RU" sz="3200" dirty="0" smtClean="0">
                <a:latin typeface="Times New Roman" pitchFamily="18" charset="0"/>
                <a:cs typeface="Times New Roman" pitchFamily="18" charset="0"/>
              </a:rPr>
              <a:t>Центробежный насос - </a:t>
            </a:r>
            <a:r>
              <a:rPr lang="ru-RU" sz="3200" dirty="0" err="1" smtClean="0">
                <a:latin typeface="Times New Roman" pitchFamily="18" charset="0"/>
                <a:cs typeface="Times New Roman" pitchFamily="18" charset="0"/>
              </a:rPr>
              <a:t>насос</a:t>
            </a:r>
            <a:r>
              <a:rPr lang="ru-RU" sz="3200" dirty="0" smtClean="0">
                <a:latin typeface="Times New Roman" pitchFamily="18" charset="0"/>
                <a:cs typeface="Times New Roman" pitchFamily="18" charset="0"/>
              </a:rPr>
              <a:t>, в котором движение жидкости и необходимый напор создаются за счёт центробежной силы, возникающей при воздействии лопастей рабочего колеса на жидкость.</a:t>
            </a:r>
            <a:br>
              <a:rPr lang="ru-RU" sz="3200" dirty="0" smtClean="0">
                <a:latin typeface="Times New Roman" pitchFamily="18" charset="0"/>
                <a:cs typeface="Times New Roman" pitchFamily="18" charset="0"/>
              </a:rPr>
            </a:br>
            <a:endParaRPr lang="ru-RU" sz="3200" dirty="0" smtClean="0">
              <a:latin typeface="Times New Roman" pitchFamily="18" charset="0"/>
              <a:cs typeface="Times New Roman" pitchFamily="18" charset="0"/>
            </a:endParaRPr>
          </a:p>
          <a:p>
            <a:endParaRPr lang="ru-RU"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43D9FB-5AE2-4B35-858F-1A90BCC36451}"/>
              </a:ext>
            </a:extLst>
          </p:cNvPr>
          <p:cNvSpPr>
            <a:spLocks noGrp="1"/>
          </p:cNvSpPr>
          <p:nvPr>
            <p:ph type="title"/>
          </p:nvPr>
        </p:nvSpPr>
        <p:spPr>
          <a:xfrm>
            <a:off x="838200" y="365125"/>
            <a:ext cx="10515600" cy="523149"/>
          </a:xfrm>
        </p:spPr>
        <p:txBody>
          <a:bodyPr>
            <a:normAutofit fontScale="90000"/>
          </a:bodyPr>
          <a:lstStyle/>
          <a:p>
            <a:pPr algn="ctr"/>
            <a:r>
              <a:rPr lang="ru-RU" dirty="0" smtClean="0"/>
              <a:t>Устройство</a:t>
            </a:r>
            <a:endParaRPr lang="ru-RU" dirty="0"/>
          </a:p>
        </p:txBody>
      </p:sp>
      <p:sp>
        <p:nvSpPr>
          <p:cNvPr id="3" name="Объект 2">
            <a:extLst>
              <a:ext uri="{FF2B5EF4-FFF2-40B4-BE49-F238E27FC236}">
                <a16:creationId xmlns:a16="http://schemas.microsoft.com/office/drawing/2014/main" xmlns="" id="{E25F1873-6AB6-4F58-9501-BFCB00BD9A52}"/>
              </a:ext>
            </a:extLst>
          </p:cNvPr>
          <p:cNvSpPr>
            <a:spLocks noGrp="1"/>
          </p:cNvSpPr>
          <p:nvPr>
            <p:ph idx="1"/>
          </p:nvPr>
        </p:nvSpPr>
        <p:spPr>
          <a:xfrm>
            <a:off x="838200" y="893858"/>
            <a:ext cx="10515600" cy="5964142"/>
          </a:xfrm>
        </p:spPr>
        <p:txBody>
          <a:bodyPr/>
          <a:lstStyle/>
          <a:p>
            <a:pPr marL="0" indent="0">
              <a:buNone/>
            </a:pPr>
            <a:r>
              <a:rPr lang="ru-RU" dirty="0"/>
              <a:t>Под центробежным насосом понимают устройство, в котором требуемое давление и напор жидкости достигается за счет центробежной силы, возникающей в результате действия лопастей рабочего колеса на воду. Главная рабочая часть агрегата – колесо, насажденное на вал и вращающееся внутри корпуса. Колесо состоит из двух дисков (заднего и переднего), расположенных на некотором удалении друг от друга. Между лопастями имеется механизм, который соединяет колеса воедино.</a:t>
            </a:r>
          </a:p>
        </p:txBody>
      </p:sp>
      <p:pic>
        <p:nvPicPr>
          <p:cNvPr id="7" name="Рисунок 6">
            <a:extLst>
              <a:ext uri="{FF2B5EF4-FFF2-40B4-BE49-F238E27FC236}">
                <a16:creationId xmlns:a16="http://schemas.microsoft.com/office/drawing/2014/main" xmlns="" id="{3EDD5F2A-DDC6-4979-BBE6-C51074E273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40598" y="4104578"/>
            <a:ext cx="5202984" cy="2544417"/>
          </a:xfrm>
          <a:prstGeom prst="rect">
            <a:avLst/>
          </a:prstGeom>
        </p:spPr>
      </p:pic>
    </p:spTree>
    <p:extLst>
      <p:ext uri="{BB962C8B-B14F-4D97-AF65-F5344CB8AC3E}">
        <p14:creationId xmlns:p14="http://schemas.microsoft.com/office/powerpoint/2010/main" xmlns="" val="2784167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313ED5-44A4-45CF-9C87-3332383E3620}"/>
              </a:ext>
            </a:extLst>
          </p:cNvPr>
          <p:cNvSpPr>
            <a:spLocks noGrp="1"/>
          </p:cNvSpPr>
          <p:nvPr>
            <p:ph type="title"/>
          </p:nvPr>
        </p:nvSpPr>
        <p:spPr>
          <a:xfrm>
            <a:off x="838200" y="251792"/>
            <a:ext cx="10621618" cy="767112"/>
          </a:xfrm>
        </p:spPr>
        <p:txBody>
          <a:bodyPr>
            <a:normAutofit fontScale="90000"/>
          </a:bodyPr>
          <a:lstStyle/>
          <a:p>
            <a:pPr algn="ctr"/>
            <a:r>
              <a:rPr lang="ru-RU" u="sng" dirty="0">
                <a:effectLst>
                  <a:outerShdw blurRad="38100" dist="38100" dir="2700000" algn="tl">
                    <a:srgbClr val="000000">
                      <a:alpha val="43137"/>
                    </a:srgbClr>
                  </a:outerShdw>
                </a:effectLst>
              </a:rPr>
              <a:t>Назначение</a:t>
            </a:r>
          </a:p>
        </p:txBody>
      </p:sp>
      <p:sp>
        <p:nvSpPr>
          <p:cNvPr id="3" name="Объект 2">
            <a:extLst>
              <a:ext uri="{FF2B5EF4-FFF2-40B4-BE49-F238E27FC236}">
                <a16:creationId xmlns:a16="http://schemas.microsoft.com/office/drawing/2014/main" xmlns="" id="{B726B47A-0F77-4D2F-A7C6-315423CF7C0E}"/>
              </a:ext>
            </a:extLst>
          </p:cNvPr>
          <p:cNvSpPr>
            <a:spLocks noGrp="1"/>
          </p:cNvSpPr>
          <p:nvPr>
            <p:ph idx="1"/>
          </p:nvPr>
        </p:nvSpPr>
        <p:spPr>
          <a:xfrm>
            <a:off x="772886" y="1358537"/>
            <a:ext cx="10515600" cy="4844237"/>
          </a:xfrm>
          <a:gradFill flip="none" rotWithShape="1">
            <a:gsLst>
              <a:gs pos="0">
                <a:schemeClr val="accent1">
                  <a:lumMod val="18000"/>
                  <a:lumOff val="8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txBody>
          <a:bodyPr>
            <a:normAutofit/>
          </a:bodyPr>
          <a:lstStyle/>
          <a:p>
            <a:pPr lvl="1"/>
            <a:r>
              <a:rPr lang="ru-RU" sz="2800" dirty="0">
                <a:latin typeface="Times New Roman" pitchFamily="18" charset="0"/>
                <a:cs typeface="Times New Roman" pitchFamily="18" charset="0"/>
              </a:rPr>
              <a:t>Центробежные насосы являются самыми распространёнными насосами в мире. Благодаря своей конструкции и стабильной работе этот тип насосов нашел широкое применение, как для решения бытовых задач, так и для основных технологических процессов в самых различных отраслях промышленности.</a:t>
            </a:r>
          </a:p>
          <a:p>
            <a:pPr lvl="1"/>
            <a:r>
              <a:rPr lang="ru-RU" sz="2800" dirty="0">
                <a:latin typeface="Times New Roman" pitchFamily="18" charset="0"/>
                <a:cs typeface="Times New Roman" pitchFamily="18" charset="0"/>
              </a:rPr>
              <a:t>Работа центробежного насоса основана на преобразовании механической энергии ротора электродвигателя в энергию перемещаемой жидкости. </a:t>
            </a:r>
          </a:p>
          <a:p>
            <a:pPr lvl="1"/>
            <a:r>
              <a:rPr lang="ru-RU" sz="2800" dirty="0">
                <a:latin typeface="Times New Roman" pitchFamily="18" charset="0"/>
                <a:cs typeface="Times New Roman" pitchFamily="18" charset="0"/>
              </a:rPr>
              <a:t>Обеспечивает равномерную и высокую подачу жидкости</a:t>
            </a:r>
          </a:p>
        </p:txBody>
      </p:sp>
      <p:cxnSp>
        <p:nvCxnSpPr>
          <p:cNvPr id="8" name="Прямая соединительная линия 7">
            <a:extLst>
              <a:ext uri="{FF2B5EF4-FFF2-40B4-BE49-F238E27FC236}">
                <a16:creationId xmlns:a16="http://schemas.microsoft.com/office/drawing/2014/main" xmlns="" id="{19785D8B-EB3A-4856-BE2F-3B05E337EA40}"/>
              </a:ext>
            </a:extLst>
          </p:cNvPr>
          <p:cNvCxnSpPr>
            <a:cxnSpLocks/>
          </p:cNvCxnSpPr>
          <p:nvPr/>
        </p:nvCxnSpPr>
        <p:spPr>
          <a:xfrm>
            <a:off x="1596571" y="4586514"/>
            <a:ext cx="8316686"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a:extLst>
              <a:ext uri="{FF2B5EF4-FFF2-40B4-BE49-F238E27FC236}">
                <a16:creationId xmlns:a16="http://schemas.microsoft.com/office/drawing/2014/main" xmlns="" id="{A4C81FA2-134F-4460-A893-4A2851A6E7C5}"/>
              </a:ext>
            </a:extLst>
          </p:cNvPr>
          <p:cNvCxnSpPr>
            <a:cxnSpLocks/>
          </p:cNvCxnSpPr>
          <p:nvPr/>
        </p:nvCxnSpPr>
        <p:spPr>
          <a:xfrm>
            <a:off x="1596571" y="3071349"/>
            <a:ext cx="7590972" cy="1"/>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9915798C-4D9E-48C1-AB6D-938700DF2DFA}"/>
              </a:ext>
            </a:extLst>
          </p:cNvPr>
          <p:cNvCxnSpPr/>
          <p:nvPr/>
        </p:nvCxnSpPr>
        <p:spPr>
          <a:xfrm>
            <a:off x="1596571" y="4147930"/>
            <a:ext cx="787873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973127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528</TotalTime>
  <Words>1067</Words>
  <Application>Microsoft Office PowerPoint</Application>
  <PresentationFormat>Произвольный</PresentationFormat>
  <Paragraphs>141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                       Министерство образования и науки Республики Башкортостан  ГАПОУ Уфимский топливно-энергетический колледж                                                                                                                                                                                                                                                                       Спец.: 13.02.02</vt:lpstr>
      <vt:lpstr>ВВЕДЕНИЕ</vt:lpstr>
      <vt:lpstr>Цели и задачи проекта:</vt:lpstr>
      <vt:lpstr>Слайд 4</vt:lpstr>
      <vt:lpstr>              Центробежный насос </vt:lpstr>
      <vt:lpstr>Современный вид центробежного насоса</vt:lpstr>
      <vt:lpstr>Центробежный насос</vt:lpstr>
      <vt:lpstr>Устройство</vt:lpstr>
      <vt:lpstr>Назначение</vt:lpstr>
      <vt:lpstr>Виды центробежных насосов</vt:lpstr>
      <vt:lpstr>Конструкция </vt:lpstr>
      <vt:lpstr>Схема</vt:lpstr>
      <vt:lpstr>Конструктивная схема</vt:lpstr>
      <vt:lpstr>Принцип действия центробежного насоса</vt:lpstr>
      <vt:lpstr>Принцип действия центробежного насоса</vt:lpstr>
      <vt:lpstr>Расчет центробежного насоса</vt:lpstr>
      <vt:lpstr>Расчетная производительность насоса  с учетом объемных потерь через концевые уплотнения</vt:lpstr>
      <vt:lpstr>Применение центробежных насосов в ТОТ</vt:lpstr>
      <vt:lpstr>Применение центробежных насосов в ТОТ</vt:lpstr>
      <vt:lpstr>Применение центробежных насосов в ТОТ</vt:lpstr>
      <vt:lpstr>Заключение</vt:lpstr>
      <vt:lpstr>Список литературы</vt:lpstr>
      <vt:lpstr>Список интернет-источников</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Республики Башкортостан  ГАПОУ Уфимский топливно-энергетический колледж                                                                                                                                       спец.: 13.02.02</dc:title>
  <dc:creator>Лилия</dc:creator>
  <cp:lastModifiedBy>zarina</cp:lastModifiedBy>
  <cp:revision>38</cp:revision>
  <dcterms:created xsi:type="dcterms:W3CDTF">2020-10-20T08:04:04Z</dcterms:created>
  <dcterms:modified xsi:type="dcterms:W3CDTF">2020-12-22T13:03:12Z</dcterms:modified>
</cp:coreProperties>
</file>