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58" r:id="rId3"/>
    <p:sldId id="272" r:id="rId4"/>
    <p:sldId id="274" r:id="rId5"/>
    <p:sldId id="273" r:id="rId6"/>
    <p:sldId id="281" r:id="rId7"/>
    <p:sldId id="277" r:id="rId8"/>
    <p:sldId id="264" r:id="rId9"/>
    <p:sldId id="278" r:id="rId10"/>
    <p:sldId id="322" r:id="rId11"/>
    <p:sldId id="343" r:id="rId12"/>
    <p:sldId id="348" r:id="rId13"/>
    <p:sldId id="349" r:id="rId14"/>
    <p:sldId id="350" r:id="rId15"/>
    <p:sldId id="351" r:id="rId16"/>
    <p:sldId id="352" r:id="rId17"/>
    <p:sldId id="353" r:id="rId18"/>
    <p:sldId id="354" r:id="rId19"/>
    <p:sldId id="304" r:id="rId20"/>
    <p:sldId id="323" r:id="rId21"/>
    <p:sldId id="373" r:id="rId22"/>
    <p:sldId id="324" r:id="rId23"/>
    <p:sldId id="360" r:id="rId24"/>
    <p:sldId id="372" r:id="rId25"/>
    <p:sldId id="361" r:id="rId26"/>
    <p:sldId id="371" r:id="rId27"/>
    <p:sldId id="362" r:id="rId28"/>
    <p:sldId id="363" r:id="rId29"/>
    <p:sldId id="370" r:id="rId30"/>
    <p:sldId id="364" r:id="rId31"/>
    <p:sldId id="369" r:id="rId32"/>
    <p:sldId id="365" r:id="rId33"/>
    <p:sldId id="368" r:id="rId34"/>
    <p:sldId id="366" r:id="rId35"/>
    <p:sldId id="367" r:id="rId36"/>
    <p:sldId id="338" r:id="rId37"/>
    <p:sldId id="325" r:id="rId38"/>
    <p:sldId id="340" r:id="rId39"/>
    <p:sldId id="341" r:id="rId40"/>
    <p:sldId id="356" r:id="rId41"/>
    <p:sldId id="344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3015" autoAdjust="0"/>
    <p:restoredTop sz="93115" autoAdjust="0"/>
  </p:normalViewPr>
  <p:slideViewPr>
    <p:cSldViewPr>
      <p:cViewPr varScale="1">
        <p:scale>
          <a:sx n="50" d="100"/>
          <a:sy n="50" d="100"/>
        </p:scale>
        <p:origin x="-91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25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BADEF0-0768-46B4-AA42-AB854A63010C}" type="doc">
      <dgm:prSet loTypeId="urn:microsoft.com/office/officeart/2005/8/layout/radial1" loCatId="cycl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AE2BFC01-AB41-443E-A9AC-7F42196AC32F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2000" b="1" i="1" dirty="0" smtClean="0">
              <a:solidFill>
                <a:srgbClr val="FF0000"/>
              </a:solidFill>
            </a:rPr>
            <a:t>Формы организации процесса по формированию ОБЖ</a:t>
          </a:r>
          <a:endParaRPr lang="ru-RU" sz="2000" b="1" i="1" dirty="0">
            <a:solidFill>
              <a:srgbClr val="FF0000"/>
            </a:solidFill>
          </a:endParaRPr>
        </a:p>
      </dgm:t>
    </dgm:pt>
    <dgm:pt modelId="{E9B0082A-4C52-4667-970E-25B5D9512480}" type="parTrans" cxnId="{75531E92-338D-409D-938F-A67489C66CC8}">
      <dgm:prSet/>
      <dgm:spPr/>
      <dgm:t>
        <a:bodyPr/>
        <a:lstStyle/>
        <a:p>
          <a:endParaRPr lang="ru-RU"/>
        </a:p>
      </dgm:t>
    </dgm:pt>
    <dgm:pt modelId="{3E0FC20D-32AB-4FD9-9F9E-1ECCD3818EC4}" type="sibTrans" cxnId="{75531E92-338D-409D-938F-A67489C66CC8}">
      <dgm:prSet/>
      <dgm:spPr/>
      <dgm:t>
        <a:bodyPr/>
        <a:lstStyle/>
        <a:p>
          <a:endParaRPr lang="ru-RU"/>
        </a:p>
      </dgm:t>
    </dgm:pt>
    <dgm:pt modelId="{715421B7-6EEA-4554-A186-719A1D65C84A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800" b="1" i="1" dirty="0" smtClean="0">
              <a:solidFill>
                <a:srgbClr val="002060"/>
              </a:solidFill>
            </a:rPr>
            <a:t>Наблюдения</a:t>
          </a:r>
          <a:endParaRPr lang="ru-RU" sz="1800" b="1" i="1" dirty="0">
            <a:solidFill>
              <a:srgbClr val="002060"/>
            </a:solidFill>
          </a:endParaRPr>
        </a:p>
      </dgm:t>
    </dgm:pt>
    <dgm:pt modelId="{2AFD7CD3-D8BD-454B-91FA-854B2910A2BB}" type="parTrans" cxnId="{95277D42-E371-42B3-B465-B6475241D930}">
      <dgm:prSet/>
      <dgm:spPr/>
      <dgm:t>
        <a:bodyPr/>
        <a:lstStyle/>
        <a:p>
          <a:endParaRPr lang="ru-RU"/>
        </a:p>
      </dgm:t>
    </dgm:pt>
    <dgm:pt modelId="{4995F152-F3A9-46A5-9678-E29084226BB9}" type="sibTrans" cxnId="{95277D42-E371-42B3-B465-B6475241D930}">
      <dgm:prSet/>
      <dgm:spPr/>
      <dgm:t>
        <a:bodyPr/>
        <a:lstStyle/>
        <a:p>
          <a:endParaRPr lang="ru-RU"/>
        </a:p>
      </dgm:t>
    </dgm:pt>
    <dgm:pt modelId="{2EBADA69-F94F-4899-8763-18DEE7C5E271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600" b="1" i="1" dirty="0" smtClean="0">
              <a:solidFill>
                <a:srgbClr val="002060"/>
              </a:solidFill>
            </a:rPr>
            <a:t>Рассматривание иллюстраций</a:t>
          </a:r>
          <a:endParaRPr lang="ru-RU" sz="1600" b="1" i="1" dirty="0">
            <a:solidFill>
              <a:srgbClr val="002060"/>
            </a:solidFill>
          </a:endParaRPr>
        </a:p>
      </dgm:t>
    </dgm:pt>
    <dgm:pt modelId="{8BD83E04-9A57-459F-AFA6-24F85B22FEFD}" type="parTrans" cxnId="{23C4E4A2-C521-4D17-B2F6-620B1DC840FF}">
      <dgm:prSet/>
      <dgm:spPr/>
      <dgm:t>
        <a:bodyPr/>
        <a:lstStyle/>
        <a:p>
          <a:endParaRPr lang="ru-RU"/>
        </a:p>
      </dgm:t>
    </dgm:pt>
    <dgm:pt modelId="{CC4DBAA6-9497-4D49-981C-C054B416BF7D}" type="sibTrans" cxnId="{23C4E4A2-C521-4D17-B2F6-620B1DC840FF}">
      <dgm:prSet/>
      <dgm:spPr/>
      <dgm:t>
        <a:bodyPr/>
        <a:lstStyle/>
        <a:p>
          <a:endParaRPr lang="ru-RU"/>
        </a:p>
      </dgm:t>
    </dgm:pt>
    <dgm:pt modelId="{A3EB6A4F-A4AA-4B68-8812-C66459A8144C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800" b="1" i="1" dirty="0" smtClean="0">
              <a:solidFill>
                <a:srgbClr val="002060"/>
              </a:solidFill>
            </a:rPr>
            <a:t>Создание обучающих ситуаций</a:t>
          </a:r>
          <a:endParaRPr lang="ru-RU" sz="1800" b="1" i="1" dirty="0">
            <a:solidFill>
              <a:srgbClr val="002060"/>
            </a:solidFill>
          </a:endParaRPr>
        </a:p>
      </dgm:t>
    </dgm:pt>
    <dgm:pt modelId="{E4CFA47A-C6CD-4D18-8E77-079C96247AAB}" type="parTrans" cxnId="{11CB89E7-89AE-4F09-BFC9-EAE059C58D57}">
      <dgm:prSet/>
      <dgm:spPr/>
      <dgm:t>
        <a:bodyPr/>
        <a:lstStyle/>
        <a:p>
          <a:endParaRPr lang="ru-RU"/>
        </a:p>
      </dgm:t>
    </dgm:pt>
    <dgm:pt modelId="{FD90164C-B73E-4925-8D38-FF636564677B}" type="sibTrans" cxnId="{11CB89E7-89AE-4F09-BFC9-EAE059C58D57}">
      <dgm:prSet/>
      <dgm:spPr/>
      <dgm:t>
        <a:bodyPr/>
        <a:lstStyle/>
        <a:p>
          <a:endParaRPr lang="ru-RU"/>
        </a:p>
      </dgm:t>
    </dgm:pt>
    <dgm:pt modelId="{80DA87A8-47F4-4867-AD69-AF6988EEEBAE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000" b="1" i="1" dirty="0" smtClean="0">
              <a:solidFill>
                <a:srgbClr val="002060"/>
              </a:solidFill>
            </a:rPr>
            <a:t>Беседы</a:t>
          </a:r>
          <a:endParaRPr lang="ru-RU" sz="2000" b="1" i="1" dirty="0">
            <a:solidFill>
              <a:srgbClr val="002060"/>
            </a:solidFill>
          </a:endParaRPr>
        </a:p>
      </dgm:t>
    </dgm:pt>
    <dgm:pt modelId="{15B320BD-E315-42EC-AE08-B0315CD7074A}" type="parTrans" cxnId="{32EC6A10-CB06-49D6-83CD-31786BFFC6E4}">
      <dgm:prSet/>
      <dgm:spPr/>
      <dgm:t>
        <a:bodyPr/>
        <a:lstStyle/>
        <a:p>
          <a:endParaRPr lang="ru-RU"/>
        </a:p>
      </dgm:t>
    </dgm:pt>
    <dgm:pt modelId="{5357797A-A3E3-441E-949E-F940CBEC1201}" type="sibTrans" cxnId="{32EC6A10-CB06-49D6-83CD-31786BFFC6E4}">
      <dgm:prSet/>
      <dgm:spPr/>
      <dgm:t>
        <a:bodyPr/>
        <a:lstStyle/>
        <a:p>
          <a:endParaRPr lang="ru-RU"/>
        </a:p>
      </dgm:t>
    </dgm:pt>
    <dgm:pt modelId="{27FACEC6-A806-49B3-AA94-8268F3314849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1800" b="1" i="1" dirty="0" smtClean="0">
              <a:solidFill>
                <a:srgbClr val="002060"/>
              </a:solidFill>
            </a:rPr>
            <a:t>Образовательная деятельность</a:t>
          </a:r>
          <a:endParaRPr lang="ru-RU" sz="1800" b="1" i="1" dirty="0">
            <a:solidFill>
              <a:srgbClr val="002060"/>
            </a:solidFill>
          </a:endParaRPr>
        </a:p>
      </dgm:t>
    </dgm:pt>
    <dgm:pt modelId="{C71D3D4E-4FEB-44D3-90AB-4B11FBE8562D}" type="parTrans" cxnId="{317FFF65-20AC-409F-86C1-CCE203DD5953}">
      <dgm:prSet/>
      <dgm:spPr/>
      <dgm:t>
        <a:bodyPr/>
        <a:lstStyle/>
        <a:p>
          <a:endParaRPr lang="ru-RU"/>
        </a:p>
      </dgm:t>
    </dgm:pt>
    <dgm:pt modelId="{CA826621-B294-4F21-B219-F0FCF9B9D29E}" type="sibTrans" cxnId="{317FFF65-20AC-409F-86C1-CCE203DD5953}">
      <dgm:prSet/>
      <dgm:spPr/>
      <dgm:t>
        <a:bodyPr/>
        <a:lstStyle/>
        <a:p>
          <a:endParaRPr lang="ru-RU"/>
        </a:p>
      </dgm:t>
    </dgm:pt>
    <dgm:pt modelId="{B097EBD7-493A-400F-AC66-0448E109CC62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800" b="1" i="1" dirty="0" smtClean="0">
              <a:solidFill>
                <a:srgbClr val="002060"/>
              </a:solidFill>
            </a:rPr>
            <a:t>Экскурсия</a:t>
          </a:r>
          <a:endParaRPr lang="ru-RU" sz="1800" b="1" i="1" dirty="0">
            <a:solidFill>
              <a:srgbClr val="002060"/>
            </a:solidFill>
          </a:endParaRPr>
        </a:p>
      </dgm:t>
    </dgm:pt>
    <dgm:pt modelId="{424E5E43-C4DF-4A83-BB3D-E9D0200AAFE8}" type="parTrans" cxnId="{2417C1FD-28CA-4087-AAFF-58E09BE29935}">
      <dgm:prSet/>
      <dgm:spPr/>
      <dgm:t>
        <a:bodyPr/>
        <a:lstStyle/>
        <a:p>
          <a:endParaRPr lang="ru-RU"/>
        </a:p>
      </dgm:t>
    </dgm:pt>
    <dgm:pt modelId="{84179DEE-A7FE-4819-A378-82A215B42959}" type="sibTrans" cxnId="{2417C1FD-28CA-4087-AAFF-58E09BE29935}">
      <dgm:prSet/>
      <dgm:spPr/>
      <dgm:t>
        <a:bodyPr/>
        <a:lstStyle/>
        <a:p>
          <a:endParaRPr lang="ru-RU"/>
        </a:p>
      </dgm:t>
    </dgm:pt>
    <dgm:pt modelId="{CC57F7B7-846A-4C14-B5EF-F32161621ACD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800" b="1" i="1" dirty="0" smtClean="0">
              <a:solidFill>
                <a:srgbClr val="002060"/>
              </a:solidFill>
            </a:rPr>
            <a:t>Развлечения</a:t>
          </a:r>
          <a:endParaRPr lang="ru-RU" sz="1800" b="1" i="1" dirty="0">
            <a:solidFill>
              <a:srgbClr val="002060"/>
            </a:solidFill>
          </a:endParaRPr>
        </a:p>
      </dgm:t>
    </dgm:pt>
    <dgm:pt modelId="{D64A341D-9F89-4C7F-8009-E49ABA1DDE74}" type="parTrans" cxnId="{F4FA99A3-5225-4D24-B70A-13D53802E70B}">
      <dgm:prSet/>
      <dgm:spPr/>
      <dgm:t>
        <a:bodyPr/>
        <a:lstStyle/>
        <a:p>
          <a:endParaRPr lang="ru-RU"/>
        </a:p>
      </dgm:t>
    </dgm:pt>
    <dgm:pt modelId="{CA8360ED-4812-4FD7-8068-208E5FC642E0}" type="sibTrans" cxnId="{F4FA99A3-5225-4D24-B70A-13D53802E70B}">
      <dgm:prSet/>
      <dgm:spPr/>
      <dgm:t>
        <a:bodyPr/>
        <a:lstStyle/>
        <a:p>
          <a:endParaRPr lang="ru-RU"/>
        </a:p>
      </dgm:t>
    </dgm:pt>
    <dgm:pt modelId="{9171DB61-4404-45F1-9E95-CF837EE81E5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800" b="1" i="1" dirty="0" smtClean="0">
              <a:solidFill>
                <a:srgbClr val="002060"/>
              </a:solidFill>
            </a:rPr>
            <a:t>Продуктивная деятельность</a:t>
          </a:r>
          <a:endParaRPr lang="ru-RU" sz="1800" b="1" i="1" dirty="0">
            <a:solidFill>
              <a:srgbClr val="002060"/>
            </a:solidFill>
          </a:endParaRPr>
        </a:p>
      </dgm:t>
    </dgm:pt>
    <dgm:pt modelId="{DE4A3BA9-BBBA-49C4-B7CA-DC9C1E3FF65C}" type="parTrans" cxnId="{59111975-F2CD-44F8-AFFF-2C502E6B4F36}">
      <dgm:prSet/>
      <dgm:spPr/>
      <dgm:t>
        <a:bodyPr/>
        <a:lstStyle/>
        <a:p>
          <a:endParaRPr lang="ru-RU"/>
        </a:p>
      </dgm:t>
    </dgm:pt>
    <dgm:pt modelId="{1192A631-BF36-4965-A351-40B4200E9366}" type="sibTrans" cxnId="{59111975-F2CD-44F8-AFFF-2C502E6B4F36}">
      <dgm:prSet/>
      <dgm:spPr/>
      <dgm:t>
        <a:bodyPr/>
        <a:lstStyle/>
        <a:p>
          <a:endParaRPr lang="ru-RU"/>
        </a:p>
      </dgm:t>
    </dgm:pt>
    <dgm:pt modelId="{D0512613-9EC0-4093-9887-E17EEE5EF794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600" b="1" i="1" dirty="0" err="1" smtClean="0">
              <a:solidFill>
                <a:srgbClr val="002060"/>
              </a:solidFill>
            </a:rPr>
            <a:t>Дидактичес</a:t>
          </a:r>
          <a:r>
            <a:rPr lang="ru-RU" sz="1600" b="1" i="1" dirty="0" smtClean="0">
              <a:solidFill>
                <a:srgbClr val="002060"/>
              </a:solidFill>
            </a:rPr>
            <a:t>-  </a:t>
          </a:r>
        </a:p>
        <a:p>
          <a:r>
            <a:rPr lang="ru-RU" sz="1600" b="1" i="1" dirty="0" smtClean="0">
              <a:solidFill>
                <a:srgbClr val="002060"/>
              </a:solidFill>
            </a:rPr>
            <a:t>кие игры</a:t>
          </a:r>
          <a:endParaRPr lang="ru-RU" sz="1600" b="1" i="1" dirty="0">
            <a:solidFill>
              <a:srgbClr val="002060"/>
            </a:solidFill>
          </a:endParaRPr>
        </a:p>
      </dgm:t>
    </dgm:pt>
    <dgm:pt modelId="{84DD3973-AC87-4774-B2A2-6E4A3033D0FB}" type="parTrans" cxnId="{6F3FE63F-EBD4-4A17-B6E0-D5F97ED2427C}">
      <dgm:prSet/>
      <dgm:spPr/>
      <dgm:t>
        <a:bodyPr/>
        <a:lstStyle/>
        <a:p>
          <a:endParaRPr lang="ru-RU"/>
        </a:p>
      </dgm:t>
    </dgm:pt>
    <dgm:pt modelId="{AF3A58FD-EAD0-467A-8215-4F8C9E20B112}" type="sibTrans" cxnId="{6F3FE63F-EBD4-4A17-B6E0-D5F97ED2427C}">
      <dgm:prSet/>
      <dgm:spPr/>
      <dgm:t>
        <a:bodyPr/>
        <a:lstStyle/>
        <a:p>
          <a:endParaRPr lang="ru-RU"/>
        </a:p>
      </dgm:t>
    </dgm:pt>
    <dgm:pt modelId="{0E8820A2-C3F6-4A2B-BFF0-DB9C32F6DB6D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800" b="1" i="1" dirty="0" smtClean="0">
              <a:solidFill>
                <a:srgbClr val="002060"/>
              </a:solidFill>
            </a:rPr>
            <a:t>Сюжетно – ролевая игра</a:t>
          </a:r>
          <a:endParaRPr lang="ru-RU" sz="1800" b="1" i="1" dirty="0">
            <a:solidFill>
              <a:srgbClr val="002060"/>
            </a:solidFill>
          </a:endParaRPr>
        </a:p>
      </dgm:t>
    </dgm:pt>
    <dgm:pt modelId="{8DFF92C5-94FB-460A-B88D-B745BC2FA3E2}" type="parTrans" cxnId="{B47C0901-448B-4492-BD17-DE0E04DEBF14}">
      <dgm:prSet/>
      <dgm:spPr/>
      <dgm:t>
        <a:bodyPr/>
        <a:lstStyle/>
        <a:p>
          <a:endParaRPr lang="ru-RU"/>
        </a:p>
      </dgm:t>
    </dgm:pt>
    <dgm:pt modelId="{00BA980C-BAAB-4030-A7CB-09DD1F8C44C4}" type="sibTrans" cxnId="{B47C0901-448B-4492-BD17-DE0E04DEBF14}">
      <dgm:prSet/>
      <dgm:spPr/>
      <dgm:t>
        <a:bodyPr/>
        <a:lstStyle/>
        <a:p>
          <a:endParaRPr lang="ru-RU"/>
        </a:p>
      </dgm:t>
    </dgm:pt>
    <dgm:pt modelId="{CC49F01A-F07D-43BA-82C2-B5BA33CAFC65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800" b="1" i="1" dirty="0" smtClean="0">
              <a:solidFill>
                <a:srgbClr val="002060"/>
              </a:solidFill>
            </a:rPr>
            <a:t>Работа с родителями</a:t>
          </a:r>
          <a:endParaRPr lang="ru-RU" sz="1800" b="1" i="1" dirty="0">
            <a:solidFill>
              <a:srgbClr val="002060"/>
            </a:solidFill>
          </a:endParaRPr>
        </a:p>
      </dgm:t>
    </dgm:pt>
    <dgm:pt modelId="{9AD26897-D1E8-4077-9740-DD286D40791A}" type="parTrans" cxnId="{2BB2D3B6-A91A-457E-B7C6-675E88A726E8}">
      <dgm:prSet/>
      <dgm:spPr/>
      <dgm:t>
        <a:bodyPr/>
        <a:lstStyle/>
        <a:p>
          <a:endParaRPr lang="ru-RU"/>
        </a:p>
      </dgm:t>
    </dgm:pt>
    <dgm:pt modelId="{9E5983FA-6DC4-4BB9-8101-CC781FCFF1C7}" type="sibTrans" cxnId="{2BB2D3B6-A91A-457E-B7C6-675E88A726E8}">
      <dgm:prSet/>
      <dgm:spPr/>
      <dgm:t>
        <a:bodyPr/>
        <a:lstStyle/>
        <a:p>
          <a:endParaRPr lang="ru-RU"/>
        </a:p>
      </dgm:t>
    </dgm:pt>
    <dgm:pt modelId="{D335B10C-8D2E-457D-A02D-1F3334C599EE}" type="pres">
      <dgm:prSet presAssocID="{5FBADEF0-0768-46B4-AA42-AB854A63010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ADC575-BF84-4FCE-A4A1-22FB6CFB79AD}" type="pres">
      <dgm:prSet presAssocID="{AE2BFC01-AB41-443E-A9AC-7F42196AC32F}" presName="centerShape" presStyleLbl="node0" presStyleIdx="0" presStyleCnt="1" custScaleX="186158" custScaleY="190301" custLinFactNeighborX="-1213" custLinFactNeighborY="3361"/>
      <dgm:spPr/>
      <dgm:t>
        <a:bodyPr/>
        <a:lstStyle/>
        <a:p>
          <a:endParaRPr lang="ru-RU"/>
        </a:p>
      </dgm:t>
    </dgm:pt>
    <dgm:pt modelId="{328715D8-00EF-4C6B-A477-EE35B888B847}" type="pres">
      <dgm:prSet presAssocID="{2AFD7CD3-D8BD-454B-91FA-854B2910A2BB}" presName="Name9" presStyleLbl="parChTrans1D2" presStyleIdx="0" presStyleCnt="11"/>
      <dgm:spPr/>
      <dgm:t>
        <a:bodyPr/>
        <a:lstStyle/>
        <a:p>
          <a:endParaRPr lang="ru-RU"/>
        </a:p>
      </dgm:t>
    </dgm:pt>
    <dgm:pt modelId="{335F53BF-25E6-4D5A-A84E-7A7194C8C806}" type="pres">
      <dgm:prSet presAssocID="{2AFD7CD3-D8BD-454B-91FA-854B2910A2BB}" presName="connTx" presStyleLbl="parChTrans1D2" presStyleIdx="0" presStyleCnt="11"/>
      <dgm:spPr/>
      <dgm:t>
        <a:bodyPr/>
        <a:lstStyle/>
        <a:p>
          <a:endParaRPr lang="ru-RU"/>
        </a:p>
      </dgm:t>
    </dgm:pt>
    <dgm:pt modelId="{6187CC7B-EC4D-478E-A9E2-BE2EA1A6706F}" type="pres">
      <dgm:prSet presAssocID="{715421B7-6EEA-4554-A186-719A1D65C84A}" presName="node" presStyleLbl="node1" presStyleIdx="0" presStyleCnt="11" custScaleX="133331" custScaleY="101370" custRadScaleRad="105928" custRadScaleInc="117020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4ADEBB05-C75D-416F-9598-99131B8F159E}" type="pres">
      <dgm:prSet presAssocID="{8BD83E04-9A57-459F-AFA6-24F85B22FEFD}" presName="Name9" presStyleLbl="parChTrans1D2" presStyleIdx="1" presStyleCnt="11"/>
      <dgm:spPr/>
      <dgm:t>
        <a:bodyPr/>
        <a:lstStyle/>
        <a:p>
          <a:endParaRPr lang="ru-RU"/>
        </a:p>
      </dgm:t>
    </dgm:pt>
    <dgm:pt modelId="{EB23A839-1E41-4AF3-88B1-B2BF1D8312B8}" type="pres">
      <dgm:prSet presAssocID="{8BD83E04-9A57-459F-AFA6-24F85B22FEFD}" presName="connTx" presStyleLbl="parChTrans1D2" presStyleIdx="1" presStyleCnt="11"/>
      <dgm:spPr/>
      <dgm:t>
        <a:bodyPr/>
        <a:lstStyle/>
        <a:p>
          <a:endParaRPr lang="ru-RU"/>
        </a:p>
      </dgm:t>
    </dgm:pt>
    <dgm:pt modelId="{CBD2C755-FB9F-4541-A444-72DC09021920}" type="pres">
      <dgm:prSet presAssocID="{2EBADA69-F94F-4899-8763-18DEE7C5E271}" presName="node" presStyleLbl="node1" presStyleIdx="1" presStyleCnt="11" custScaleX="151943" custScaleY="111728" custRadScaleRad="158203" custRadScaleInc="116588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FD1A0377-AAFB-4AB2-9A2A-8323B8744925}" type="pres">
      <dgm:prSet presAssocID="{E4CFA47A-C6CD-4D18-8E77-079C96247AAB}" presName="Name9" presStyleLbl="parChTrans1D2" presStyleIdx="2" presStyleCnt="11"/>
      <dgm:spPr/>
      <dgm:t>
        <a:bodyPr/>
        <a:lstStyle/>
        <a:p>
          <a:endParaRPr lang="ru-RU"/>
        </a:p>
      </dgm:t>
    </dgm:pt>
    <dgm:pt modelId="{2CBC1016-FA9C-4647-88AE-8B6759145C51}" type="pres">
      <dgm:prSet presAssocID="{E4CFA47A-C6CD-4D18-8E77-079C96247AAB}" presName="connTx" presStyleLbl="parChTrans1D2" presStyleIdx="2" presStyleCnt="11"/>
      <dgm:spPr/>
      <dgm:t>
        <a:bodyPr/>
        <a:lstStyle/>
        <a:p>
          <a:endParaRPr lang="ru-RU"/>
        </a:p>
      </dgm:t>
    </dgm:pt>
    <dgm:pt modelId="{E5C0C83A-5850-4CBB-922C-6FF5FC42909B}" type="pres">
      <dgm:prSet presAssocID="{A3EB6A4F-A4AA-4B68-8812-C66459A8144C}" presName="node" presStyleLbl="node1" presStyleIdx="2" presStyleCnt="11" custScaleX="137818" custRadScaleRad="119994" custRadScaleInc="477948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35E95A53-E3B8-45FD-A34A-59D0CEE8E6F2}" type="pres">
      <dgm:prSet presAssocID="{8DFF92C5-94FB-460A-B88D-B745BC2FA3E2}" presName="Name9" presStyleLbl="parChTrans1D2" presStyleIdx="3" presStyleCnt="11"/>
      <dgm:spPr/>
      <dgm:t>
        <a:bodyPr/>
        <a:lstStyle/>
        <a:p>
          <a:endParaRPr lang="ru-RU"/>
        </a:p>
      </dgm:t>
    </dgm:pt>
    <dgm:pt modelId="{713FC196-F68C-4593-B5CE-BFB9C41B314D}" type="pres">
      <dgm:prSet presAssocID="{8DFF92C5-94FB-460A-B88D-B745BC2FA3E2}" presName="connTx" presStyleLbl="parChTrans1D2" presStyleIdx="3" presStyleCnt="11"/>
      <dgm:spPr/>
      <dgm:t>
        <a:bodyPr/>
        <a:lstStyle/>
        <a:p>
          <a:endParaRPr lang="ru-RU"/>
        </a:p>
      </dgm:t>
    </dgm:pt>
    <dgm:pt modelId="{710458CE-AF3B-4321-881F-F29862EFC6B7}" type="pres">
      <dgm:prSet presAssocID="{0E8820A2-C3F6-4A2B-BFF0-DB9C32F6DB6D}" presName="node" presStyleLbl="node1" presStyleIdx="3" presStyleCnt="11" custScaleX="130638" custRadScaleRad="168648" custRadScaleInc="162078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CF70E66D-2799-470D-8393-90D29FDB6D77}" type="pres">
      <dgm:prSet presAssocID="{84DD3973-AC87-4774-B2A2-6E4A3033D0FB}" presName="Name9" presStyleLbl="parChTrans1D2" presStyleIdx="4" presStyleCnt="11"/>
      <dgm:spPr/>
      <dgm:t>
        <a:bodyPr/>
        <a:lstStyle/>
        <a:p>
          <a:endParaRPr lang="ru-RU"/>
        </a:p>
      </dgm:t>
    </dgm:pt>
    <dgm:pt modelId="{56AE463A-19E0-4A69-8E5F-7D471F096022}" type="pres">
      <dgm:prSet presAssocID="{84DD3973-AC87-4774-B2A2-6E4A3033D0FB}" presName="connTx" presStyleLbl="parChTrans1D2" presStyleIdx="4" presStyleCnt="11"/>
      <dgm:spPr/>
      <dgm:t>
        <a:bodyPr/>
        <a:lstStyle/>
        <a:p>
          <a:endParaRPr lang="ru-RU"/>
        </a:p>
      </dgm:t>
    </dgm:pt>
    <dgm:pt modelId="{C2F7461C-961C-424F-9C79-5F6A04B1225C}" type="pres">
      <dgm:prSet presAssocID="{D0512613-9EC0-4093-9887-E17EEE5EF794}" presName="node" presStyleLbl="node1" presStyleIdx="4" presStyleCnt="11" custScaleX="132149" custRadScaleRad="96207" custRadScaleInc="279343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8BC1B633-5E0C-4074-8626-AF82E29B20D4}" type="pres">
      <dgm:prSet presAssocID="{DE4A3BA9-BBBA-49C4-B7CA-DC9C1E3FF65C}" presName="Name9" presStyleLbl="parChTrans1D2" presStyleIdx="5" presStyleCnt="11"/>
      <dgm:spPr/>
      <dgm:t>
        <a:bodyPr/>
        <a:lstStyle/>
        <a:p>
          <a:endParaRPr lang="ru-RU"/>
        </a:p>
      </dgm:t>
    </dgm:pt>
    <dgm:pt modelId="{0C3FA964-4AAE-416D-BEAF-4E828DD1FF53}" type="pres">
      <dgm:prSet presAssocID="{DE4A3BA9-BBBA-49C4-B7CA-DC9C1E3FF65C}" presName="connTx" presStyleLbl="parChTrans1D2" presStyleIdx="5" presStyleCnt="11"/>
      <dgm:spPr/>
      <dgm:t>
        <a:bodyPr/>
        <a:lstStyle/>
        <a:p>
          <a:endParaRPr lang="ru-RU"/>
        </a:p>
      </dgm:t>
    </dgm:pt>
    <dgm:pt modelId="{E844DA1F-4469-44BB-A6CF-E4FE17689A2B}" type="pres">
      <dgm:prSet presAssocID="{9171DB61-4404-45F1-9E95-CF837EE81E58}" presName="node" presStyleLbl="node1" presStyleIdx="5" presStyleCnt="11" custScaleX="143679" custScaleY="116642" custRadScaleRad="115420" custRadScaleInc="305984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CCB2A94F-F5D4-4211-B00F-B0DDB4FC090C}" type="pres">
      <dgm:prSet presAssocID="{D64A341D-9F89-4C7F-8009-E49ABA1DDE74}" presName="Name9" presStyleLbl="parChTrans1D2" presStyleIdx="6" presStyleCnt="11"/>
      <dgm:spPr/>
      <dgm:t>
        <a:bodyPr/>
        <a:lstStyle/>
        <a:p>
          <a:endParaRPr lang="ru-RU"/>
        </a:p>
      </dgm:t>
    </dgm:pt>
    <dgm:pt modelId="{50305ABB-6873-4DF3-BE84-27C1B0ED58D6}" type="pres">
      <dgm:prSet presAssocID="{D64A341D-9F89-4C7F-8009-E49ABA1DDE74}" presName="connTx" presStyleLbl="parChTrans1D2" presStyleIdx="6" presStyleCnt="11"/>
      <dgm:spPr/>
      <dgm:t>
        <a:bodyPr/>
        <a:lstStyle/>
        <a:p>
          <a:endParaRPr lang="ru-RU"/>
        </a:p>
      </dgm:t>
    </dgm:pt>
    <dgm:pt modelId="{5E339024-48AB-402D-8C2D-0825DAD33F8D}" type="pres">
      <dgm:prSet presAssocID="{CC57F7B7-846A-4C14-B5EF-F32161621ACD}" presName="node" presStyleLbl="node1" presStyleIdx="6" presStyleCnt="11" custScaleX="131950" custRadScaleRad="164414" custRadScaleInc="231638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AC5793BE-BD4D-4333-825A-C10797529459}" type="pres">
      <dgm:prSet presAssocID="{C71D3D4E-4FEB-44D3-90AB-4B11FBE8562D}" presName="Name9" presStyleLbl="parChTrans1D2" presStyleIdx="7" presStyleCnt="11"/>
      <dgm:spPr/>
      <dgm:t>
        <a:bodyPr/>
        <a:lstStyle/>
        <a:p>
          <a:endParaRPr lang="ru-RU"/>
        </a:p>
      </dgm:t>
    </dgm:pt>
    <dgm:pt modelId="{66ED1C17-C6E4-4FBF-BCFB-E37682F87B62}" type="pres">
      <dgm:prSet presAssocID="{C71D3D4E-4FEB-44D3-90AB-4B11FBE8562D}" presName="connTx" presStyleLbl="parChTrans1D2" presStyleIdx="7" presStyleCnt="11"/>
      <dgm:spPr/>
      <dgm:t>
        <a:bodyPr/>
        <a:lstStyle/>
        <a:p>
          <a:endParaRPr lang="ru-RU"/>
        </a:p>
      </dgm:t>
    </dgm:pt>
    <dgm:pt modelId="{929BD020-D2D2-4CF8-8143-4A8F711848C5}" type="pres">
      <dgm:prSet presAssocID="{27FACEC6-A806-49B3-AA94-8268F3314849}" presName="node" presStyleLbl="node1" presStyleIdx="7" presStyleCnt="11" custScaleX="128718" custScaleY="105562" custRadScaleRad="165059" custRadScaleInc="475644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82AA6C9-D5E7-40A4-8A91-323511B8BFF3}" type="pres">
      <dgm:prSet presAssocID="{9AD26897-D1E8-4077-9740-DD286D40791A}" presName="Name9" presStyleLbl="parChTrans1D2" presStyleIdx="8" presStyleCnt="11"/>
      <dgm:spPr/>
      <dgm:t>
        <a:bodyPr/>
        <a:lstStyle/>
        <a:p>
          <a:endParaRPr lang="ru-RU"/>
        </a:p>
      </dgm:t>
    </dgm:pt>
    <dgm:pt modelId="{ADC3849B-1AAA-48F0-898A-373590C3241B}" type="pres">
      <dgm:prSet presAssocID="{9AD26897-D1E8-4077-9740-DD286D40791A}" presName="connTx" presStyleLbl="parChTrans1D2" presStyleIdx="8" presStyleCnt="11"/>
      <dgm:spPr/>
      <dgm:t>
        <a:bodyPr/>
        <a:lstStyle/>
        <a:p>
          <a:endParaRPr lang="ru-RU"/>
        </a:p>
      </dgm:t>
    </dgm:pt>
    <dgm:pt modelId="{C3BDB95E-EA01-4CE5-8420-62CCDC078468}" type="pres">
      <dgm:prSet presAssocID="{CC49F01A-F07D-43BA-82C2-B5BA33CAFC65}" presName="node" presStyleLbl="node1" presStyleIdx="8" presStyleCnt="11" custScaleX="135777" custRadScaleRad="129286" custRadScaleInc="24775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3B6D3600-76F2-4A26-8D27-3251E1231F9A}" type="pres">
      <dgm:prSet presAssocID="{424E5E43-C4DF-4A83-BB3D-E9D0200AAFE8}" presName="Name9" presStyleLbl="parChTrans1D2" presStyleIdx="9" presStyleCnt="11"/>
      <dgm:spPr/>
      <dgm:t>
        <a:bodyPr/>
        <a:lstStyle/>
        <a:p>
          <a:endParaRPr lang="ru-RU"/>
        </a:p>
      </dgm:t>
    </dgm:pt>
    <dgm:pt modelId="{1A7412DF-797D-46B3-8A47-913318FD5177}" type="pres">
      <dgm:prSet presAssocID="{424E5E43-C4DF-4A83-BB3D-E9D0200AAFE8}" presName="connTx" presStyleLbl="parChTrans1D2" presStyleIdx="9" presStyleCnt="11"/>
      <dgm:spPr/>
      <dgm:t>
        <a:bodyPr/>
        <a:lstStyle/>
        <a:p>
          <a:endParaRPr lang="ru-RU"/>
        </a:p>
      </dgm:t>
    </dgm:pt>
    <dgm:pt modelId="{7879254D-4120-404A-ADA6-0C9FD8FF1927}" type="pres">
      <dgm:prSet presAssocID="{B097EBD7-493A-400F-AC66-0448E109CC62}" presName="node" presStyleLbl="node1" presStyleIdx="9" presStyleCnt="11" custScaleX="122851" custScaleY="111730" custRadScaleRad="125042" custRadScaleInc="953216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3DE8068F-E84A-4422-881D-BF0351ED2BAA}" type="pres">
      <dgm:prSet presAssocID="{15B320BD-E315-42EC-AE08-B0315CD7074A}" presName="Name9" presStyleLbl="parChTrans1D2" presStyleIdx="10" presStyleCnt="11"/>
      <dgm:spPr/>
      <dgm:t>
        <a:bodyPr/>
        <a:lstStyle/>
        <a:p>
          <a:endParaRPr lang="ru-RU"/>
        </a:p>
      </dgm:t>
    </dgm:pt>
    <dgm:pt modelId="{99B8E661-0A34-44B2-BF26-2095C50819DA}" type="pres">
      <dgm:prSet presAssocID="{15B320BD-E315-42EC-AE08-B0315CD7074A}" presName="connTx" presStyleLbl="parChTrans1D2" presStyleIdx="10" presStyleCnt="11"/>
      <dgm:spPr/>
      <dgm:t>
        <a:bodyPr/>
        <a:lstStyle/>
        <a:p>
          <a:endParaRPr lang="ru-RU"/>
        </a:p>
      </dgm:t>
    </dgm:pt>
    <dgm:pt modelId="{A787FAFC-7423-465A-AEEB-817E91F2409D}" type="pres">
      <dgm:prSet presAssocID="{80DA87A8-47F4-4867-AD69-AF6988EEEBAE}" presName="node" presStyleLbl="node1" presStyleIdx="10" presStyleCnt="11" custScaleX="140444" custScaleY="105561" custRadScaleRad="112455" custRadScaleInc="28012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</dgm:ptLst>
  <dgm:cxnLst>
    <dgm:cxn modelId="{8918E5BE-A7ED-4F8B-9FE7-5617FBB8EB5A}" type="presOf" srcId="{424E5E43-C4DF-4A83-BB3D-E9D0200AAFE8}" destId="{3B6D3600-76F2-4A26-8D27-3251E1231F9A}" srcOrd="0" destOrd="0" presId="urn:microsoft.com/office/officeart/2005/8/layout/radial1"/>
    <dgm:cxn modelId="{240F5849-BD9E-4206-95CB-20EFD3858179}" type="presOf" srcId="{C71D3D4E-4FEB-44D3-90AB-4B11FBE8562D}" destId="{66ED1C17-C6E4-4FBF-BCFB-E37682F87B62}" srcOrd="1" destOrd="0" presId="urn:microsoft.com/office/officeart/2005/8/layout/radial1"/>
    <dgm:cxn modelId="{2417C1FD-28CA-4087-AAFF-58E09BE29935}" srcId="{AE2BFC01-AB41-443E-A9AC-7F42196AC32F}" destId="{B097EBD7-493A-400F-AC66-0448E109CC62}" srcOrd="9" destOrd="0" parTransId="{424E5E43-C4DF-4A83-BB3D-E9D0200AAFE8}" sibTransId="{84179DEE-A7FE-4819-A378-82A215B42959}"/>
    <dgm:cxn modelId="{4AE56CAF-056E-4AD7-8914-EB0C492C1FF8}" type="presOf" srcId="{8BD83E04-9A57-459F-AFA6-24F85B22FEFD}" destId="{EB23A839-1E41-4AF3-88B1-B2BF1D8312B8}" srcOrd="1" destOrd="0" presId="urn:microsoft.com/office/officeart/2005/8/layout/radial1"/>
    <dgm:cxn modelId="{171B6FE8-D3D1-4CE1-B73B-46064EDC657C}" type="presOf" srcId="{E4CFA47A-C6CD-4D18-8E77-079C96247AAB}" destId="{FD1A0377-AAFB-4AB2-9A2A-8323B8744925}" srcOrd="0" destOrd="0" presId="urn:microsoft.com/office/officeart/2005/8/layout/radial1"/>
    <dgm:cxn modelId="{BA55575C-8EAF-4F19-8B3A-0BC60D3FE5B4}" type="presOf" srcId="{CC49F01A-F07D-43BA-82C2-B5BA33CAFC65}" destId="{C3BDB95E-EA01-4CE5-8420-62CCDC078468}" srcOrd="0" destOrd="0" presId="urn:microsoft.com/office/officeart/2005/8/layout/radial1"/>
    <dgm:cxn modelId="{A991835A-250D-4120-BF12-C4B1E0D9C97D}" type="presOf" srcId="{AE2BFC01-AB41-443E-A9AC-7F42196AC32F}" destId="{02ADC575-BF84-4FCE-A4A1-22FB6CFB79AD}" srcOrd="0" destOrd="0" presId="urn:microsoft.com/office/officeart/2005/8/layout/radial1"/>
    <dgm:cxn modelId="{C190CBAD-BDA2-4915-9D5D-C94FF7B2306C}" type="presOf" srcId="{8DFF92C5-94FB-460A-B88D-B745BC2FA3E2}" destId="{35E95A53-E3B8-45FD-A34A-59D0CEE8E6F2}" srcOrd="0" destOrd="0" presId="urn:microsoft.com/office/officeart/2005/8/layout/radial1"/>
    <dgm:cxn modelId="{6F3FE63F-EBD4-4A17-B6E0-D5F97ED2427C}" srcId="{AE2BFC01-AB41-443E-A9AC-7F42196AC32F}" destId="{D0512613-9EC0-4093-9887-E17EEE5EF794}" srcOrd="4" destOrd="0" parTransId="{84DD3973-AC87-4774-B2A2-6E4A3033D0FB}" sibTransId="{AF3A58FD-EAD0-467A-8215-4F8C9E20B112}"/>
    <dgm:cxn modelId="{F4FA99A3-5225-4D24-B70A-13D53802E70B}" srcId="{AE2BFC01-AB41-443E-A9AC-7F42196AC32F}" destId="{CC57F7B7-846A-4C14-B5EF-F32161621ACD}" srcOrd="6" destOrd="0" parTransId="{D64A341D-9F89-4C7F-8009-E49ABA1DDE74}" sibTransId="{CA8360ED-4812-4FD7-8068-208E5FC642E0}"/>
    <dgm:cxn modelId="{2BB2D3B6-A91A-457E-B7C6-675E88A726E8}" srcId="{AE2BFC01-AB41-443E-A9AC-7F42196AC32F}" destId="{CC49F01A-F07D-43BA-82C2-B5BA33CAFC65}" srcOrd="8" destOrd="0" parTransId="{9AD26897-D1E8-4077-9740-DD286D40791A}" sibTransId="{9E5983FA-6DC4-4BB9-8101-CC781FCFF1C7}"/>
    <dgm:cxn modelId="{10670409-95A7-4D21-AFEF-CB858614DB72}" type="presOf" srcId="{80DA87A8-47F4-4867-AD69-AF6988EEEBAE}" destId="{A787FAFC-7423-465A-AEEB-817E91F2409D}" srcOrd="0" destOrd="0" presId="urn:microsoft.com/office/officeart/2005/8/layout/radial1"/>
    <dgm:cxn modelId="{93A3062A-16B9-47F0-B477-34749B614864}" type="presOf" srcId="{CC57F7B7-846A-4C14-B5EF-F32161621ACD}" destId="{5E339024-48AB-402D-8C2D-0825DAD33F8D}" srcOrd="0" destOrd="0" presId="urn:microsoft.com/office/officeart/2005/8/layout/radial1"/>
    <dgm:cxn modelId="{7AAEAB4F-FA5D-4333-AB46-EB023835E718}" type="presOf" srcId="{15B320BD-E315-42EC-AE08-B0315CD7074A}" destId="{99B8E661-0A34-44B2-BF26-2095C50819DA}" srcOrd="1" destOrd="0" presId="urn:microsoft.com/office/officeart/2005/8/layout/radial1"/>
    <dgm:cxn modelId="{23C4E4A2-C521-4D17-B2F6-620B1DC840FF}" srcId="{AE2BFC01-AB41-443E-A9AC-7F42196AC32F}" destId="{2EBADA69-F94F-4899-8763-18DEE7C5E271}" srcOrd="1" destOrd="0" parTransId="{8BD83E04-9A57-459F-AFA6-24F85B22FEFD}" sibTransId="{CC4DBAA6-9497-4D49-981C-C054B416BF7D}"/>
    <dgm:cxn modelId="{87DA428A-EC0B-4B31-9739-42D75E7E771C}" type="presOf" srcId="{D0512613-9EC0-4093-9887-E17EEE5EF794}" destId="{C2F7461C-961C-424F-9C79-5F6A04B1225C}" srcOrd="0" destOrd="0" presId="urn:microsoft.com/office/officeart/2005/8/layout/radial1"/>
    <dgm:cxn modelId="{6C38C3FD-B2D3-4764-A2CF-CBBE8880F35A}" type="presOf" srcId="{715421B7-6EEA-4554-A186-719A1D65C84A}" destId="{6187CC7B-EC4D-478E-A9E2-BE2EA1A6706F}" srcOrd="0" destOrd="0" presId="urn:microsoft.com/office/officeart/2005/8/layout/radial1"/>
    <dgm:cxn modelId="{317FFF65-20AC-409F-86C1-CCE203DD5953}" srcId="{AE2BFC01-AB41-443E-A9AC-7F42196AC32F}" destId="{27FACEC6-A806-49B3-AA94-8268F3314849}" srcOrd="7" destOrd="0" parTransId="{C71D3D4E-4FEB-44D3-90AB-4B11FBE8562D}" sibTransId="{CA826621-B294-4F21-B219-F0FCF9B9D29E}"/>
    <dgm:cxn modelId="{0CCF97B2-6727-4033-B746-C2E8D7CEF1E4}" type="presOf" srcId="{D64A341D-9F89-4C7F-8009-E49ABA1DDE74}" destId="{CCB2A94F-F5D4-4211-B00F-B0DDB4FC090C}" srcOrd="0" destOrd="0" presId="urn:microsoft.com/office/officeart/2005/8/layout/radial1"/>
    <dgm:cxn modelId="{47F85E09-25A1-43B6-A544-305A2EC99F12}" type="presOf" srcId="{5FBADEF0-0768-46B4-AA42-AB854A63010C}" destId="{D335B10C-8D2E-457D-A02D-1F3334C599EE}" srcOrd="0" destOrd="0" presId="urn:microsoft.com/office/officeart/2005/8/layout/radial1"/>
    <dgm:cxn modelId="{10C968A6-17DE-40EF-B224-9D94304CD423}" type="presOf" srcId="{A3EB6A4F-A4AA-4B68-8812-C66459A8144C}" destId="{E5C0C83A-5850-4CBB-922C-6FF5FC42909B}" srcOrd="0" destOrd="0" presId="urn:microsoft.com/office/officeart/2005/8/layout/radial1"/>
    <dgm:cxn modelId="{11CB89E7-89AE-4F09-BFC9-EAE059C58D57}" srcId="{AE2BFC01-AB41-443E-A9AC-7F42196AC32F}" destId="{A3EB6A4F-A4AA-4B68-8812-C66459A8144C}" srcOrd="2" destOrd="0" parTransId="{E4CFA47A-C6CD-4D18-8E77-079C96247AAB}" sibTransId="{FD90164C-B73E-4925-8D38-FF636564677B}"/>
    <dgm:cxn modelId="{E60EFD7D-4E90-46A8-B8A2-3EAFC40A4034}" type="presOf" srcId="{9AD26897-D1E8-4077-9740-DD286D40791A}" destId="{ADC3849B-1AAA-48F0-898A-373590C3241B}" srcOrd="1" destOrd="0" presId="urn:microsoft.com/office/officeart/2005/8/layout/radial1"/>
    <dgm:cxn modelId="{95277D42-E371-42B3-B465-B6475241D930}" srcId="{AE2BFC01-AB41-443E-A9AC-7F42196AC32F}" destId="{715421B7-6EEA-4554-A186-719A1D65C84A}" srcOrd="0" destOrd="0" parTransId="{2AFD7CD3-D8BD-454B-91FA-854B2910A2BB}" sibTransId="{4995F152-F3A9-46A5-9678-E29084226BB9}"/>
    <dgm:cxn modelId="{B18CF0C0-E784-425F-99A9-6E5554DC9E66}" type="presOf" srcId="{E4CFA47A-C6CD-4D18-8E77-079C96247AAB}" destId="{2CBC1016-FA9C-4647-88AE-8B6759145C51}" srcOrd="1" destOrd="0" presId="urn:microsoft.com/office/officeart/2005/8/layout/radial1"/>
    <dgm:cxn modelId="{E6238746-A814-4592-BA26-C6F6024A89CF}" type="presOf" srcId="{2AFD7CD3-D8BD-454B-91FA-854B2910A2BB}" destId="{335F53BF-25E6-4D5A-A84E-7A7194C8C806}" srcOrd="1" destOrd="0" presId="urn:microsoft.com/office/officeart/2005/8/layout/radial1"/>
    <dgm:cxn modelId="{4E5D3387-74C2-4323-8C0F-6EBBA60A5101}" type="presOf" srcId="{0E8820A2-C3F6-4A2B-BFF0-DB9C32F6DB6D}" destId="{710458CE-AF3B-4321-881F-F29862EFC6B7}" srcOrd="0" destOrd="0" presId="urn:microsoft.com/office/officeart/2005/8/layout/radial1"/>
    <dgm:cxn modelId="{75531E92-338D-409D-938F-A67489C66CC8}" srcId="{5FBADEF0-0768-46B4-AA42-AB854A63010C}" destId="{AE2BFC01-AB41-443E-A9AC-7F42196AC32F}" srcOrd="0" destOrd="0" parTransId="{E9B0082A-4C52-4667-970E-25B5D9512480}" sibTransId="{3E0FC20D-32AB-4FD9-9F9E-1ECCD3818EC4}"/>
    <dgm:cxn modelId="{51B95188-3908-41DB-8DC1-CA8847BA1122}" type="presOf" srcId="{8BD83E04-9A57-459F-AFA6-24F85B22FEFD}" destId="{4ADEBB05-C75D-416F-9598-99131B8F159E}" srcOrd="0" destOrd="0" presId="urn:microsoft.com/office/officeart/2005/8/layout/radial1"/>
    <dgm:cxn modelId="{D9D76209-ABD3-477D-88D8-783C8DD14F18}" type="presOf" srcId="{8DFF92C5-94FB-460A-B88D-B745BC2FA3E2}" destId="{713FC196-F68C-4593-B5CE-BFB9C41B314D}" srcOrd="1" destOrd="0" presId="urn:microsoft.com/office/officeart/2005/8/layout/radial1"/>
    <dgm:cxn modelId="{0B9AEA2F-F1B5-4D55-947D-151B78F060C5}" type="presOf" srcId="{D64A341D-9F89-4C7F-8009-E49ABA1DDE74}" destId="{50305ABB-6873-4DF3-BE84-27C1B0ED58D6}" srcOrd="1" destOrd="0" presId="urn:microsoft.com/office/officeart/2005/8/layout/radial1"/>
    <dgm:cxn modelId="{2D06B245-D304-4821-8A1B-ACF3A33DA55F}" type="presOf" srcId="{2AFD7CD3-D8BD-454B-91FA-854B2910A2BB}" destId="{328715D8-00EF-4C6B-A477-EE35B888B847}" srcOrd="0" destOrd="0" presId="urn:microsoft.com/office/officeart/2005/8/layout/radial1"/>
    <dgm:cxn modelId="{9A0F5DF3-6C6C-4085-B743-C483125E0826}" type="presOf" srcId="{B097EBD7-493A-400F-AC66-0448E109CC62}" destId="{7879254D-4120-404A-ADA6-0C9FD8FF1927}" srcOrd="0" destOrd="0" presId="urn:microsoft.com/office/officeart/2005/8/layout/radial1"/>
    <dgm:cxn modelId="{9190336F-954D-4A49-8B54-7630935612D2}" type="presOf" srcId="{84DD3973-AC87-4774-B2A2-6E4A3033D0FB}" destId="{CF70E66D-2799-470D-8393-90D29FDB6D77}" srcOrd="0" destOrd="0" presId="urn:microsoft.com/office/officeart/2005/8/layout/radial1"/>
    <dgm:cxn modelId="{32EC6A10-CB06-49D6-83CD-31786BFFC6E4}" srcId="{AE2BFC01-AB41-443E-A9AC-7F42196AC32F}" destId="{80DA87A8-47F4-4867-AD69-AF6988EEEBAE}" srcOrd="10" destOrd="0" parTransId="{15B320BD-E315-42EC-AE08-B0315CD7074A}" sibTransId="{5357797A-A3E3-441E-949E-F940CBEC1201}"/>
    <dgm:cxn modelId="{13A76957-3A2E-4BEF-B403-58C689F43270}" type="presOf" srcId="{15B320BD-E315-42EC-AE08-B0315CD7074A}" destId="{3DE8068F-E84A-4422-881D-BF0351ED2BAA}" srcOrd="0" destOrd="0" presId="urn:microsoft.com/office/officeart/2005/8/layout/radial1"/>
    <dgm:cxn modelId="{13F94767-76C0-4819-A56A-1AFDFA81EE86}" type="presOf" srcId="{2EBADA69-F94F-4899-8763-18DEE7C5E271}" destId="{CBD2C755-FB9F-4541-A444-72DC09021920}" srcOrd="0" destOrd="0" presId="urn:microsoft.com/office/officeart/2005/8/layout/radial1"/>
    <dgm:cxn modelId="{20E76584-FCDF-4C81-B649-A0E3CE32C53E}" type="presOf" srcId="{84DD3973-AC87-4774-B2A2-6E4A3033D0FB}" destId="{56AE463A-19E0-4A69-8E5F-7D471F096022}" srcOrd="1" destOrd="0" presId="urn:microsoft.com/office/officeart/2005/8/layout/radial1"/>
    <dgm:cxn modelId="{C2BE6BC1-5390-4BCE-954F-55AE069F4BFC}" type="presOf" srcId="{DE4A3BA9-BBBA-49C4-B7CA-DC9C1E3FF65C}" destId="{0C3FA964-4AAE-416D-BEAF-4E828DD1FF53}" srcOrd="1" destOrd="0" presId="urn:microsoft.com/office/officeart/2005/8/layout/radial1"/>
    <dgm:cxn modelId="{A841A4BA-C1AD-4055-BFC3-9986BEDD9F8C}" type="presOf" srcId="{9AD26897-D1E8-4077-9740-DD286D40791A}" destId="{682AA6C9-D5E7-40A4-8A91-323511B8BFF3}" srcOrd="0" destOrd="0" presId="urn:microsoft.com/office/officeart/2005/8/layout/radial1"/>
    <dgm:cxn modelId="{B47C0901-448B-4492-BD17-DE0E04DEBF14}" srcId="{AE2BFC01-AB41-443E-A9AC-7F42196AC32F}" destId="{0E8820A2-C3F6-4A2B-BFF0-DB9C32F6DB6D}" srcOrd="3" destOrd="0" parTransId="{8DFF92C5-94FB-460A-B88D-B745BC2FA3E2}" sibTransId="{00BA980C-BAAB-4030-A7CB-09DD1F8C44C4}"/>
    <dgm:cxn modelId="{B10A9697-0F18-49CD-8FAC-A5177ABFAB1C}" type="presOf" srcId="{424E5E43-C4DF-4A83-BB3D-E9D0200AAFE8}" destId="{1A7412DF-797D-46B3-8A47-913318FD5177}" srcOrd="1" destOrd="0" presId="urn:microsoft.com/office/officeart/2005/8/layout/radial1"/>
    <dgm:cxn modelId="{9DF1245D-FE96-4E71-8985-A6C888C71661}" type="presOf" srcId="{9171DB61-4404-45F1-9E95-CF837EE81E58}" destId="{E844DA1F-4469-44BB-A6CF-E4FE17689A2B}" srcOrd="0" destOrd="0" presId="urn:microsoft.com/office/officeart/2005/8/layout/radial1"/>
    <dgm:cxn modelId="{17DE1BDD-69D0-4C11-BF76-A4147C00A167}" type="presOf" srcId="{27FACEC6-A806-49B3-AA94-8268F3314849}" destId="{929BD020-D2D2-4CF8-8143-4A8F711848C5}" srcOrd="0" destOrd="0" presId="urn:microsoft.com/office/officeart/2005/8/layout/radial1"/>
    <dgm:cxn modelId="{1DD364FF-94EA-475D-A7E7-0D71D59C629E}" type="presOf" srcId="{DE4A3BA9-BBBA-49C4-B7CA-DC9C1E3FF65C}" destId="{8BC1B633-5E0C-4074-8626-AF82E29B20D4}" srcOrd="0" destOrd="0" presId="urn:microsoft.com/office/officeart/2005/8/layout/radial1"/>
    <dgm:cxn modelId="{59111975-F2CD-44F8-AFFF-2C502E6B4F36}" srcId="{AE2BFC01-AB41-443E-A9AC-7F42196AC32F}" destId="{9171DB61-4404-45F1-9E95-CF837EE81E58}" srcOrd="5" destOrd="0" parTransId="{DE4A3BA9-BBBA-49C4-B7CA-DC9C1E3FF65C}" sibTransId="{1192A631-BF36-4965-A351-40B4200E9366}"/>
    <dgm:cxn modelId="{20D5C221-2EB3-4132-A5AF-0BDD84FFBFAD}" type="presOf" srcId="{C71D3D4E-4FEB-44D3-90AB-4B11FBE8562D}" destId="{AC5793BE-BD4D-4333-825A-C10797529459}" srcOrd="0" destOrd="0" presId="urn:microsoft.com/office/officeart/2005/8/layout/radial1"/>
    <dgm:cxn modelId="{9E51CF5A-D240-4217-BFEB-D0F77FE1F0D4}" type="presParOf" srcId="{D335B10C-8D2E-457D-A02D-1F3334C599EE}" destId="{02ADC575-BF84-4FCE-A4A1-22FB6CFB79AD}" srcOrd="0" destOrd="0" presId="urn:microsoft.com/office/officeart/2005/8/layout/radial1"/>
    <dgm:cxn modelId="{084BF7EF-7908-4DFB-AFC2-610364ACE288}" type="presParOf" srcId="{D335B10C-8D2E-457D-A02D-1F3334C599EE}" destId="{328715D8-00EF-4C6B-A477-EE35B888B847}" srcOrd="1" destOrd="0" presId="urn:microsoft.com/office/officeart/2005/8/layout/radial1"/>
    <dgm:cxn modelId="{8E65950C-2F87-4D79-AB65-94DF23F32C71}" type="presParOf" srcId="{328715D8-00EF-4C6B-A477-EE35B888B847}" destId="{335F53BF-25E6-4D5A-A84E-7A7194C8C806}" srcOrd="0" destOrd="0" presId="urn:microsoft.com/office/officeart/2005/8/layout/radial1"/>
    <dgm:cxn modelId="{76209575-F6DC-4DD7-9A95-091E76BA2DF7}" type="presParOf" srcId="{D335B10C-8D2E-457D-A02D-1F3334C599EE}" destId="{6187CC7B-EC4D-478E-A9E2-BE2EA1A6706F}" srcOrd="2" destOrd="0" presId="urn:microsoft.com/office/officeart/2005/8/layout/radial1"/>
    <dgm:cxn modelId="{72C2B6CC-85A7-46B5-A5B0-449DAE9DA8E1}" type="presParOf" srcId="{D335B10C-8D2E-457D-A02D-1F3334C599EE}" destId="{4ADEBB05-C75D-416F-9598-99131B8F159E}" srcOrd="3" destOrd="0" presId="urn:microsoft.com/office/officeart/2005/8/layout/radial1"/>
    <dgm:cxn modelId="{5AC54B50-2DD4-4906-BC94-260AB905D74C}" type="presParOf" srcId="{4ADEBB05-C75D-416F-9598-99131B8F159E}" destId="{EB23A839-1E41-4AF3-88B1-B2BF1D8312B8}" srcOrd="0" destOrd="0" presId="urn:microsoft.com/office/officeart/2005/8/layout/radial1"/>
    <dgm:cxn modelId="{E56B3A78-6DA2-4CFC-B471-55273F7CF431}" type="presParOf" srcId="{D335B10C-8D2E-457D-A02D-1F3334C599EE}" destId="{CBD2C755-FB9F-4541-A444-72DC09021920}" srcOrd="4" destOrd="0" presId="urn:microsoft.com/office/officeart/2005/8/layout/radial1"/>
    <dgm:cxn modelId="{15D0ABC1-B1FD-4CF3-9A9D-22D58E40975E}" type="presParOf" srcId="{D335B10C-8D2E-457D-A02D-1F3334C599EE}" destId="{FD1A0377-AAFB-4AB2-9A2A-8323B8744925}" srcOrd="5" destOrd="0" presId="urn:microsoft.com/office/officeart/2005/8/layout/radial1"/>
    <dgm:cxn modelId="{02D4947C-9BB4-4FAA-B3E4-9E1D473F0200}" type="presParOf" srcId="{FD1A0377-AAFB-4AB2-9A2A-8323B8744925}" destId="{2CBC1016-FA9C-4647-88AE-8B6759145C51}" srcOrd="0" destOrd="0" presId="urn:microsoft.com/office/officeart/2005/8/layout/radial1"/>
    <dgm:cxn modelId="{81D4FE21-8A03-47FF-AF03-AAD1531B17F6}" type="presParOf" srcId="{D335B10C-8D2E-457D-A02D-1F3334C599EE}" destId="{E5C0C83A-5850-4CBB-922C-6FF5FC42909B}" srcOrd="6" destOrd="0" presId="urn:microsoft.com/office/officeart/2005/8/layout/radial1"/>
    <dgm:cxn modelId="{A7E0F390-9380-4958-BA9B-9B6CC751DB49}" type="presParOf" srcId="{D335B10C-8D2E-457D-A02D-1F3334C599EE}" destId="{35E95A53-E3B8-45FD-A34A-59D0CEE8E6F2}" srcOrd="7" destOrd="0" presId="urn:microsoft.com/office/officeart/2005/8/layout/radial1"/>
    <dgm:cxn modelId="{0184BD1E-AF9B-417F-911A-F025D7875E2D}" type="presParOf" srcId="{35E95A53-E3B8-45FD-A34A-59D0CEE8E6F2}" destId="{713FC196-F68C-4593-B5CE-BFB9C41B314D}" srcOrd="0" destOrd="0" presId="urn:microsoft.com/office/officeart/2005/8/layout/radial1"/>
    <dgm:cxn modelId="{47B14182-EB42-4FA5-AC0D-A73B3794C36E}" type="presParOf" srcId="{D335B10C-8D2E-457D-A02D-1F3334C599EE}" destId="{710458CE-AF3B-4321-881F-F29862EFC6B7}" srcOrd="8" destOrd="0" presId="urn:microsoft.com/office/officeart/2005/8/layout/radial1"/>
    <dgm:cxn modelId="{D87AC029-EE93-4A42-BBDA-2995BE379A3F}" type="presParOf" srcId="{D335B10C-8D2E-457D-A02D-1F3334C599EE}" destId="{CF70E66D-2799-470D-8393-90D29FDB6D77}" srcOrd="9" destOrd="0" presId="urn:microsoft.com/office/officeart/2005/8/layout/radial1"/>
    <dgm:cxn modelId="{BC35AB7C-7DD3-4133-910A-1B805D2318F3}" type="presParOf" srcId="{CF70E66D-2799-470D-8393-90D29FDB6D77}" destId="{56AE463A-19E0-4A69-8E5F-7D471F096022}" srcOrd="0" destOrd="0" presId="urn:microsoft.com/office/officeart/2005/8/layout/radial1"/>
    <dgm:cxn modelId="{F4E57D3E-D6B8-4D8C-9C4D-2824ECE70BEC}" type="presParOf" srcId="{D335B10C-8D2E-457D-A02D-1F3334C599EE}" destId="{C2F7461C-961C-424F-9C79-5F6A04B1225C}" srcOrd="10" destOrd="0" presId="urn:microsoft.com/office/officeart/2005/8/layout/radial1"/>
    <dgm:cxn modelId="{ECF33A51-A0A8-4037-9E1F-3ED3E0A3C4C5}" type="presParOf" srcId="{D335B10C-8D2E-457D-A02D-1F3334C599EE}" destId="{8BC1B633-5E0C-4074-8626-AF82E29B20D4}" srcOrd="11" destOrd="0" presId="urn:microsoft.com/office/officeart/2005/8/layout/radial1"/>
    <dgm:cxn modelId="{1E600049-C437-431B-8423-C0E21081B9A3}" type="presParOf" srcId="{8BC1B633-5E0C-4074-8626-AF82E29B20D4}" destId="{0C3FA964-4AAE-416D-BEAF-4E828DD1FF53}" srcOrd="0" destOrd="0" presId="urn:microsoft.com/office/officeart/2005/8/layout/radial1"/>
    <dgm:cxn modelId="{E987C30C-240C-483A-A2E4-F5F2497BD86E}" type="presParOf" srcId="{D335B10C-8D2E-457D-A02D-1F3334C599EE}" destId="{E844DA1F-4469-44BB-A6CF-E4FE17689A2B}" srcOrd="12" destOrd="0" presId="urn:microsoft.com/office/officeart/2005/8/layout/radial1"/>
    <dgm:cxn modelId="{86DBC45B-D10D-4E21-ABF3-CE795BEF76A1}" type="presParOf" srcId="{D335B10C-8D2E-457D-A02D-1F3334C599EE}" destId="{CCB2A94F-F5D4-4211-B00F-B0DDB4FC090C}" srcOrd="13" destOrd="0" presId="urn:microsoft.com/office/officeart/2005/8/layout/radial1"/>
    <dgm:cxn modelId="{DAA1577F-FE05-49C5-999B-DF4666EA6FD6}" type="presParOf" srcId="{CCB2A94F-F5D4-4211-B00F-B0DDB4FC090C}" destId="{50305ABB-6873-4DF3-BE84-27C1B0ED58D6}" srcOrd="0" destOrd="0" presId="urn:microsoft.com/office/officeart/2005/8/layout/radial1"/>
    <dgm:cxn modelId="{E21F4FCF-E538-4A6E-B458-40430BC82301}" type="presParOf" srcId="{D335B10C-8D2E-457D-A02D-1F3334C599EE}" destId="{5E339024-48AB-402D-8C2D-0825DAD33F8D}" srcOrd="14" destOrd="0" presId="urn:microsoft.com/office/officeart/2005/8/layout/radial1"/>
    <dgm:cxn modelId="{F8BF22B2-B6B2-4A92-BDEB-0349882CA916}" type="presParOf" srcId="{D335B10C-8D2E-457D-A02D-1F3334C599EE}" destId="{AC5793BE-BD4D-4333-825A-C10797529459}" srcOrd="15" destOrd="0" presId="urn:microsoft.com/office/officeart/2005/8/layout/radial1"/>
    <dgm:cxn modelId="{3FE4299A-C769-4D75-A119-146C69DDB513}" type="presParOf" srcId="{AC5793BE-BD4D-4333-825A-C10797529459}" destId="{66ED1C17-C6E4-4FBF-BCFB-E37682F87B62}" srcOrd="0" destOrd="0" presId="urn:microsoft.com/office/officeart/2005/8/layout/radial1"/>
    <dgm:cxn modelId="{D6F35194-813C-4FB0-B9F0-A8480466B8E1}" type="presParOf" srcId="{D335B10C-8D2E-457D-A02D-1F3334C599EE}" destId="{929BD020-D2D2-4CF8-8143-4A8F711848C5}" srcOrd="16" destOrd="0" presId="urn:microsoft.com/office/officeart/2005/8/layout/radial1"/>
    <dgm:cxn modelId="{30D7BB07-D30A-4169-92ED-9DD433159ABB}" type="presParOf" srcId="{D335B10C-8D2E-457D-A02D-1F3334C599EE}" destId="{682AA6C9-D5E7-40A4-8A91-323511B8BFF3}" srcOrd="17" destOrd="0" presId="urn:microsoft.com/office/officeart/2005/8/layout/radial1"/>
    <dgm:cxn modelId="{AD9A3338-F0C6-4130-A642-77AD495216F0}" type="presParOf" srcId="{682AA6C9-D5E7-40A4-8A91-323511B8BFF3}" destId="{ADC3849B-1AAA-48F0-898A-373590C3241B}" srcOrd="0" destOrd="0" presId="urn:microsoft.com/office/officeart/2005/8/layout/radial1"/>
    <dgm:cxn modelId="{99A420D0-58F5-48F5-B0A0-9E488C68A47C}" type="presParOf" srcId="{D335B10C-8D2E-457D-A02D-1F3334C599EE}" destId="{C3BDB95E-EA01-4CE5-8420-62CCDC078468}" srcOrd="18" destOrd="0" presId="urn:microsoft.com/office/officeart/2005/8/layout/radial1"/>
    <dgm:cxn modelId="{E4C14147-6997-4B18-AC51-BC3052109BAD}" type="presParOf" srcId="{D335B10C-8D2E-457D-A02D-1F3334C599EE}" destId="{3B6D3600-76F2-4A26-8D27-3251E1231F9A}" srcOrd="19" destOrd="0" presId="urn:microsoft.com/office/officeart/2005/8/layout/radial1"/>
    <dgm:cxn modelId="{99021ECD-962F-43B5-9F5D-EE94F2DB9509}" type="presParOf" srcId="{3B6D3600-76F2-4A26-8D27-3251E1231F9A}" destId="{1A7412DF-797D-46B3-8A47-913318FD5177}" srcOrd="0" destOrd="0" presId="urn:microsoft.com/office/officeart/2005/8/layout/radial1"/>
    <dgm:cxn modelId="{1628794D-452E-416A-A6E3-D6A8233FBA2A}" type="presParOf" srcId="{D335B10C-8D2E-457D-A02D-1F3334C599EE}" destId="{7879254D-4120-404A-ADA6-0C9FD8FF1927}" srcOrd="20" destOrd="0" presId="urn:microsoft.com/office/officeart/2005/8/layout/radial1"/>
    <dgm:cxn modelId="{6A4BAE63-45A8-4097-9A50-FECF27A92101}" type="presParOf" srcId="{D335B10C-8D2E-457D-A02D-1F3334C599EE}" destId="{3DE8068F-E84A-4422-881D-BF0351ED2BAA}" srcOrd="21" destOrd="0" presId="urn:microsoft.com/office/officeart/2005/8/layout/radial1"/>
    <dgm:cxn modelId="{2C9BE9E1-B546-4630-A556-5C883DF6F75D}" type="presParOf" srcId="{3DE8068F-E84A-4422-881D-BF0351ED2BAA}" destId="{99B8E661-0A34-44B2-BF26-2095C50819DA}" srcOrd="0" destOrd="0" presId="urn:microsoft.com/office/officeart/2005/8/layout/radial1"/>
    <dgm:cxn modelId="{7BEC6497-C8B1-406C-B0EE-0E47994894F3}" type="presParOf" srcId="{D335B10C-8D2E-457D-A02D-1F3334C599EE}" destId="{A787FAFC-7423-465A-AEEB-817E91F2409D}" srcOrd="22" destOrd="0" presId="urn:microsoft.com/office/officeart/2005/8/layout/radial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2ADC575-BF84-4FCE-A4A1-22FB6CFB79AD}">
      <dsp:nvSpPr>
        <dsp:cNvPr id="0" name=""/>
        <dsp:cNvSpPr/>
      </dsp:nvSpPr>
      <dsp:spPr>
        <a:xfrm>
          <a:off x="3256166" y="2307427"/>
          <a:ext cx="2172007" cy="2220345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FF0000"/>
              </a:solidFill>
            </a:rPr>
            <a:t>Формы организации процесса по формированию ОБЖ</a:t>
          </a:r>
          <a:endParaRPr lang="ru-RU" sz="2000" b="1" i="1" kern="1200" dirty="0">
            <a:solidFill>
              <a:srgbClr val="FF0000"/>
            </a:solidFill>
          </a:endParaRPr>
        </a:p>
      </dsp:txBody>
      <dsp:txXfrm>
        <a:off x="3256166" y="2307427"/>
        <a:ext cx="2172007" cy="2220345"/>
      </dsp:txXfrm>
    </dsp:sp>
    <dsp:sp modelId="{328715D8-00EF-4C6B-A477-EE35B888B847}">
      <dsp:nvSpPr>
        <dsp:cNvPr id="0" name=""/>
        <dsp:cNvSpPr/>
      </dsp:nvSpPr>
      <dsp:spPr>
        <a:xfrm rot="17352233">
          <a:off x="4260386" y="1732071"/>
          <a:ext cx="1329422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1329422" y="1195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7352233">
        <a:off x="4891862" y="1710789"/>
        <a:ext cx="66471" cy="66471"/>
      </dsp:txXfrm>
    </dsp:sp>
    <dsp:sp modelId="{6187CC7B-EC4D-478E-A9E2-BE2EA1A6706F}">
      <dsp:nvSpPr>
        <dsp:cNvPr id="0" name=""/>
        <dsp:cNvSpPr/>
      </dsp:nvSpPr>
      <dsp:spPr>
        <a:xfrm>
          <a:off x="4565036" y="-46731"/>
          <a:ext cx="1555645" cy="1182739"/>
        </a:xfrm>
        <a:prstGeom prst="flowChartAlternateProcess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Наблюдения</a:t>
          </a:r>
          <a:endParaRPr lang="ru-RU" sz="1800" b="1" i="1" kern="1200" dirty="0">
            <a:solidFill>
              <a:srgbClr val="002060"/>
            </a:solidFill>
          </a:endParaRPr>
        </a:p>
      </dsp:txBody>
      <dsp:txXfrm>
        <a:off x="4565036" y="-46731"/>
        <a:ext cx="1555645" cy="1182739"/>
      </dsp:txXfrm>
    </dsp:sp>
    <dsp:sp modelId="{4ADEBB05-C75D-416F-9598-99131B8F159E}">
      <dsp:nvSpPr>
        <dsp:cNvPr id="0" name=""/>
        <dsp:cNvSpPr/>
      </dsp:nvSpPr>
      <dsp:spPr>
        <a:xfrm rot="19258474">
          <a:off x="4910832" y="1919246"/>
          <a:ext cx="2530448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2530448" y="1195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9258474">
        <a:off x="6112795" y="1867938"/>
        <a:ext cx="126522" cy="126522"/>
      </dsp:txXfrm>
    </dsp:sp>
    <dsp:sp modelId="{CBD2C755-FB9F-4541-A444-72DC09021920}">
      <dsp:nvSpPr>
        <dsp:cNvPr id="0" name=""/>
        <dsp:cNvSpPr/>
      </dsp:nvSpPr>
      <dsp:spPr>
        <a:xfrm>
          <a:off x="6868154" y="0"/>
          <a:ext cx="1772801" cy="1303591"/>
        </a:xfrm>
        <a:prstGeom prst="flowChartAlternateProcess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2060"/>
              </a:solidFill>
            </a:rPr>
            <a:t>Рассматривание иллюстраций</a:t>
          </a:r>
          <a:endParaRPr lang="ru-RU" sz="1600" b="1" i="1" kern="1200" dirty="0">
            <a:solidFill>
              <a:srgbClr val="002060"/>
            </a:solidFill>
          </a:endParaRPr>
        </a:p>
      </dsp:txBody>
      <dsp:txXfrm>
        <a:off x="6868154" y="0"/>
        <a:ext cx="1772801" cy="1303591"/>
      </dsp:txXfrm>
    </dsp:sp>
    <dsp:sp modelId="{FD1A0377-AAFB-4AB2-9A2A-8323B8744925}">
      <dsp:nvSpPr>
        <dsp:cNvPr id="0" name=""/>
        <dsp:cNvSpPr/>
      </dsp:nvSpPr>
      <dsp:spPr>
        <a:xfrm rot="3044079">
          <a:off x="4785476" y="4791308"/>
          <a:ext cx="1378889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1378889" y="1195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3044079">
        <a:off x="5440449" y="4768789"/>
        <a:ext cx="68944" cy="68944"/>
      </dsp:txXfrm>
    </dsp:sp>
    <dsp:sp modelId="{E5C0C83A-5850-4CBB-922C-6FF5FC42909B}">
      <dsp:nvSpPr>
        <dsp:cNvPr id="0" name=""/>
        <dsp:cNvSpPr/>
      </dsp:nvSpPr>
      <dsp:spPr>
        <a:xfrm>
          <a:off x="5517452" y="5255417"/>
          <a:ext cx="1607997" cy="1166754"/>
        </a:xfrm>
        <a:prstGeom prst="flowChartAlternateProcess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Создание обучающих ситуаций</a:t>
          </a:r>
          <a:endParaRPr lang="ru-RU" sz="1800" b="1" i="1" kern="1200" dirty="0">
            <a:solidFill>
              <a:srgbClr val="002060"/>
            </a:solidFill>
          </a:endParaRPr>
        </a:p>
      </dsp:txBody>
      <dsp:txXfrm>
        <a:off x="5517452" y="5255417"/>
        <a:ext cx="1607997" cy="1166754"/>
      </dsp:txXfrm>
    </dsp:sp>
    <dsp:sp modelId="{35E95A53-E3B8-45FD-A34A-59D0CEE8E6F2}">
      <dsp:nvSpPr>
        <dsp:cNvPr id="0" name=""/>
        <dsp:cNvSpPr/>
      </dsp:nvSpPr>
      <dsp:spPr>
        <a:xfrm rot="1988886">
          <a:off x="5044924" y="4717082"/>
          <a:ext cx="2610590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2610590" y="1195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988886">
        <a:off x="6284955" y="4663770"/>
        <a:ext cx="130529" cy="130529"/>
      </dsp:txXfrm>
    </dsp:sp>
    <dsp:sp modelId="{710458CE-AF3B-4321-881F-F29862EFC6B7}">
      <dsp:nvSpPr>
        <dsp:cNvPr id="0" name=""/>
        <dsp:cNvSpPr/>
      </dsp:nvSpPr>
      <dsp:spPr>
        <a:xfrm>
          <a:off x="7260751" y="5238042"/>
          <a:ext cx="1524224" cy="1166754"/>
        </a:xfrm>
        <a:prstGeom prst="flowChartAlternateProcess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Сюжетно – ролевая игра</a:t>
          </a:r>
          <a:endParaRPr lang="ru-RU" sz="1800" b="1" i="1" kern="1200" dirty="0">
            <a:solidFill>
              <a:srgbClr val="002060"/>
            </a:solidFill>
          </a:endParaRPr>
        </a:p>
      </dsp:txBody>
      <dsp:txXfrm>
        <a:off x="7260751" y="5238042"/>
        <a:ext cx="1524224" cy="1166754"/>
      </dsp:txXfrm>
    </dsp:sp>
    <dsp:sp modelId="{CF70E66D-2799-470D-8393-90D29FDB6D77}">
      <dsp:nvSpPr>
        <dsp:cNvPr id="0" name=""/>
        <dsp:cNvSpPr/>
      </dsp:nvSpPr>
      <dsp:spPr>
        <a:xfrm rot="5089144">
          <a:off x="4114939" y="4869577"/>
          <a:ext cx="719933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719933" y="1195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5089144">
        <a:off x="4456908" y="4863532"/>
        <a:ext cx="35996" cy="35996"/>
      </dsp:txXfrm>
    </dsp:sp>
    <dsp:sp modelId="{C2F7461C-961C-424F-9C79-5F6A04B1225C}">
      <dsp:nvSpPr>
        <dsp:cNvPr id="0" name=""/>
        <dsp:cNvSpPr/>
      </dsp:nvSpPr>
      <dsp:spPr>
        <a:xfrm>
          <a:off x="3789256" y="5238658"/>
          <a:ext cx="1541854" cy="1166754"/>
        </a:xfrm>
        <a:prstGeom prst="flowChartAlternateProcess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err="1" smtClean="0">
              <a:solidFill>
                <a:srgbClr val="002060"/>
              </a:solidFill>
            </a:rPr>
            <a:t>Дидактичес</a:t>
          </a:r>
          <a:r>
            <a:rPr lang="ru-RU" sz="1600" b="1" i="1" kern="1200" dirty="0" smtClean="0">
              <a:solidFill>
                <a:srgbClr val="002060"/>
              </a:solidFill>
            </a:rPr>
            <a:t>-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rgbClr val="002060"/>
              </a:solidFill>
            </a:rPr>
            <a:t>кие игры</a:t>
          </a:r>
          <a:endParaRPr lang="ru-RU" sz="1600" b="1" i="1" kern="1200" dirty="0">
            <a:solidFill>
              <a:srgbClr val="002060"/>
            </a:solidFill>
          </a:endParaRPr>
        </a:p>
      </dsp:txBody>
      <dsp:txXfrm>
        <a:off x="3789256" y="5238658"/>
        <a:ext cx="1541854" cy="1166754"/>
      </dsp:txXfrm>
    </dsp:sp>
    <dsp:sp modelId="{8BC1B633-5E0C-4074-8626-AF82E29B20D4}">
      <dsp:nvSpPr>
        <dsp:cNvPr id="0" name=""/>
        <dsp:cNvSpPr/>
      </dsp:nvSpPr>
      <dsp:spPr>
        <a:xfrm rot="7477858">
          <a:off x="2856638" y="4763340"/>
          <a:ext cx="1095675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1095675" y="1195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7477858">
        <a:off x="3377084" y="4747901"/>
        <a:ext cx="54783" cy="54783"/>
      </dsp:txXfrm>
    </dsp:sp>
    <dsp:sp modelId="{E844DA1F-4469-44BB-A6CF-E4FE17689A2B}">
      <dsp:nvSpPr>
        <dsp:cNvPr id="0" name=""/>
        <dsp:cNvSpPr/>
      </dsp:nvSpPr>
      <dsp:spPr>
        <a:xfrm>
          <a:off x="1845030" y="5139141"/>
          <a:ext cx="1676381" cy="1360925"/>
        </a:xfrm>
        <a:prstGeom prst="flowChartAlternateProcess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Продуктивная деятельность</a:t>
          </a:r>
          <a:endParaRPr lang="ru-RU" sz="1800" b="1" i="1" kern="1200" dirty="0">
            <a:solidFill>
              <a:srgbClr val="002060"/>
            </a:solidFill>
          </a:endParaRPr>
        </a:p>
      </dsp:txBody>
      <dsp:txXfrm>
        <a:off x="1845030" y="5139141"/>
        <a:ext cx="1676381" cy="1360925"/>
      </dsp:txXfrm>
    </dsp:sp>
    <dsp:sp modelId="{CCB2A94F-F5D4-4211-B00F-B0DDB4FC090C}">
      <dsp:nvSpPr>
        <dsp:cNvPr id="0" name=""/>
        <dsp:cNvSpPr/>
      </dsp:nvSpPr>
      <dsp:spPr>
        <a:xfrm rot="8743674">
          <a:off x="1171491" y="4720416"/>
          <a:ext cx="2482563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2482563" y="1195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8743674">
        <a:off x="2350708" y="4670305"/>
        <a:ext cx="124128" cy="124128"/>
      </dsp:txXfrm>
    </dsp:sp>
    <dsp:sp modelId="{5E339024-48AB-402D-8C2D-0825DAD33F8D}">
      <dsp:nvSpPr>
        <dsp:cNvPr id="0" name=""/>
        <dsp:cNvSpPr/>
      </dsp:nvSpPr>
      <dsp:spPr>
        <a:xfrm>
          <a:off x="44843" y="5238044"/>
          <a:ext cx="1539532" cy="1166754"/>
        </a:xfrm>
        <a:prstGeom prst="flowChartAlternateProcess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Развлечения</a:t>
          </a:r>
          <a:endParaRPr lang="ru-RU" sz="1800" b="1" i="1" kern="1200" dirty="0">
            <a:solidFill>
              <a:srgbClr val="002060"/>
            </a:solidFill>
          </a:endParaRPr>
        </a:p>
      </dsp:txBody>
      <dsp:txXfrm>
        <a:off x="44843" y="5238044"/>
        <a:ext cx="1539532" cy="1166754"/>
      </dsp:txXfrm>
    </dsp:sp>
    <dsp:sp modelId="{AC5793BE-BD4D-4333-825A-C10797529459}">
      <dsp:nvSpPr>
        <dsp:cNvPr id="0" name=""/>
        <dsp:cNvSpPr/>
      </dsp:nvSpPr>
      <dsp:spPr>
        <a:xfrm rot="13126938">
          <a:off x="1095131" y="1877223"/>
          <a:ext cx="2689719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2689719" y="1195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3126938">
        <a:off x="2372748" y="1821933"/>
        <a:ext cx="134485" cy="134485"/>
      </dsp:txXfrm>
    </dsp:sp>
    <dsp:sp modelId="{929BD020-D2D2-4CF8-8143-4A8F711848C5}">
      <dsp:nvSpPr>
        <dsp:cNvPr id="0" name=""/>
        <dsp:cNvSpPr/>
      </dsp:nvSpPr>
      <dsp:spPr>
        <a:xfrm>
          <a:off x="104346" y="0"/>
          <a:ext cx="1501823" cy="1231649"/>
        </a:xfrm>
        <a:prstGeom prst="flowChartAlternateProcess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Образовательная деятельность</a:t>
          </a:r>
          <a:endParaRPr lang="ru-RU" sz="1800" b="1" i="1" kern="1200" dirty="0">
            <a:solidFill>
              <a:srgbClr val="002060"/>
            </a:solidFill>
          </a:endParaRPr>
        </a:p>
      </dsp:txBody>
      <dsp:txXfrm>
        <a:off x="104346" y="0"/>
        <a:ext cx="1501823" cy="1231649"/>
      </dsp:txXfrm>
    </dsp:sp>
    <dsp:sp modelId="{682AA6C9-D5E7-40A4-8A91-323511B8BFF3}">
      <dsp:nvSpPr>
        <dsp:cNvPr id="0" name=""/>
        <dsp:cNvSpPr/>
      </dsp:nvSpPr>
      <dsp:spPr>
        <a:xfrm rot="10729800">
          <a:off x="1727747" y="3443430"/>
          <a:ext cx="1528794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1528794" y="1195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729800">
        <a:off x="2453925" y="3417163"/>
        <a:ext cx="76439" cy="76439"/>
      </dsp:txXfrm>
    </dsp:sp>
    <dsp:sp modelId="{C3BDB95E-EA01-4CE5-8420-62CCDC078468}">
      <dsp:nvSpPr>
        <dsp:cNvPr id="0" name=""/>
        <dsp:cNvSpPr/>
      </dsp:nvSpPr>
      <dsp:spPr>
        <a:xfrm>
          <a:off x="144027" y="2903785"/>
          <a:ext cx="1584184" cy="1166754"/>
        </a:xfrm>
        <a:prstGeom prst="flowChartAlternateProcess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Работа с родителями</a:t>
          </a:r>
          <a:endParaRPr lang="ru-RU" sz="1800" b="1" i="1" kern="1200" dirty="0">
            <a:solidFill>
              <a:srgbClr val="002060"/>
            </a:solidFill>
          </a:endParaRPr>
        </a:p>
      </dsp:txBody>
      <dsp:txXfrm>
        <a:off x="144027" y="2903785"/>
        <a:ext cx="1584184" cy="1166754"/>
      </dsp:txXfrm>
    </dsp:sp>
    <dsp:sp modelId="{3B6D3600-76F2-4A26-8D27-3251E1231F9A}">
      <dsp:nvSpPr>
        <dsp:cNvPr id="0" name=""/>
        <dsp:cNvSpPr/>
      </dsp:nvSpPr>
      <dsp:spPr>
        <a:xfrm rot="21449774">
          <a:off x="5426402" y="3322556"/>
          <a:ext cx="1631992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1631992" y="1195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449774">
        <a:off x="6201598" y="3293710"/>
        <a:ext cx="81599" cy="81599"/>
      </dsp:txXfrm>
    </dsp:sp>
    <dsp:sp modelId="{7879254D-4120-404A-ADA6-0C9FD8FF1927}">
      <dsp:nvSpPr>
        <dsp:cNvPr id="0" name=""/>
        <dsp:cNvSpPr/>
      </dsp:nvSpPr>
      <dsp:spPr>
        <a:xfrm>
          <a:off x="7056788" y="2615753"/>
          <a:ext cx="1433369" cy="1303614"/>
        </a:xfrm>
        <a:prstGeom prst="flowChartAlternateProcess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Экскурсия</a:t>
          </a:r>
          <a:endParaRPr lang="ru-RU" sz="1800" b="1" i="1" kern="1200" dirty="0">
            <a:solidFill>
              <a:srgbClr val="002060"/>
            </a:solidFill>
          </a:endParaRPr>
        </a:p>
      </dsp:txBody>
      <dsp:txXfrm>
        <a:off x="7056788" y="2615753"/>
        <a:ext cx="1433369" cy="1303614"/>
      </dsp:txXfrm>
    </dsp:sp>
    <dsp:sp modelId="{3DE8068F-E84A-4422-881D-BF0351ED2BAA}">
      <dsp:nvSpPr>
        <dsp:cNvPr id="0" name=""/>
        <dsp:cNvSpPr/>
      </dsp:nvSpPr>
      <dsp:spPr>
        <a:xfrm rot="14643877">
          <a:off x="2876293" y="1796902"/>
          <a:ext cx="1366968" cy="23906"/>
        </a:xfrm>
        <a:custGeom>
          <a:avLst/>
          <a:gdLst/>
          <a:ahLst/>
          <a:cxnLst/>
          <a:rect l="0" t="0" r="0" b="0"/>
          <a:pathLst>
            <a:path>
              <a:moveTo>
                <a:pt x="0" y="11953"/>
              </a:moveTo>
              <a:lnTo>
                <a:pt x="1366968" y="11953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4643877">
        <a:off x="3525603" y="1774681"/>
        <a:ext cx="68348" cy="68348"/>
      </dsp:txXfrm>
    </dsp:sp>
    <dsp:sp modelId="{A787FAFC-7423-465A-AEEB-817E91F2409D}">
      <dsp:nvSpPr>
        <dsp:cNvPr id="0" name=""/>
        <dsp:cNvSpPr/>
      </dsp:nvSpPr>
      <dsp:spPr>
        <a:xfrm>
          <a:off x="2160240" y="0"/>
          <a:ext cx="1638636" cy="1231637"/>
        </a:xfrm>
        <a:prstGeom prst="flowChartAlternateProcess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002060"/>
              </a:solidFill>
            </a:rPr>
            <a:t>Беседы</a:t>
          </a:r>
          <a:endParaRPr lang="ru-RU" sz="2000" b="1" i="1" kern="1200" dirty="0">
            <a:solidFill>
              <a:srgbClr val="002060"/>
            </a:solidFill>
          </a:endParaRPr>
        </a:p>
      </dsp:txBody>
      <dsp:txXfrm>
        <a:off x="2160240" y="0"/>
        <a:ext cx="1638636" cy="1231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1A15D-B20B-43C3-8544-2E15F93FBC9C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1BA5F-38BE-4EDD-91AD-25289C6C8B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506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19F7-CA5B-48A4-A0DF-55D8C3FCB10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6AEB-C1EC-4891-9475-A21A23042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19F7-CA5B-48A4-A0DF-55D8C3FCB10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6AEB-C1EC-4891-9475-A21A23042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19F7-CA5B-48A4-A0DF-55D8C3FCB10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6AEB-C1EC-4891-9475-A21A23042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19F7-CA5B-48A4-A0DF-55D8C3FCB10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6AEB-C1EC-4891-9475-A21A23042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19F7-CA5B-48A4-A0DF-55D8C3FCB10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6AEB-C1EC-4891-9475-A21A23042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19F7-CA5B-48A4-A0DF-55D8C3FCB10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6AEB-C1EC-4891-9475-A21A23042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19F7-CA5B-48A4-A0DF-55D8C3FCB10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6AEB-C1EC-4891-9475-A21A23042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19F7-CA5B-48A4-A0DF-55D8C3FCB10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6AEB-C1EC-4891-9475-A21A23042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19F7-CA5B-48A4-A0DF-55D8C3FCB10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6AEB-C1EC-4891-9475-A21A23042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19F7-CA5B-48A4-A0DF-55D8C3FCB10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6AEB-C1EC-4891-9475-A21A23042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19F7-CA5B-48A4-A0DF-55D8C3FCB10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6AEB-C1EC-4891-9475-A21A23042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619F7-CA5B-48A4-A0DF-55D8C3FCB10D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06AEB-C1EC-4891-9475-A21A23042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2160240"/>
          </a:xfr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ПРОЕКТИРОВАНИЕ РАЗВИВАЮЩЕЙ ПРЕДМЕТНО-ПРОСТРАНСТВЕННОЙ СРЕДЫ  ПРИ ФОРМИРОВАНИИ НАВЫКОВ БЕЗОПАСНОГО  ПОВЕДЕНИЯ  ВОСПИТАННИКОВ ДОО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644008" y="3645024"/>
            <a:ext cx="3816424" cy="208823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п.г.т. Умба</a:t>
            </a:r>
          </a:p>
          <a:p>
            <a:pPr algn="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МБДОУ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/с №3</a:t>
            </a:r>
          </a:p>
          <a:p>
            <a:pPr algn="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Аннушкина </a:t>
            </a:r>
          </a:p>
          <a:p>
            <a:pPr algn="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Ольга Александровна, воспитатель,                        категория: высшая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Рисунок 7" descr="image0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429001"/>
            <a:ext cx="3888432" cy="2952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Функции предметно-развивающей среды:</a:t>
            </a:r>
            <a:endParaRPr lang="ru-RU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ОБРАЗОВАТЕЛЬНАЯ 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РАЗВИВАЮЩАЯ;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ВОСПИТЫВАЮЩАЯ;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СТИМУЛИРУЮЩАЯ;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ОРГАНИЗАЦИОННАЯ;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КОММУНИКАТИВНАЯ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ru-RU" dirty="0" smtClean="0"/>
              <a:t>	</a:t>
            </a:r>
            <a:endParaRPr lang="ru-RU" sz="2400" dirty="0"/>
          </a:p>
        </p:txBody>
      </p:sp>
      <p:pic>
        <p:nvPicPr>
          <p:cNvPr id="23553" name="Picture 1" descr="E:\Я и мир РИСУНКИ\J028363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3116"/>
            <a:ext cx="3786213" cy="400052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642918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FontTx/>
              <a:buChar char="-"/>
            </a:pP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Перспективное планирование  </a:t>
            </a:r>
          </a:p>
        </p:txBody>
      </p:sp>
      <p:pic>
        <p:nvPicPr>
          <p:cNvPr id="1026" name="Picture 2" descr="F:\DCIM\100PHOTO\SAM_1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1222" y="950956"/>
            <a:ext cx="3223640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C:\Documents and Settings\User\Рабочий стол\оля\P10107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928802"/>
            <a:ext cx="3752135" cy="33526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 descr="C:\Documents and Settings\User\Рабочий стол\оля\P1010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750348"/>
            <a:ext cx="3857652" cy="28933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3863950259"/>
              </p:ext>
            </p:extLst>
          </p:nvPr>
        </p:nvGraphicFramePr>
        <p:xfrm>
          <a:off x="179512" y="404664"/>
          <a:ext cx="8784976" cy="645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7224" y="1720840"/>
            <a:ext cx="392909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  <a:cs typeface="Times New Roman" pitchFamily="18" charset="0"/>
              </a:rPr>
              <a:t>Через чтение книг, беседы, инсценировки, создание обучающих игровых ситуаций подвести детей к пониманию того, что приятная внешность и добрые намерения не всегда совпадают. Установить правила поведения при встрече с незнакомцем;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cs typeface="Times New Roman" pitchFamily="18" charset="0"/>
              </a:rPr>
              <a:t>уточнить представления о различных бытовых ситуациях. </a:t>
            </a:r>
          </a:p>
        </p:txBody>
      </p:sp>
      <p:pic>
        <p:nvPicPr>
          <p:cNvPr id="6" name="Picture 3" descr="C:\Users\Я\Desktop\ОБЖ\200px-Post-7089-1257165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40968"/>
            <a:ext cx="3393790" cy="3296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носка со стрелкой вниз 6"/>
          <p:cNvSpPr/>
          <p:nvPr/>
        </p:nvSpPr>
        <p:spPr>
          <a:xfrm>
            <a:off x="1500166" y="285728"/>
            <a:ext cx="5952154" cy="1500198"/>
          </a:xfrm>
          <a:prstGeom prst="downArrowCallou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«Незнакомец звонит в дверь»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1857364"/>
            <a:ext cx="4143404" cy="2867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i="1" dirty="0" smtClean="0">
                <a:solidFill>
                  <a:srgbClr val="002060"/>
                </a:solidFill>
                <a:latin typeface="+mj-lt"/>
                <a:ea typeface="Times New Roman"/>
                <a:cs typeface="Times New Roman" pitchFamily="18" charset="0"/>
              </a:rPr>
              <a:t>Подвести детей к осознанию необходимости соблюдать правила дорожного движения.</a:t>
            </a:r>
          </a:p>
          <a:p>
            <a:pPr algn="just">
              <a:lnSpc>
                <a:spcPct val="150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b="1" i="1" dirty="0" smtClean="0">
                <a:solidFill>
                  <a:srgbClr val="002060"/>
                </a:solidFill>
                <a:latin typeface="+mj-lt"/>
                <a:ea typeface="Times New Roman"/>
                <a:cs typeface="Times New Roman" pitchFamily="18" charset="0"/>
              </a:rPr>
              <a:t>Воспитывать у детей культуру поведения на улице и в общественном транспорте.</a:t>
            </a:r>
            <a:endParaRPr lang="ru-RU" sz="2400" b="1" i="1" dirty="0">
              <a:solidFill>
                <a:srgbClr val="002060"/>
              </a:solidFill>
              <a:latin typeface="+mj-lt"/>
              <a:ea typeface="Calibri"/>
              <a:cs typeface="Times New Roman" pitchFamily="18" charset="0"/>
            </a:endParaRPr>
          </a:p>
        </p:txBody>
      </p:sp>
      <p:pic>
        <p:nvPicPr>
          <p:cNvPr id="6" name="Picture 4" descr="C:\Users\Я\Desktop\обж картинки\8432924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284985"/>
            <a:ext cx="2015787" cy="12961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Я\Desktop\обж картинки\02(1)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570" y="1628801"/>
            <a:ext cx="2053435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Я\Desktop\обж картинки\adjk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8" t="7342"/>
          <a:stretch/>
        </p:blipFill>
        <p:spPr bwMode="auto">
          <a:xfrm rot="10800000" flipV="1">
            <a:off x="4214810" y="4714884"/>
            <a:ext cx="2857520" cy="1850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 со стрелкой вниз 8"/>
          <p:cNvSpPr/>
          <p:nvPr/>
        </p:nvSpPr>
        <p:spPr>
          <a:xfrm>
            <a:off x="928662" y="357166"/>
            <a:ext cx="7272808" cy="1428760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«Ребёнок на улицах города»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2000240"/>
            <a:ext cx="63579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002060"/>
                </a:solidFill>
                <a:cs typeface="Times New Roman" pitchFamily="18" charset="0"/>
              </a:rPr>
              <a:t>Через различные игры, рассматривание иллюстраций, предметов, отгадывание загадок сформировать у детей знания о том, что есть опасные предметы, научить детей пользоваться этими предметами, соблюдая </a:t>
            </a:r>
            <a:r>
              <a:rPr lang="ru-RU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правила безопасности: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Все острые, колющие и режущие предметы обязательно надо класть на свои места. Порядок в квартире не только для красоты, но и для безопасности.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Ни в коем случае детям нельзя пробовать никакие лекарства. Во-первых, это невкусно, а во-вторых, неправильно принятое лекарство может оказаться ядом.</a:t>
            </a:r>
          </a:p>
          <a:p>
            <a:pPr marL="342900" lvl="0" indent="-342900" algn="just">
              <a:spcAft>
                <a:spcPts val="1000"/>
              </a:spcAft>
              <a:buFont typeface="Symbol"/>
              <a:buChar char=""/>
            </a:pPr>
            <a:r>
              <a:rPr lang="ru-RU" b="1" i="1" dirty="0" smtClean="0">
                <a:solidFill>
                  <a:srgbClr val="002060"/>
                </a:solidFill>
                <a:ea typeface="Times New Roman"/>
                <a:cs typeface="Times New Roman" pitchFamily="18" charset="0"/>
              </a:rPr>
              <a:t>Не нужно трогать бытовую химию: стиральные порошки, средства для мытья посуды, соду, хлорку, средства от тараканов, чтобы не случилась беда.</a:t>
            </a:r>
            <a:endParaRPr lang="ru-RU" b="1" i="1" dirty="0">
              <a:solidFill>
                <a:srgbClr val="002060"/>
              </a:solidFill>
              <a:ea typeface="Calibri"/>
              <a:cs typeface="Times New Roman" pitchFamily="18" charset="0"/>
            </a:endParaRPr>
          </a:p>
        </p:txBody>
      </p:sp>
      <p:pic>
        <p:nvPicPr>
          <p:cNvPr id="5" name="Picture 3" descr="C:\Users\Я\Desktop\обж картинки\Картинки для уголков\step-05b3ecb3d396389bbaaaac101a61b9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1571612"/>
            <a:ext cx="1518995" cy="1571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Я\Desktop\обж картинки\nitky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3" y="3500438"/>
            <a:ext cx="2304255" cy="1512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Я\Desktop\обж картинки\pog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3702" y="5429264"/>
            <a:ext cx="1601581" cy="1024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 со стрелкой вниз 7"/>
          <p:cNvSpPr/>
          <p:nvPr/>
        </p:nvSpPr>
        <p:spPr>
          <a:xfrm>
            <a:off x="899592" y="214290"/>
            <a:ext cx="7272808" cy="1571636"/>
          </a:xfrm>
          <a:prstGeom prst="down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«Опасности в быту»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1767007"/>
            <a:ext cx="464347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+mj-lt"/>
                <a:ea typeface="Times New Roman"/>
              </a:rPr>
              <a:t>Формируем представления детей: 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+mj-lt"/>
                <a:ea typeface="Times New Roman"/>
              </a:rPr>
              <a:t>О человеческом организме;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+mj-lt"/>
                <a:ea typeface="Times New Roman"/>
              </a:rPr>
              <a:t> О зависимости здоровья от двигательной активности и закаливания;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+mj-lt"/>
                <a:ea typeface="Times New Roman"/>
              </a:rPr>
              <a:t>О внимательном отношении к своему здоровью.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14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4" name="Picture 3" descr="C:\Users\Я\Desktop\обж картинки\Картинки для уголков\1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8" y="2348880"/>
            <a:ext cx="3571900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899592" y="214290"/>
            <a:ext cx="7272808" cy="1643074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«Бережём своё здоровье»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1513091"/>
            <a:ext cx="428628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  <a:latin typeface="+mj-lt"/>
                <a:ea typeface="SimSun"/>
              </a:rPr>
              <a:t>Главная задача состоит в том, чтобы познакомить детей с правилами безопасного обращения с огнём. Подвести к пониманию вероятных последствий детских шалостей. Чётко сформулировать правила поведения при пожаре и правила, которые должны соблюдать дети, чтобы не случился пожар.</a:t>
            </a:r>
            <a:endParaRPr lang="ru-RU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 descr="C:\Users\Я\Desktop\обж картинки\1266304134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556792"/>
            <a:ext cx="3030605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 со стрелкой вниз 4"/>
          <p:cNvSpPr/>
          <p:nvPr/>
        </p:nvSpPr>
        <p:spPr>
          <a:xfrm>
            <a:off x="899592" y="285728"/>
            <a:ext cx="7272808" cy="1214446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«Огонь друг – огонь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враг»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/>
          <p:nvPr/>
        </p:nvSpPr>
        <p:spPr>
          <a:xfrm>
            <a:off x="899592" y="404664"/>
            <a:ext cx="7848872" cy="1224136"/>
          </a:xfrm>
          <a:prstGeom prst="downArrow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«Огонь друг – огонь враг»</a:t>
            </a:r>
            <a:endParaRPr lang="ru-RU" sz="36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1571612"/>
            <a:ext cx="321471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Дидактические игры: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«Мы спасатели»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«Малыши крепыши»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«Что может загореться в доме?»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«Помощник и разрушитель»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«Один дома»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4810" y="1571612"/>
            <a:ext cx="42862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Развлечения: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«Школа пожарных наук»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«Пожарные спешат на помощь»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КВН «Добрый и злой огонь»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«Новогодний огонек» с элементами ОБЖ</a:t>
            </a:r>
            <a:endParaRPr lang="ru-RU" sz="16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3286124"/>
            <a:ext cx="38576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Сюжетно-ролевые игры: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«Скорая помощь»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«Мы - спасатели»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«Пожарные спешат на помощь»</a:t>
            </a:r>
            <a:endParaRPr lang="ru-RU" sz="1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7686" y="3284984"/>
            <a:ext cx="442915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Беседы: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Будь осторожен с огнем»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«Спички не тронь – спички огонь!»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«Человеку друг огонь, только зря его не тронь»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«Елка новогодняя нам радость принесет»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«Спичка - невеличка»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«Отчего происходят пожары»</a:t>
            </a:r>
            <a:endParaRPr lang="ru-RU" sz="16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4509120"/>
            <a:ext cx="507209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Художественная литература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С.Я. Маршак «Кошкин дом»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С.Я. Маршак «Рассказ о неизвестном герое»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«Сказка о маленьком огне»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«Миф о Прометее»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Л. Толстой «Пожар», «Пожарные собаки»</a:t>
            </a:r>
          </a:p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Загадки и пословицы про огонь.</a:t>
            </a:r>
            <a:endParaRPr lang="ru-RU" sz="16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000131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cs typeface="Times New Roman" pitchFamily="18" charset="0"/>
              </a:rPr>
              <a:t>Содержание развивающей среды </a:t>
            </a:r>
            <a:br>
              <a:rPr lang="ru-RU" sz="4000" b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cs typeface="Times New Roman" pitchFamily="18" charset="0"/>
              </a:rPr>
              <a:t>в ДОО: </a:t>
            </a:r>
            <a:endParaRPr lang="ru-RU" sz="4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2143116"/>
            <a:ext cx="6400800" cy="571504"/>
          </a:xfrm>
        </p:spPr>
        <p:txBody>
          <a:bodyPr>
            <a:normAutofit fontScale="25000" lnSpcReduction="20000"/>
          </a:bodyPr>
          <a:lstStyle/>
          <a:p>
            <a:pPr lvl="1">
              <a:buFontTx/>
              <a:buChar char="-"/>
            </a:pPr>
            <a:r>
              <a:rPr lang="ru-RU" sz="120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Дидактические и настольно-печатные  игры;</a:t>
            </a:r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1026" name="Picture 2" descr="C:\Documents and Settings\User\Рабочий стол\оля\SAM_1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85768" y="2357446"/>
            <a:ext cx="2786082" cy="2214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User\Рабочий стол\оля\SAM_16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571612"/>
            <a:ext cx="1835696" cy="2662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User\Рабочий стол\оля\SAM_1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214818"/>
            <a:ext cx="2873849" cy="2286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Documents and Settings\User\Рабочий стол\оля\SAM_16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286256"/>
            <a:ext cx="3071833" cy="216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1941" y="323612"/>
            <a:ext cx="16001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j-lt"/>
                <a:ea typeface="Malgun Gothic Semilight" pitchFamily="34" charset="-128"/>
                <a:cs typeface="Malgun Gothic Semilight" pitchFamily="34" charset="-128"/>
              </a:rPr>
              <a:t>Актуальность: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071546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+mj-lt"/>
                <a:ea typeface="SimSun"/>
                <a:cs typeface="Times New Roman" pitchFamily="18" charset="0"/>
              </a:rPr>
              <a:t>В последнее время дети стали несамостоятельными, безынициативными, не могут принимать самостоятельно решения, не знают к кому обратиться за помощью, не умеют принимать правильное решение в экстремальных ситуациях, не знают правила поведения по технике безопасности. Задача родителей и педагогов </a:t>
            </a:r>
            <a:r>
              <a:rPr lang="ru-RU" b="1" dirty="0" smtClean="0">
                <a:solidFill>
                  <a:srgbClr val="002060"/>
                </a:solidFill>
                <a:latin typeface="+mj-lt"/>
                <a:ea typeface="Times New Roman"/>
                <a:cs typeface="Times New Roman" pitchFamily="18" charset="0"/>
              </a:rPr>
              <a:t>состоит в том, чтобы сформировать у детей понятие, что человеческий организм - сложное, но в высшей степени хрупкое создание природы, и себя, свое здоровье, свою жизнь надо уметь беречь и защищать.</a:t>
            </a:r>
          </a:p>
          <a:p>
            <a:pPr algn="just" fontAlgn="base">
              <a:spcAft>
                <a:spcPts val="1350"/>
              </a:spcAft>
            </a:pPr>
            <a:r>
              <a:rPr lang="ru-RU" b="1" dirty="0" smtClean="0">
                <a:solidFill>
                  <a:srgbClr val="002060"/>
                </a:solidFill>
                <a:latin typeface="+mj-lt"/>
                <a:ea typeface="Times New Roman"/>
                <a:cs typeface="Times New Roman" pitchFamily="18" charset="0"/>
              </a:rPr>
              <a:t> 	Одним из направлений формирования здорового образа жизни является обеспечение безопасности жизнедеятельности личности. В этой связи формирование безопасности жизнедеятельности детей в условиях дошкольной образовательной организации является актуальной и значимой проблемой для педагогического сообщества, поскольку обусловлена объективной необходимостью информирования детей о правилах безопасного поведения</a:t>
            </a:r>
            <a:r>
              <a:rPr lang="ru-RU" b="1" dirty="0" smtClean="0">
                <a:solidFill>
                  <a:srgbClr val="002060"/>
                </a:solidFill>
                <a:latin typeface="+mj-lt"/>
                <a:ea typeface="SimSun"/>
                <a:cs typeface="Times New Roman" pitchFamily="18" charset="0"/>
              </a:rPr>
              <a:t> в современных условиях улицы, транспорта, природы, быта.</a:t>
            </a:r>
            <a:endParaRPr lang="ru-RU" b="1" dirty="0">
              <a:solidFill>
                <a:srgbClr val="002060"/>
              </a:solidFill>
              <a:latin typeface="+mj-lt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428605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r>
              <a:rPr lang="ru-RU" sz="28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Художественная</a:t>
            </a:r>
            <a:r>
              <a:rPr lang="ru-RU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литература по данной теме и тематические альбомы;</a:t>
            </a:r>
            <a:endParaRPr lang="ru-RU" b="1" dirty="0" smtClean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 descr="C:\Documents and Settings\User\Рабочий стол\оля\SAM_16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4"/>
            <a:ext cx="3571900" cy="2247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Documents and Settings\User\Рабочий стол\оля\SAM_1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571612"/>
            <a:ext cx="4000528" cy="2214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Documents and Settings\User\Рабочий стол\оля\SAM_16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00504"/>
            <a:ext cx="3571899" cy="2428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Documents and Settings\User\Рабочий стол\оля\SAM_16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071942"/>
            <a:ext cx="3929090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7858180" cy="59338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solidFill>
                  <a:srgbClr val="FF0000"/>
                </a:solidFill>
                <a:cs typeface="Times New Roman" pitchFamily="18" charset="0"/>
              </a:rPr>
              <a:t>-Различные атрибуты для проведения сюжетно-ролевых игр.</a:t>
            </a:r>
            <a:endParaRPr lang="ru-RU" sz="31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Documents and Settings\User\Рабочий стол\оля\SAM_1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643314"/>
            <a:ext cx="2736872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User\Рабочий стол\оля\SAM_1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68761"/>
            <a:ext cx="271461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User\Мои документы\Мои рисунки\дети\DSCN36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71613"/>
            <a:ext cx="407196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Documents and Settings\User\Мои документы\Мои рисунки\дети\DSCN36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286256"/>
            <a:ext cx="364333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Организация центров </a:t>
            </a:r>
            <a:r>
              <a:rPr lang="ru-RU" b="1" dirty="0" smtClean="0">
                <a:solidFill>
                  <a:srgbClr val="FF0000"/>
                </a:solidFill>
              </a:rPr>
              <a:t>ОБЖ и ПДД в ДОО: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357298"/>
            <a:ext cx="7358114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r="2083" b="3215"/>
          <a:stretch>
            <a:fillRect/>
          </a:stretch>
        </p:blipFill>
        <p:spPr bwMode="auto">
          <a:xfrm>
            <a:off x="500035" y="357166"/>
            <a:ext cx="8072494" cy="6072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358246" cy="6072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286808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8001056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r="1695" b="4390"/>
          <a:stretch>
            <a:fillRect/>
          </a:stretch>
        </p:blipFill>
        <p:spPr bwMode="auto">
          <a:xfrm>
            <a:off x="571472" y="428604"/>
            <a:ext cx="8215370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428604"/>
            <a:ext cx="8286807" cy="6000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95936" y="692696"/>
            <a:ext cx="4032448" cy="543346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 Федеральный государственный образовательный стандарт (ФГОС ДО) утвержден 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приказом Министерства образования и науки Российской Федерации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№ 1155 от 17.10.2013 г. 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(зарегистрирован Министерством Юстиции РФ 14.11.2013 г.), вступил в силу с 01 января 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2014 г.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t="12676"/>
          <a:stretch>
            <a:fillRect/>
          </a:stretch>
        </p:blipFill>
        <p:spPr bwMode="auto">
          <a:xfrm>
            <a:off x="642910" y="500042"/>
            <a:ext cx="8001056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r="3636" b="2899"/>
          <a:stretch>
            <a:fillRect/>
          </a:stretch>
        </p:blipFill>
        <p:spPr bwMode="auto">
          <a:xfrm>
            <a:off x="785786" y="428604"/>
            <a:ext cx="7715304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r="2000" b="4225"/>
          <a:stretch>
            <a:fillRect/>
          </a:stretch>
        </p:blipFill>
        <p:spPr bwMode="auto">
          <a:xfrm>
            <a:off x="500034" y="500042"/>
            <a:ext cx="8215370" cy="5857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b="4054"/>
          <a:stretch>
            <a:fillRect/>
          </a:stretch>
        </p:blipFill>
        <p:spPr bwMode="auto">
          <a:xfrm>
            <a:off x="428596" y="428604"/>
            <a:ext cx="8143932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358246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r="961" b="4054"/>
          <a:stretch>
            <a:fillRect/>
          </a:stretch>
        </p:blipFill>
        <p:spPr bwMode="auto">
          <a:xfrm>
            <a:off x="428596" y="500042"/>
            <a:ext cx="8215370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процесс 6"/>
          <p:cNvSpPr/>
          <p:nvPr/>
        </p:nvSpPr>
        <p:spPr>
          <a:xfrm>
            <a:off x="714348" y="357166"/>
            <a:ext cx="8072494" cy="121444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Times New Roman" pitchFamily="18" charset="0"/>
              </a:rPr>
              <a:t>ФОРМЫ РАБОТЫ С РОДИТЕЛЯМИ: 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428596" y="2143116"/>
            <a:ext cx="8358246" cy="421484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Участие родителей в различных конкурсах;</a:t>
            </a:r>
          </a:p>
          <a:p>
            <a:pPr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Проведение открытых занятий, развлечений   с участием родителей;</a:t>
            </a:r>
          </a:p>
          <a:p>
            <a:pPr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Информационные стенды, папки -передвижки, памятки , буклеты; </a:t>
            </a:r>
          </a:p>
          <a:p>
            <a:pPr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Индивидуальные беседы, рекомендации;</a:t>
            </a:r>
          </a:p>
          <a:p>
            <a:pPr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Организация тематических  встреч родителей и детей с сотрудниками ГИБДД.</a:t>
            </a:r>
            <a:endParaRPr lang="ru-RU" sz="32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E:\Бибилиотека\P1070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98110"/>
            <a:ext cx="3786214" cy="3345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E:\Бибилиотека\P1070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407196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Documents and Settings\User\Рабочий стол\оля\SDC118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1874580" y="245389506"/>
            <a:ext cx="1928826" cy="2064546"/>
          </a:xfrm>
          <a:prstGeom prst="rect">
            <a:avLst/>
          </a:prstGeom>
          <a:noFill/>
        </p:spPr>
      </p:pic>
      <p:pic>
        <p:nvPicPr>
          <p:cNvPr id="5123" name="Picture 3" descr="C:\Documents and Settings\User\Рабочий стол\оля\SDC118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6721804" y="-1285908"/>
            <a:ext cx="3500462" cy="4551894"/>
          </a:xfrm>
          <a:prstGeom prst="rect">
            <a:avLst/>
          </a:prstGeom>
          <a:noFill/>
        </p:spPr>
      </p:pic>
      <p:pic>
        <p:nvPicPr>
          <p:cNvPr id="11" name="Рисунок 10" descr="C:\Documents and Settings\User\Рабочий стол\оля\SDC1188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7" y="3717032"/>
            <a:ext cx="328614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E:\Бибилиотека\P1070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57167"/>
            <a:ext cx="3209009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E:\Бибилиотека\P1070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717031"/>
            <a:ext cx="3357585" cy="2592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2" name="Picture 2" descr="E:\Бибилиотека\P1070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605" y="357167"/>
            <a:ext cx="3515891" cy="3143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E:\Я и мир РИСУНКИ\J028364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3586917"/>
            <a:ext cx="3714775" cy="2737202"/>
          </a:xfrm>
          <a:prstGeom prst="rect">
            <a:avLst/>
          </a:prstGeom>
          <a:noFill/>
        </p:spPr>
      </p:pic>
      <p:pic>
        <p:nvPicPr>
          <p:cNvPr id="4" name="Рисунок 3" descr="C:\Documents and Settings\User\Рабочий стол\оля\SAM_16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3857652" cy="3000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C:\Documents and Settings\User\Рабочий стол\оля\SAM_16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996952"/>
            <a:ext cx="4000528" cy="32403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843808" y="0"/>
            <a:ext cx="5688632" cy="638132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	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Предметно-развивающая 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среда в образовательной 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области «безопасность» 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должна быть организованна в 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соответствии с требованиями 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ФГОС и быть актуальна для </a:t>
            </a:r>
          </a:p>
          <a:p>
            <a:r>
              <a:rPr lang="ru-RU" sz="2800" b="1" dirty="0" smtClean="0">
                <a:solidFill>
                  <a:srgbClr val="0070C0"/>
                </a:solidFill>
              </a:rPr>
              <a:t>современного времени.</a:t>
            </a:r>
          </a:p>
          <a:p>
            <a:pPr lvl="0" algn="r"/>
            <a:endParaRPr lang="ru-RU" dirty="0" smtClean="0">
              <a:solidFill>
                <a:srgbClr val="002060"/>
              </a:solidFill>
            </a:endParaRPr>
          </a:p>
          <a:p>
            <a:pPr lvl="0" algn="r"/>
            <a:endParaRPr lang="ru-RU" dirty="0" smtClean="0">
              <a:solidFill>
                <a:srgbClr val="002060"/>
              </a:solidFill>
            </a:endParaRPr>
          </a:p>
          <a:p>
            <a:pPr algn="r"/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2445" y="285728"/>
            <a:ext cx="3539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Список используемой литературы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857231"/>
            <a:ext cx="814393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270510" algn="l"/>
                <a:tab pos="1007745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Авдеева, Н.Н. Безопасность: учеб.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пособ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По основам безопасности жизнедеятельности детей старшего дошкольного возраста/ Н.Н. Авдеева. – СПб. Детство-Пресс, 2007.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270510" algn="l"/>
                <a:tab pos="1007745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Белая, К.Ю. Как обеспечить безопасность дошкольников / К.Ю. Белая. – М.: Просвещение, 2001.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270510" algn="l"/>
                <a:tab pos="1007745" algn="l"/>
              </a:tabLst>
            </a:pP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Вдовиченко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Л.А. Ребёнок на улице / Л.А.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Вдовиченко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– СПб.: Детство-Пресс, 2008.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270510" algn="l"/>
                <a:tab pos="1007745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Занятия по правилам дорожного движения / сост. Н.А. Извекова, А.Ф. Медведева, Л.Б. Полякова, А.Н. Федотова. – М. : ТЦ Сфера, 2005.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270510" algn="l"/>
                <a:tab pos="1007745" algn="l"/>
              </a:tabLst>
            </a:pP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Здоровьесберегающая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система ДОУ / сост. М.А. Павлова, М.В.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Лысогорская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– Волгоград, 2009 г.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270510" algn="l"/>
                <a:tab pos="1007745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Шорыгина, Т.А. Беседы об основах безопасности с детьми 5-8 лет. – М.: ТЦ Сфера, 2009.</a:t>
            </a:r>
          </a:p>
          <a:p>
            <a:pPr marL="342900" indent="-342900" algn="just">
              <a:buFont typeface="+mj-lt"/>
              <a:buAutoNum type="arabicPeriod"/>
              <a:tabLst>
                <a:tab pos="270510" algn="l"/>
                <a:tab pos="1007745" algn="l"/>
              </a:tabLst>
            </a:pP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Чермашенцева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О.В. Основа безопасного поведения дошкольников / О.В.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Чермашенцева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Волгоград, 2010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270510" algn="l"/>
                <a:tab pos="1007745" algn="l"/>
              </a:tabLst>
            </a:pP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Мои документы\Мои рисунки\Презентации\Я и мир РИСУНКИ\J028363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000240"/>
            <a:ext cx="4500594" cy="428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14480" y="785794"/>
            <a:ext cx="6715172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процесс 7"/>
          <p:cNvSpPr/>
          <p:nvPr/>
        </p:nvSpPr>
        <p:spPr>
          <a:xfrm>
            <a:off x="2555776" y="5733256"/>
            <a:ext cx="4320480" cy="756664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• физическое развитие.</a:t>
            </a:r>
            <a:endParaRPr lang="ru-RU" sz="2800" b="1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467544" y="1196752"/>
            <a:ext cx="3096344" cy="1728192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• социально-коммуникативное развитие;</a:t>
            </a:r>
            <a:endParaRPr lang="ru-RU" sz="28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276872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rgbClr val="FF0000"/>
                </a:solidFill>
                <a:cs typeface="Times New Roman" pitchFamily="18" charset="0"/>
              </a:rPr>
              <a:t>ФГОС в требованиях к программе выделяет</a:t>
            </a:r>
            <a:br>
              <a:rPr lang="ru-RU" sz="3600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cs typeface="Times New Roman" pitchFamily="18" charset="0"/>
              </a:rPr>
              <a:t>              5 образовательных областей: </a:t>
            </a:r>
            <a:r>
              <a:rPr lang="ru-RU" sz="3100" dirty="0" smtClean="0">
                <a:solidFill>
                  <a:schemeClr val="bg1"/>
                </a:solidFill>
              </a:rPr>
              <a:t/>
            </a:r>
            <a:br>
              <a:rPr lang="ru-RU" sz="3100" dirty="0" smtClean="0">
                <a:solidFill>
                  <a:schemeClr val="bg1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438424">
            <a:off x="467544" y="6858000"/>
            <a:ext cx="7448872" cy="706388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4644008" y="1196752"/>
            <a:ext cx="3456384" cy="1656184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• познавательное развитие;</a:t>
            </a:r>
            <a:endParaRPr lang="ru-RU" sz="2800" b="1" dirty="0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4644008" y="3501008"/>
            <a:ext cx="3528392" cy="1656184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• художественно-эстетическое развитие;</a:t>
            </a:r>
            <a:endParaRPr lang="ru-RU" sz="2800" b="1" dirty="0"/>
          </a:p>
        </p:txBody>
      </p:sp>
      <p:sp>
        <p:nvSpPr>
          <p:cNvPr id="7" name="Блок-схема: процесс 6"/>
          <p:cNvSpPr/>
          <p:nvPr/>
        </p:nvSpPr>
        <p:spPr>
          <a:xfrm>
            <a:off x="467544" y="3501008"/>
            <a:ext cx="3168352" cy="1728192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• речевое развитие;</a:t>
            </a:r>
            <a:endParaRPr lang="ru-RU" sz="28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0" y="3143248"/>
            <a:ext cx="4000496" cy="321471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Передачу детям знаний о правилах безопасности дорожного движения в качестве пешехода и пассажира транспортного средства;</a:t>
            </a:r>
          </a:p>
        </p:txBody>
      </p:sp>
      <p:sp>
        <p:nvSpPr>
          <p:cNvPr id="13" name="Овал 12"/>
          <p:cNvSpPr/>
          <p:nvPr/>
        </p:nvSpPr>
        <p:spPr>
          <a:xfrm>
            <a:off x="5072066" y="3357562"/>
            <a:ext cx="4071934" cy="30718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Формирование осторожного и осмотрительного отношения к потенциально опасным для человека и окружающего мира природы ситуациям; </a:t>
            </a:r>
            <a:endParaRPr lang="ru-RU" b="1" dirty="0" smtClean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072066" y="428604"/>
            <a:ext cx="4071934" cy="300039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Приобщение к правилам безопасного для человека и окружающего мира природы поведения;</a:t>
            </a:r>
          </a:p>
        </p:txBody>
      </p:sp>
      <p:sp>
        <p:nvSpPr>
          <p:cNvPr id="10" name="Овал 9"/>
          <p:cNvSpPr/>
          <p:nvPr/>
        </p:nvSpPr>
        <p:spPr>
          <a:xfrm>
            <a:off x="0" y="260648"/>
            <a:ext cx="3857620" cy="2882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Формирование представлений об опасных для человека и окружающего мира природы ситуациях и способах поведения в них;</a:t>
            </a:r>
            <a:endParaRPr lang="ru-RU" b="1" dirty="0" smtClean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928926" y="1772816"/>
            <a:ext cx="3357586" cy="2880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j-lt"/>
                <a:ea typeface="Calibri" pitchFamily="34" charset="0"/>
                <a:cs typeface="Times New Roman" pitchFamily="18" charset="0"/>
              </a:rPr>
              <a:t>Содержание образовательной области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j-lt"/>
                <a:ea typeface="Calibri" pitchFamily="34" charset="0"/>
                <a:cs typeface="Times New Roman" pitchFamily="18" charset="0"/>
              </a:rPr>
              <a:t>«Безопасность» направлено на:  </a:t>
            </a:r>
            <a:r>
              <a:rPr lang="ru-RU" sz="20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</a:br>
            <a:endParaRPr lang="ru-RU" sz="20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510916"/>
            <a:ext cx="4536504" cy="13464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соответствии с ФГОС ДО среда должна быть: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лево 2"/>
          <p:cNvSpPr/>
          <p:nvPr/>
        </p:nvSpPr>
        <p:spPr>
          <a:xfrm>
            <a:off x="395536" y="1772816"/>
            <a:ext cx="2664296" cy="172819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вариативной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лево 3"/>
          <p:cNvSpPr/>
          <p:nvPr/>
        </p:nvSpPr>
        <p:spPr>
          <a:xfrm>
            <a:off x="214282" y="3714752"/>
            <a:ext cx="2880320" cy="18002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трансформируемой 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5572132" y="1857364"/>
            <a:ext cx="3096344" cy="18002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содержательно-насыщенной 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652120" y="3789040"/>
            <a:ext cx="3096344" cy="194421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полифункциональной </a:t>
            </a:r>
            <a:endParaRPr lang="ru-RU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3286116" y="2571744"/>
            <a:ext cx="2088232" cy="36004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доступной и безопасной</a:t>
            </a:r>
            <a:endParaRPr lang="ru-RU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428604"/>
            <a:ext cx="614366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85786" y="4429132"/>
            <a:ext cx="8143932" cy="1643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Выполнение образовательных задач в образовательной области «безопасность»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невозможно без правильно организованной предметно-развивающей среды. </a:t>
            </a:r>
            <a:endParaRPr lang="ru-RU" sz="2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перфолента 5"/>
          <p:cNvSpPr/>
          <p:nvPr/>
        </p:nvSpPr>
        <p:spPr>
          <a:xfrm>
            <a:off x="5214942" y="1285860"/>
            <a:ext cx="3429024" cy="4786346"/>
          </a:xfrm>
          <a:prstGeom prst="flowChartPunchedTap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- пространство для уединения;</a:t>
            </a:r>
          </a:p>
          <a:p>
            <a:endParaRPr lang="ru-RU" sz="2400" b="1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- реализацию различных образовательных программ.</a:t>
            </a:r>
            <a:endParaRPr lang="ru-RU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500198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Предметно-развивающая среда должна обеспечивать: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" y="2060575"/>
            <a:ext cx="3071802" cy="4464050"/>
          </a:xfrm>
        </p:spPr>
        <p:txBody>
          <a:bodyPr>
            <a:noAutofit/>
          </a:bodyPr>
          <a:lstStyle/>
          <a:p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251520" y="1428736"/>
            <a:ext cx="3820414" cy="4714908"/>
          </a:xfrm>
          <a:prstGeom prst="flowChartPunchedTap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возможность общения и совместной деятельности детей и взрослых;</a:t>
            </a:r>
          </a:p>
          <a:p>
            <a:endParaRPr lang="ru-RU" sz="2400" b="1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- двигательную активность детей;</a:t>
            </a: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90100"/>
            <a:ext cx="2231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FFFF00"/>
      </a:dk1>
      <a:lt1>
        <a:srgbClr val="E36C09"/>
      </a:lt1>
      <a:dk2>
        <a:srgbClr val="D7CFE2"/>
      </a:dk2>
      <a:lt2>
        <a:srgbClr val="C5D69E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1859B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2253</TotalTime>
  <Words>1023</Words>
  <Application>Microsoft Office PowerPoint</Application>
  <PresentationFormat>Экран (4:3)</PresentationFormat>
  <Paragraphs>139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ПРОЕКТИРОВАНИЕ РАЗВИВАЮЩЕЙ ПРЕДМЕТНО-ПРОСТРАНСТВЕННОЙ СРЕДЫ  ПРИ ФОРМИРОВАНИИ НАВЫКОВ БЕЗОПАСНОГО  ПОВЕДЕНИЯ  ВОСПИТАННИКОВ ДОО</vt:lpstr>
      <vt:lpstr>Слайд 2</vt:lpstr>
      <vt:lpstr> </vt:lpstr>
      <vt:lpstr> </vt:lpstr>
      <vt:lpstr>ФГОС в требованиях к программе выделяет               5 образовательных областей:   </vt:lpstr>
      <vt:lpstr>Слайд 6</vt:lpstr>
      <vt:lpstr>Слайд 7</vt:lpstr>
      <vt:lpstr>Слайд 8</vt:lpstr>
      <vt:lpstr>   Предметно-развивающая среда должна обеспечивать:   </vt:lpstr>
      <vt:lpstr>Функции предметно-развивающей среды: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Содержание развивающей среды  в ДОО: </vt:lpstr>
      <vt:lpstr>                        </vt:lpstr>
      <vt:lpstr>Слайд 21</vt:lpstr>
      <vt:lpstr> -Различные атрибуты для проведения сюжетно-ролевых игр.</vt:lpstr>
      <vt:lpstr>Организация центров ОБЖ и ПДД в ДОО: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 – развивающая среда в процессе музыкального воспитания с введением ФГОС.</dc:title>
  <dc:creator>Лапочка</dc:creator>
  <cp:lastModifiedBy>User</cp:lastModifiedBy>
  <cp:revision>235</cp:revision>
  <dcterms:created xsi:type="dcterms:W3CDTF">2014-02-04T13:04:55Z</dcterms:created>
  <dcterms:modified xsi:type="dcterms:W3CDTF">2019-03-21T09:55:04Z</dcterms:modified>
</cp:coreProperties>
</file>