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110"/>
  </p:notesMasterIdLst>
  <p:sldIdLst>
    <p:sldId id="594" r:id="rId2"/>
    <p:sldId id="902" r:id="rId3"/>
    <p:sldId id="841" r:id="rId4"/>
    <p:sldId id="843" r:id="rId5"/>
    <p:sldId id="844" r:id="rId6"/>
    <p:sldId id="864" r:id="rId7"/>
    <p:sldId id="908" r:id="rId8"/>
    <p:sldId id="948" r:id="rId9"/>
    <p:sldId id="953" r:id="rId10"/>
    <p:sldId id="974" r:id="rId11"/>
    <p:sldId id="947" r:id="rId12"/>
    <p:sldId id="951" r:id="rId13"/>
    <p:sldId id="952" r:id="rId14"/>
    <p:sldId id="950" r:id="rId15"/>
    <p:sldId id="949" r:id="rId16"/>
    <p:sldId id="909" r:id="rId17"/>
    <p:sldId id="957" r:id="rId18"/>
    <p:sldId id="910" r:id="rId19"/>
    <p:sldId id="911" r:id="rId20"/>
    <p:sldId id="912" r:id="rId21"/>
    <p:sldId id="913" r:id="rId22"/>
    <p:sldId id="954" r:id="rId23"/>
    <p:sldId id="907" r:id="rId24"/>
    <p:sldId id="955" r:id="rId25"/>
    <p:sldId id="956" r:id="rId26"/>
    <p:sldId id="961" r:id="rId27"/>
    <p:sldId id="962" r:id="rId28"/>
    <p:sldId id="964" r:id="rId29"/>
    <p:sldId id="965" r:id="rId30"/>
    <p:sldId id="963" r:id="rId31"/>
    <p:sldId id="847" r:id="rId32"/>
    <p:sldId id="973" r:id="rId33"/>
    <p:sldId id="872" r:id="rId34"/>
    <p:sldId id="897" r:id="rId35"/>
    <p:sldId id="938" r:id="rId36"/>
    <p:sldId id="939" r:id="rId37"/>
    <p:sldId id="940" r:id="rId38"/>
    <p:sldId id="892" r:id="rId39"/>
    <p:sldId id="893" r:id="rId40"/>
    <p:sldId id="873" r:id="rId41"/>
    <p:sldId id="900" r:id="rId42"/>
    <p:sldId id="901" r:id="rId43"/>
    <p:sldId id="923" r:id="rId44"/>
    <p:sldId id="924" r:id="rId45"/>
    <p:sldId id="925" r:id="rId46"/>
    <p:sldId id="926" r:id="rId47"/>
    <p:sldId id="927" r:id="rId48"/>
    <p:sldId id="916" r:id="rId49"/>
    <p:sldId id="899" r:id="rId50"/>
    <p:sldId id="891" r:id="rId51"/>
    <p:sldId id="894" r:id="rId52"/>
    <p:sldId id="895" r:id="rId53"/>
    <p:sldId id="915" r:id="rId54"/>
    <p:sldId id="874" r:id="rId55"/>
    <p:sldId id="941" r:id="rId56"/>
    <p:sldId id="942" r:id="rId57"/>
    <p:sldId id="866" r:id="rId58"/>
    <p:sldId id="966" r:id="rId59"/>
    <p:sldId id="845" r:id="rId60"/>
    <p:sldId id="846" r:id="rId61"/>
    <p:sldId id="936" r:id="rId62"/>
    <p:sldId id="937" r:id="rId63"/>
    <p:sldId id="861" r:id="rId64"/>
    <p:sldId id="932" r:id="rId65"/>
    <p:sldId id="933" r:id="rId66"/>
    <p:sldId id="934" r:id="rId67"/>
    <p:sldId id="935" r:id="rId68"/>
    <p:sldId id="929" r:id="rId69"/>
    <p:sldId id="868" r:id="rId70"/>
    <p:sldId id="877" r:id="rId71"/>
    <p:sldId id="879" r:id="rId72"/>
    <p:sldId id="920" r:id="rId73"/>
    <p:sldId id="921" r:id="rId74"/>
    <p:sldId id="922" r:id="rId75"/>
    <p:sldId id="975" r:id="rId76"/>
    <p:sldId id="886" r:id="rId77"/>
    <p:sldId id="887" r:id="rId78"/>
    <p:sldId id="888" r:id="rId79"/>
    <p:sldId id="889" r:id="rId80"/>
    <p:sldId id="890" r:id="rId81"/>
    <p:sldId id="862" r:id="rId82"/>
    <p:sldId id="930" r:id="rId83"/>
    <p:sldId id="931" r:id="rId84"/>
    <p:sldId id="917" r:id="rId85"/>
    <p:sldId id="945" r:id="rId86"/>
    <p:sldId id="946" r:id="rId87"/>
    <p:sldId id="944" r:id="rId88"/>
    <p:sldId id="918" r:id="rId89"/>
    <p:sldId id="919" r:id="rId90"/>
    <p:sldId id="903" r:id="rId91"/>
    <p:sldId id="904" r:id="rId92"/>
    <p:sldId id="905" r:id="rId93"/>
    <p:sldId id="906" r:id="rId94"/>
    <p:sldId id="958" r:id="rId95"/>
    <p:sldId id="969" r:id="rId96"/>
    <p:sldId id="970" r:id="rId97"/>
    <p:sldId id="971" r:id="rId98"/>
    <p:sldId id="972" r:id="rId99"/>
    <p:sldId id="967" r:id="rId100"/>
    <p:sldId id="959" r:id="rId101"/>
    <p:sldId id="960" r:id="rId102"/>
    <p:sldId id="849" r:id="rId103"/>
    <p:sldId id="850" r:id="rId104"/>
    <p:sldId id="851" r:id="rId105"/>
    <p:sldId id="852" r:id="rId106"/>
    <p:sldId id="853" r:id="rId107"/>
    <p:sldId id="858" r:id="rId108"/>
    <p:sldId id="943" r:id="rId10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A2E70"/>
    <a:srgbClr val="66FFFF"/>
    <a:srgbClr val="3333FF"/>
    <a:srgbClr val="FF66FF"/>
    <a:srgbClr val="FFFF66"/>
    <a:srgbClr val="542804"/>
    <a:srgbClr val="CCFF66"/>
    <a:srgbClr val="FFCCCC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 autoAdjust="0"/>
    <p:restoredTop sz="86447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8" d="100"/>
        <a:sy n="2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43F5B2-7DE0-41A0-B0D3-D04273FF9DA1}" type="datetimeFigureOut">
              <a:rPr lang="ru-RU"/>
              <a:pPr>
                <a:defRPr/>
              </a:pPr>
              <a:t>01.03.2020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D782E3-208E-4751-A718-D70CA7EE3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99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782E3-208E-4751-A718-D70CA7EE3606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31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61163-D884-43A5-B17D-244A7C44298A}" type="datetimeFigureOut">
              <a:rPr lang="ru-RU"/>
              <a:pPr>
                <a:defRPr/>
              </a:pPr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CEC51-00DE-4580-8FC4-95301B0BD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934D-6DD3-44B8-B1EE-61EEA0117996}" type="datetimeFigureOut">
              <a:rPr lang="ru-RU"/>
              <a:pPr>
                <a:defRPr/>
              </a:pPr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FB8B-A8E5-48AF-9716-C036024114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17FE2-68E6-4131-B486-4B0C3F6416DF}" type="datetimeFigureOut">
              <a:rPr lang="ru-RU"/>
              <a:pPr>
                <a:defRPr/>
              </a:pPr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B0D4A-70EF-40DB-B120-9022618D8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BF23-5F84-4535-A187-8B436FBB141B}" type="datetimeFigureOut">
              <a:rPr lang="ru-RU"/>
              <a:pPr>
                <a:defRPr/>
              </a:pPr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3261-1D91-4732-8BCA-2D3D44CF4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D9F2-0368-4269-AAA8-7E21EB5BD150}" type="datetimeFigureOut">
              <a:rPr lang="ru-RU"/>
              <a:pPr>
                <a:defRPr/>
              </a:pPr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9FDF-E215-487E-BF68-FA4E3DA087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4FF2-0ABE-4132-9AB7-E83B7391721D}" type="datetimeFigureOut">
              <a:rPr lang="ru-RU"/>
              <a:pPr>
                <a:defRPr/>
              </a:pPr>
              <a:t>01.03.2020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D605-FCF6-4241-A367-02294D1CEE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8D819-46A7-423A-BCFA-FF324B5053BD}" type="datetimeFigureOut">
              <a:rPr lang="ru-RU"/>
              <a:pPr>
                <a:defRPr/>
              </a:pPr>
              <a:t>01.03.2020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7B2A-368F-4B20-823E-DD8CCC20B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4312-61B9-4A96-8489-C1DB15CC8C52}" type="datetimeFigureOut">
              <a:rPr lang="ru-RU"/>
              <a:pPr>
                <a:defRPr/>
              </a:pPr>
              <a:t>01.03.2020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F1BA9-F026-4686-BD90-7BFE83179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605D-E640-4577-8FFE-DE7A050D82D1}" type="datetimeFigureOut">
              <a:rPr lang="ru-RU"/>
              <a:pPr>
                <a:defRPr/>
              </a:pPr>
              <a:t>01.03.2020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FC10-4751-4399-8417-DB4CE7F82D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4350-06AD-48C7-813F-B229ECB48CE9}" type="datetimeFigureOut">
              <a:rPr lang="ru-RU"/>
              <a:pPr>
                <a:defRPr/>
              </a:pPr>
              <a:t>01.03.2020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FB6B9-FAAB-4D2A-BACB-4DAE2FEFB3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2146-35E1-456B-96AA-3DBA2BDEF4AC}" type="datetimeFigureOut">
              <a:rPr lang="ru-RU"/>
              <a:pPr>
                <a:defRPr/>
              </a:pPr>
              <a:t>01.03.2020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8B3D-AB48-4CAE-BF38-5B2B544992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3000">
              <a:srgbClr val="B9D9F9"/>
            </a:gs>
            <a:gs pos="12000">
              <a:schemeClr val="tx2">
                <a:lumMod val="60000"/>
                <a:lumOff val="40000"/>
              </a:schemeClr>
            </a:gs>
            <a:gs pos="58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D481CF-ED56-45E2-A86D-4F1B18A5B71B}" type="datetimeFigureOut">
              <a:rPr lang="ru-RU"/>
              <a:pPr>
                <a:defRPr/>
              </a:pPr>
              <a:t>01.03.2020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D57F8-C4EF-4D40-8766-415E7D93C2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yes&amp;TAG_INST=all&amp;TAG_SPEC=all&amp;year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7976/?TAG_INST=all&amp;offline=yes&amp;TAG_SPEC=all&amp;hours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filter/?section%5b%5d=7966&amp;offline=no&amp;TAG_INST=all&amp;TAG_SPEC=all&amp;year=all" TargetMode="External"/><Relationship Id="rId5" Type="http://schemas.openxmlformats.org/officeDocument/2006/relationships/hyperlink" Target="http://www.uchmet.ru/events/7976/?TAG_INST=all&amp;offline=no&amp;TAG_SPEC=all&amp;hours=all" TargetMode="External"/><Relationship Id="rId10" Type="http://schemas.openxmlformats.org/officeDocument/2006/relationships/hyperlink" Target="http://www.uchmet.ru/contests/design_research_work_students/" TargetMode="External"/><Relationship Id="rId4" Type="http://schemas.openxmlformats.org/officeDocument/2006/relationships/hyperlink" Target="http://www.uchmet.ru/events/7976/?TAG_INST=all&amp;offline=all&amp;TAG_SPEC=all&amp;hours=520" TargetMode="External"/><Relationship Id="rId9" Type="http://schemas.openxmlformats.org/officeDocument/2006/relationships/hyperlink" Target="http://www.uchmet.ru/events/filter/?section%5b%5d=8274&amp;offline=yes&amp;TAG_INST=all&amp;TAG_SPEC=all&amp;year=all" TargetMode="Externa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yes&amp;TAG_INST=all&amp;TAG_SPEC=all&amp;year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7976/?TAG_INST=all&amp;offline=yes&amp;TAG_SPEC=all&amp;hours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filter/?section%5b%5d=7966&amp;offline=no&amp;TAG_INST=all&amp;TAG_SPEC=all&amp;year=all" TargetMode="External"/><Relationship Id="rId5" Type="http://schemas.openxmlformats.org/officeDocument/2006/relationships/hyperlink" Target="http://www.uchmet.ru/events/7976/?TAG_INST=all&amp;offline=no&amp;TAG_SPEC=all&amp;hours=all" TargetMode="External"/><Relationship Id="rId10" Type="http://schemas.openxmlformats.org/officeDocument/2006/relationships/hyperlink" Target="http://www.uchmet.ru/contests/design_research_work_students/" TargetMode="External"/><Relationship Id="rId4" Type="http://schemas.openxmlformats.org/officeDocument/2006/relationships/hyperlink" Target="http://www.uchmet.ru/events/7976/?TAG_INST=all&amp;offline=all&amp;TAG_SPEC=all&amp;hours=520" TargetMode="External"/><Relationship Id="rId9" Type="http://schemas.openxmlformats.org/officeDocument/2006/relationships/hyperlink" Target="http://www.uchmet.ru/events/filter/?section%5b%5d=8274&amp;offline=yes&amp;TAG_INST=all&amp;TAG_SPEC=all&amp;year=all" TargetMode="Externa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yes&amp;TAG_INST=all&amp;TAG_SPEC=all&amp;year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7976/?TAG_INST=all&amp;offline=yes&amp;TAG_SPEC=all&amp;hours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filter/?section%5b%5d=7966&amp;offline=no&amp;TAG_INST=all&amp;TAG_SPEC=all&amp;year=all" TargetMode="External"/><Relationship Id="rId5" Type="http://schemas.openxmlformats.org/officeDocument/2006/relationships/hyperlink" Target="http://www.uchmet.ru/events/7976/?TAG_INST=all&amp;offline=no&amp;TAG_SPEC=all&amp;hours=all" TargetMode="External"/><Relationship Id="rId10" Type="http://schemas.openxmlformats.org/officeDocument/2006/relationships/hyperlink" Target="http://www.uchmet.ru/contests/design_research_work_students/" TargetMode="External"/><Relationship Id="rId4" Type="http://schemas.openxmlformats.org/officeDocument/2006/relationships/hyperlink" Target="http://www.uchmet.ru/events/7976/?TAG_INST=all&amp;offline=all&amp;TAG_SPEC=all&amp;hours=520" TargetMode="External"/><Relationship Id="rId9" Type="http://schemas.openxmlformats.org/officeDocument/2006/relationships/hyperlink" Target="http://www.uchmet.ru/events/filter/?section%5b%5d=8274&amp;offline=yes&amp;TAG_INST=all&amp;TAG_SPEC=all&amp;year=all" TargetMode="Externa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yes&amp;TAG_INST=all&amp;TAG_SPEC=all&amp;year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7976/?TAG_INST=all&amp;offline=yes&amp;TAG_SPEC=all&amp;hours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filter/?section%5b%5d=7966&amp;offline=no&amp;TAG_INST=all&amp;TAG_SPEC=all&amp;year=all" TargetMode="External"/><Relationship Id="rId5" Type="http://schemas.openxmlformats.org/officeDocument/2006/relationships/hyperlink" Target="http://www.uchmet.ru/events/7976/?TAG_INST=all&amp;offline=no&amp;TAG_SPEC=all&amp;hours=all" TargetMode="External"/><Relationship Id="rId10" Type="http://schemas.openxmlformats.org/officeDocument/2006/relationships/hyperlink" Target="http://www.uchmet.ru/contests/design_research_work_students/" TargetMode="External"/><Relationship Id="rId4" Type="http://schemas.openxmlformats.org/officeDocument/2006/relationships/hyperlink" Target="http://www.uchmet.ru/events/7976/?TAG_INST=all&amp;offline=all&amp;TAG_SPEC=all&amp;hours=520" TargetMode="External"/><Relationship Id="rId9" Type="http://schemas.openxmlformats.org/officeDocument/2006/relationships/hyperlink" Target="http://www.uchmet.ru/events/filter/?section%5b%5d=8274&amp;offline=yes&amp;TAG_INST=all&amp;TAG_SPEC=all&amp;year=all" TargetMode="Externa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yes&amp;TAG_INST=all&amp;TAG_SPEC=all&amp;year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7976/?TAG_INST=all&amp;offline=yes&amp;TAG_SPEC=all&amp;hours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filter/?section%5b%5d=7966&amp;offline=no&amp;TAG_INST=all&amp;TAG_SPEC=all&amp;year=all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http://www.uchmet.ru/events/7976/?TAG_INST=all&amp;offline=no&amp;TAG_SPEC=all&amp;hours=all" TargetMode="External"/><Relationship Id="rId10" Type="http://schemas.openxmlformats.org/officeDocument/2006/relationships/hyperlink" Target="http://www.uchmet.ru/contests/design_research_work_students/" TargetMode="External"/><Relationship Id="rId4" Type="http://schemas.openxmlformats.org/officeDocument/2006/relationships/hyperlink" Target="http://www.uchmet.ru/events/7976/?TAG_INST=all&amp;offline=all&amp;TAG_SPEC=all&amp;hours=520" TargetMode="External"/><Relationship Id="rId9" Type="http://schemas.openxmlformats.org/officeDocument/2006/relationships/hyperlink" Target="http://www.uchmet.ru/events/filter/?section%5b%5d=8274&amp;offline=yes&amp;TAG_INST=all&amp;TAG_SPEC=all&amp;year=all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13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Relationship Id="rId14" Type="http://schemas.microsoft.com/office/2007/relationships/hdphoto" Target="../media/hdphoto3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13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12" Type="http://schemas.openxmlformats.org/officeDocument/2006/relationships/image" Target="../media/image7.jpe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13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12" Type="http://schemas.openxmlformats.org/officeDocument/2006/relationships/image" Target="../media/image7.jpe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13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12" Type="http://schemas.openxmlformats.org/officeDocument/2006/relationships/image" Target="../media/image7.jpe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13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12" Type="http://schemas.openxmlformats.org/officeDocument/2006/relationships/image" Target="../media/image7.jpe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Relationship Id="rId14" Type="http://schemas.microsoft.com/office/2007/relationships/hdphoto" Target="../media/hdphoto3.wdp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no&amp;TAG_INST=all&amp;TAG_SPEC=all&amp;year=all" TargetMode="External"/><Relationship Id="rId3" Type="http://schemas.openxmlformats.org/officeDocument/2006/relationships/hyperlink" Target="http://www.uchitel-izd.ru/" TargetMode="External"/><Relationship Id="rId7" Type="http://schemas.openxmlformats.org/officeDocument/2006/relationships/hyperlink" Target="http://www.uchmet.ru/events/7976/?TAG_INST=all&amp;offline=no&amp;TAG_SPEC=all&amp;hours=all" TargetMode="External"/><Relationship Id="rId12" Type="http://schemas.openxmlformats.org/officeDocument/2006/relationships/hyperlink" Target="http://www.uchmet.ru/contests/design_research_work_student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all&amp;TAG_SPEC=all&amp;hours=520" TargetMode="External"/><Relationship Id="rId11" Type="http://schemas.openxmlformats.org/officeDocument/2006/relationships/hyperlink" Target="http://www.uchmet.ru/events/filter/?section%5b%5d=8274&amp;offline=yes&amp;TAG_INST=all&amp;TAG_SPEC=all&amp;year=all" TargetMode="External"/><Relationship Id="rId5" Type="http://schemas.openxmlformats.org/officeDocument/2006/relationships/image" Target="../media/image3.jpeg"/><Relationship Id="rId10" Type="http://schemas.openxmlformats.org/officeDocument/2006/relationships/hyperlink" Target="http://www.uchmet.ru/events/filter/?section%5b%5d=7966&amp;offline=yes&amp;TAG_INST=all&amp;TAG_SPEC=all&amp;year=all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uchmet.ru/events/7976/?TAG_INST=all&amp;offline=yes&amp;TAG_SPEC=all&amp;hours=all" TargetMode="Externa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hyperlink" Target="http://www.uchitel-izd.ru/" TargetMode="Externa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5" Type="http://schemas.openxmlformats.org/officeDocument/2006/relationships/image" Target="../media/image12.png"/><Relationship Id="rId23" Type="http://schemas.microsoft.com/office/2007/relationships/hdphoto" Target="../media/hdphoto4.wdp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19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8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filter/?section%5b%5d=7966&amp;offline=yes&amp;TAG_INST=all&amp;TAG_SPEC=all&amp;year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7976/?TAG_INST=all&amp;offline=yes&amp;TAG_SPEC=all&amp;hours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filter/?section%5b%5d=7966&amp;offline=no&amp;TAG_INST=all&amp;TAG_SPEC=all&amp;year=all" TargetMode="External"/><Relationship Id="rId5" Type="http://schemas.openxmlformats.org/officeDocument/2006/relationships/hyperlink" Target="http://www.uchmet.ru/events/7976/?TAG_INST=all&amp;offline=no&amp;TAG_SPEC=all&amp;hours=all" TargetMode="External"/><Relationship Id="rId10" Type="http://schemas.openxmlformats.org/officeDocument/2006/relationships/hyperlink" Target="http://www.uchmet.ru/contests/design_research_work_students/" TargetMode="External"/><Relationship Id="rId4" Type="http://schemas.openxmlformats.org/officeDocument/2006/relationships/hyperlink" Target="http://www.uchmet.ru/events/7976/?TAG_INST=all&amp;offline=all&amp;TAG_SPEC=all&amp;hours=520" TargetMode="External"/><Relationship Id="rId9" Type="http://schemas.openxmlformats.org/officeDocument/2006/relationships/hyperlink" Target="http://www.uchmet.ru/events/filter/?section%5b%5d=8274&amp;offline=yes&amp;TAG_INST=all&amp;TAG_SPEC=all&amp;year=all" TargetMode="Externa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chmet.ru/events/7976/?TAG_INST=all&amp;offline=yes&amp;TAG_SPEC=all&amp;hours=al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uchmet.ru/events/filter/?section%5b%5d=7966&amp;offline=no&amp;TAG_INST=all&amp;TAG_SPEC=all&amp;year=all" TargetMode="External"/><Relationship Id="rId2" Type="http://schemas.openxmlformats.org/officeDocument/2006/relationships/hyperlink" Target="http://www.uchitel-izd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chmet.ru/events/7976/?TAG_INST=all&amp;offline=no&amp;TAG_SPEC=all&amp;hours=all" TargetMode="External"/><Relationship Id="rId11" Type="http://schemas.openxmlformats.org/officeDocument/2006/relationships/hyperlink" Target="http://www.uchmet.ru/contests/design_research_work_students/" TargetMode="External"/><Relationship Id="rId5" Type="http://schemas.openxmlformats.org/officeDocument/2006/relationships/hyperlink" Target="http://www.uchmet.ru/events/7976/?TAG_INST=all&amp;offline=all&amp;TAG_SPEC=all&amp;hours=520" TargetMode="External"/><Relationship Id="rId10" Type="http://schemas.openxmlformats.org/officeDocument/2006/relationships/hyperlink" Target="http://www.uchmet.ru/events/filter/?section%5b%5d=8274&amp;offline=yes&amp;TAG_INST=all&amp;TAG_SPEC=all&amp;year=all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uchmet.ru/events/filter/?section%5b%5d=7966&amp;offline=yes&amp;TAG_INST=all&amp;TAG_SPEC=all&amp;year=a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589240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1032578" y="5661251"/>
            <a:ext cx="2603319" cy="707068"/>
            <a:chOff x="1471980" y="5867802"/>
            <a:chExt cx="3532068" cy="1009912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1" y="6350193"/>
              <a:ext cx="250635" cy="527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80" y="5867802"/>
              <a:ext cx="3532068" cy="39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652120" y="555962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33799" y="2054337"/>
            <a:ext cx="69365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здоровьесберегающих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технологий: общая характеристика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Сохраняющая и тренирующая здоровье среда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2800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52725456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3" name="Picture 4" descr="p248_2010pervoklass-4-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16" b="7273"/>
          <a:stretch/>
        </p:blipFill>
        <p:spPr bwMode="auto">
          <a:xfrm>
            <a:off x="1075011" y="1556792"/>
            <a:ext cx="743447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00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Оригинальная гимнастика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433559398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620688"/>
            <a:ext cx="8784976" cy="612068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2.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 упражнениям второй группы можно отнести так называемый гигиенический массаж.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Он улучшает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крово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и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лимфообращение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нормализует обмен веществ, помогает снимать мышечное напряжение на лице, шее, в руках.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Массаж также носит профилактический характер против простудных заболеваний, ангин, катаракты верхних дыхательных путей.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Подушечками указательных пальцев обеих рук проводим под глазами, слегка надавливая, от переносицы до ушей. Повторяем 5 раз.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Тыльными сторонами правой и левой ладоней проведем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7 раз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 подбородка в стороны.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Откройте рот, сильно натяните на зубы одновременно верхнюю и нижнюю губу, а затем слегка их прикусите. Повторяем 5 раз.</a:t>
            </a:r>
          </a:p>
          <a:p>
            <a:pPr marL="0" indent="0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8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Оригинальная гимнастика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528719486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0" y="476672"/>
            <a:ext cx="9144000" cy="6264696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3.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Для правильной ориентации дыхания проводятся двигательные упражнения с названиями: «Задуть свечу», «Словить комара», «Согреть руки», «Лилия» и др.</a:t>
            </a:r>
          </a:p>
          <a:p>
            <a:pPr marL="0" indent="0">
              <a:buNone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«Словить комара»: Разведите руки в стороны. Представьте, что ловите комара. Медленно сводите руки, чтоб его не испугать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При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этот беспрерывно произносите звук [з]. Прихлопните комара и быстро разведите руки - получится автоматический вздох.</a:t>
            </a:r>
          </a:p>
          <a:p>
            <a:pPr marL="0" indent="0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4.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Еще одну группу упражнений составляют приёмы, которые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успокаивают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нервную систему, снимают напряжение. В этом случае особенно важными являются голос учителя и его внутреннее спокойствие. При этом максимум внимания надо уделять окраске своего голоса и темпу произношения слов.</a:t>
            </a:r>
          </a:p>
          <a:p>
            <a:pPr marL="0" indent="0">
              <a:buNone/>
            </a:pP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«После грозы»: Закройте глаза. Вы - в лесу. Отгремела гроза. Прошёл дождь,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блестит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мокрая листва на берёзах. На траве -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серебряные 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капли. Как хорошо пахнет в лесу! Как легко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дышится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! Вот ландыши -вдохните их чудный запах. Вдыхайте медленно, ровно, глубоко.</a:t>
            </a:r>
          </a:p>
          <a:p>
            <a:pPr marL="0" indent="0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2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Десять секретов </a:t>
            </a:r>
            <a:r>
              <a:rPr 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технологии 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2600" dirty="0">
              <a:solidFill>
                <a:srgbClr val="00B05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56969032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4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6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6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8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0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856984" cy="6048672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Секрет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доброты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без этой фундаментальной основы всего созидаемого на Земле результаты действий не принесут пользы ни тому, кто что-то делает, ни тому для кого что-то делается. И «доброжелательность», и «добродушие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», 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«добросердечность» - все, чего так не хватает в нашей современной жизни и недостает в большинстве школ, происходит от корня «добро». 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Секрет успешности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стремление и готовность  дарить радость себе и другим. 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Это необходимое качество для педагога, разделяющего идеи «позитивной» 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педагогики. Находить поводы для радости можно всегда, как бы ни была трудна жизнь. Более того, чем она труднее, тем важнее расцветить ее яркими красками - это один из принципов психологии здоровья и педагогической психотерапии. «Школа радости». </a:t>
            </a:r>
          </a:p>
        </p:txBody>
      </p:sp>
    </p:spTree>
    <p:extLst>
      <p:ext uri="{BB962C8B-B14F-4D97-AF65-F5344CB8AC3E}">
        <p14:creationId xmlns:p14="http://schemas.microsoft.com/office/powerpoint/2010/main" xmlns="" val="17926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Десять секретов </a:t>
            </a:r>
            <a:r>
              <a:rPr 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технологии 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2600" dirty="0">
              <a:solidFill>
                <a:srgbClr val="00B05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450437252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4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6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6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8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0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0" y="620688"/>
            <a:ext cx="9144000" cy="612068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Секрет эффективности </a:t>
            </a:r>
            <a:r>
              <a:rPr lang="ru-RU" sz="2400" b="1" dirty="0"/>
              <a:t>-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профессионализме всех работающих в школе педагогов.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Тогда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неизбежно будет формироваться то пространство грамотной заботы о здоровье, работая в котором невозможно оставаться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грубым, авторитарным,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безразличным, незаинтересованным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Секрет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результативности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целенаправленном воспитании культуры здоровья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их потребности, способности и умения заботиться о собственном здоровье, духовном и телесном благополучии (а материальное приложится!). 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5. . 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Секрет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соответствия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создаваемого задуманному состоит в объективном отслеживании получаемых результатов. Лучше  - специалистом «со стороны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». Оценка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«дела рук своих» не может быть объективной даже при самых благих намерениях - механизмы психологической защиты вносят свои коррективы.</a:t>
            </a:r>
          </a:p>
        </p:txBody>
      </p:sp>
    </p:spTree>
    <p:extLst>
      <p:ext uri="{BB962C8B-B14F-4D97-AF65-F5344CB8AC3E}">
        <p14:creationId xmlns:p14="http://schemas.microsoft.com/office/powerpoint/2010/main" xmlns="" val="22200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Десять секретов </a:t>
            </a:r>
            <a:r>
              <a:rPr 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технологии 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2600" dirty="0">
              <a:solidFill>
                <a:srgbClr val="00B05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923350173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4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6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6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8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0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0" y="620688"/>
            <a:ext cx="9144000" cy="612068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6.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Секрет технологичности </a:t>
            </a:r>
            <a:r>
              <a:rPr lang="ru-RU" sz="2400" b="1" dirty="0" smtClean="0"/>
              <a:t>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том, что создание работающей технологии из суммы разрозненных программ, приемов, методик возможно лишь при наличии единства целей, задач, принципов и методологии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7. 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Секрет надежности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получаемых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результатов - в широком привлечении к решению задач, связанных со здоровьем, не только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педагогов школы, но и специалистов из научных центров, институтов, опытных практиков (но имеющих необходимую подготовку!), а также обсуждение получаемых результатов на конференциях, совещаниях, публикация материалов в печати. </a:t>
            </a: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2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Десять секретов </a:t>
            </a:r>
            <a:r>
              <a:rPr 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технологии 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2600" dirty="0">
              <a:solidFill>
                <a:srgbClr val="00B05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14337736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4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6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6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8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0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0" y="620688"/>
            <a:ext cx="9144000" cy="6120680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8 .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Секрет перспективности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преобразований, проводимых в школе в сфере здоровья, состоит в наличии грамотной программы действий, по которой школа начинает работу. Эта программа должна быть рассчитана на 3-4 года (с перспективой на 5-7 лет), научно обоснована, а в ее разработке должны принимать участие большинство педагогов и специалистов школы («чужая» программа нежизнеспособна!). </a:t>
            </a: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9 .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Секрет заинтересованности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участников в проводимой работе, без которой невозможно реализовывать долгосрочные проекты, состоит, как это ни банально, в материальном стимулировании. На энтузиазме можно начинать работу, проводить ее какое-то время, но дальше достойных участников необходимо переводить из «любителей» в профессионалы.</a:t>
            </a:r>
          </a:p>
        </p:txBody>
      </p:sp>
    </p:spTree>
    <p:extLst>
      <p:ext uri="{BB962C8B-B14F-4D97-AF65-F5344CB8AC3E}">
        <p14:creationId xmlns:p14="http://schemas.microsoft.com/office/powerpoint/2010/main" xmlns="" val="24964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Десять секретов </a:t>
            </a:r>
            <a:r>
              <a:rPr 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технологии 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2600" dirty="0">
              <a:solidFill>
                <a:srgbClr val="00B05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440560468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4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6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6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8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0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30306" y="836612"/>
            <a:ext cx="8462173" cy="5904755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10 .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Секрет истинности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состоит в интуитивном ощущении непротиворечивости того, что делается.</a:t>
            </a: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Задает движению к цели нужное направление, освещает и освящает настоящее дело, являясь критерием его истинности, - это любовь, тот самый «пятый элемент», который наделяет жизнь смыслом и радостной энергией созидания с предвкушением обязательного успеха.</a:t>
            </a:r>
          </a:p>
          <a:p>
            <a:pPr marL="0" indent="0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r"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Сократ</a:t>
            </a:r>
          </a:p>
          <a:p>
            <a:pPr marL="0" indent="0" algn="r"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"Здоровье не всё,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 algn="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но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всё без здоровья - ничто"</a:t>
            </a:r>
          </a:p>
          <a:p>
            <a:pPr marL="0" indent="0" algn="r"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4" name="Picture 2" descr="C:\Users\Педагог организатор\Desktop\i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575" y="3946827"/>
            <a:ext cx="2379181" cy="24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47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Десять заповедей здоровья учителю</a:t>
            </a:r>
            <a:b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2600" dirty="0">
              <a:solidFill>
                <a:srgbClr val="00B05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836612"/>
            <a:ext cx="8784975" cy="5904755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1. Уделяй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достаточное внимание чистоте духовной и физической.</a:t>
            </a:r>
          </a:p>
          <a:p>
            <a:pPr marL="0" indent="0">
              <a:buNone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2. Держи свои мысли, слова, эмоции чистыми, спокойными, возвышенными.</a:t>
            </a:r>
          </a:p>
          <a:p>
            <a:pPr marL="0" indent="0">
              <a:buNone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3. Постоянно пополняй свои знания законов природы и уважай их.</a:t>
            </a:r>
          </a:p>
          <a:p>
            <a:pPr marL="0" indent="0">
              <a:buNone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4. Люби свое тело как наивысшее проявление жизни – отказывайся от вредных привычек. </a:t>
            </a:r>
          </a:p>
          <a:p>
            <a:pPr marL="0" indent="0">
              <a:buNone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5. Отказывайся от неживых продуктов и возбуждающих напитков.</a:t>
            </a:r>
          </a:p>
          <a:p>
            <a:pPr marL="0" indent="0">
              <a:buNone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6. Насыщай свое тело только природными натуральными продуктами.</a:t>
            </a:r>
          </a:p>
          <a:p>
            <a:pPr marL="0" indent="0">
              <a:buNone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7. Обновляй свое тело, разумно балансируя труд и отдых, радуйся своей работе.</a:t>
            </a:r>
          </a:p>
          <a:p>
            <a:pPr marL="0" indent="0">
              <a:buNone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8. Очищай свое тело водой, чистым воздухом и солнечным светом; кровь клетки и ткани – травами.</a:t>
            </a:r>
          </a:p>
          <a:p>
            <a:pPr marL="0" indent="0">
              <a:buNone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9. Воздерживайся от еды, когда твой разум и (или) тело плохо себя чувствуют.</a:t>
            </a:r>
          </a:p>
          <a:p>
            <a:pPr marL="0" indent="0">
              <a:buNone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10. Отказывайся от человеческих пороков таких, как невежество, обида, гнев, ревность, снобизм, зависть 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8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Советы по сохранению здоровья учителю</a:t>
            </a:r>
            <a:b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2600" dirty="0">
              <a:solidFill>
                <a:srgbClr val="00B05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836612"/>
            <a:ext cx="8784975" cy="5904755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Смотрите на вещи оптимистично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Стремитесь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побороть страх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Найдите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время побыть наедине с собой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позволяйте окружающим требовать от вас слишком многого Не делайте вид, что вам нравится то, что вам неприятно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оказывайте давление на своих детей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говорите: «Я этого не могу сделать»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Используйте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возможность выступить с речью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Помните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 маленькие радости в ваших руках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забывайте, что вы красивы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7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здоровьесберегающее</a:t>
            </a:r>
            <a:r>
              <a:rPr lang="ru-RU" sz="2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образовательное пространство школы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20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marL="0" indent="0" algn="ctr">
              <a:buNone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ctr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оздушная среда (в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т.ч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ромология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астения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видеоэкологическая составляющая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ctr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ctr">
              <a:buNone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уровень коммуникативной культуры учащихся и педагогов;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характеристики эмоционально - психологического климата в школе в целом и в каждом классе в отдельности, а также - в педагогическом коллективе школы;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стиль поведения учащихся и учителя на уроке;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формы и характер поведения учащихся на переменах;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забота учащихся и педагогов о психологических результатах своего воздействия на других людей в процессе общения (что можно рассматривать в качестве определяющего признака интеллигентности в целом) и т.д.</a:t>
            </a:r>
          </a:p>
          <a:p>
            <a:pPr>
              <a:buFont typeface="Wingdings" pitchFamily="2" charset="2"/>
              <a:buChar char="Ø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2809" y="784607"/>
            <a:ext cx="4320480" cy="914400"/>
          </a:xfrm>
          <a:prstGeom prst="round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экологическое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3607" y="2708920"/>
            <a:ext cx="4176464" cy="914400"/>
          </a:xfrm>
          <a:prstGeom prst="round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эмоционально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поведенческое </a:t>
            </a:r>
          </a:p>
        </p:txBody>
      </p:sp>
    </p:spTree>
    <p:extLst>
      <p:ext uri="{BB962C8B-B14F-4D97-AF65-F5344CB8AC3E}">
        <p14:creationId xmlns:p14="http://schemas.microsoft.com/office/powerpoint/2010/main" xmlns="" val="5821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здоровьесберегающее</a:t>
            </a:r>
            <a:r>
              <a:rPr lang="ru-RU" sz="2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образовательное пространство школы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20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marL="0" indent="0" algn="ctr">
              <a:buNone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ctr">
              <a:buNone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ctr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характеризуется феноменами речевого поведения всех субъектов образовательного процесса. Точная стенограмма (магнитофонная запись) речи учителя на уроке может быть проанализирована на предмет оценки его вербального воздействия на состояние и здоровье учащихся. Критериев при этом насчитывается более 20. наряду с такими обобщёнными, как «культура речи», «чёткость формулировок», «последовательность и ясность изложения мысли» и т.п., предметом анализа может быть употребление отдельных типичных слов, таких, например, как «давайте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!».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Эта императивная форма глагола - одна из очень встречающихся в русской речи. Не являются исключением и уроки. Произнесённое учителем, это слово сигнализирует о запуске некоего нового процесса деятельности и служит, поэтому,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активизатором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состояния учащихся. Даже если реального действия, после этого, не воспоследует («Давайте вспомним...», но далеко не все вспоминают), у учащихся на подсознательном уровне (на «автопилоте») формируется готовность что-то сделать, т.е. напряжение. Многократное повторение этой ситуации на уроке, в течение дня, способствует, с одной стороны, большому утомлению школьника (как всякое «включение - выключение»), с другой - снижает мобилизационную готовность в ситуациях действительного включения в новую деятельность, поскольку условный вербальный стимул подкреплялся лишь в части случаев.</a:t>
            </a:r>
          </a:p>
          <a:p>
            <a:pPr>
              <a:buFont typeface="Wingdings" pitchFamily="2" charset="2"/>
              <a:buChar char="Ø"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2809" y="784607"/>
            <a:ext cx="4320480" cy="914400"/>
          </a:xfrm>
          <a:prstGeom prst="round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вербальное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err="1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здоровьесберегающее</a:t>
            </a:r>
            <a:r>
              <a:rPr lang="ru-RU" sz="2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образовательное пространство школы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20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marL="0" indent="0" algn="ctr">
              <a:buNone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ctr">
              <a:buNone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ctr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отражает феномены культуры и искусства, интегрированные в образовательные процессы школы и через это влияющие на здоровье учащихся и педагогов. Воздействие средств искусства на здоровье человека отмечали философы и врачеватели ещё много столетий назад. В XX веке появились такие понятия и направления работы как «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арттерапия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», «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библиотерапия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», «музыкотерапия», «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изотерапия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 и т.п. И хотя эти термины касаются в основном лечебных процедур, значительная часть этих программ имеет профилактическую, коррекционную и развивающую направленность. Ролевые игры и тренинги, хоровое пение, художественное оформление школы - всё это не лечебные, а образовательные формы работы.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2809" y="784607"/>
            <a:ext cx="4320480" cy="914400"/>
          </a:xfrm>
          <a:prstGeom prst="round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ультурологическое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Главные </a:t>
            </a:r>
            <a:r>
              <a:rPr lang="ru-RU" sz="32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особенности ЗПШ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32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здоровьесберегающее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образовательное пространство школы (ЗПШ)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1.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Если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гигиенические факторы, перечисленные СанПиНах, по определению несут явный или потенциальный вред для здоровья, то сутью ЗПШ является его позитивная основа, </a:t>
            </a:r>
            <a:r>
              <a:rPr lang="ru-RU" sz="22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направленность на те процессы и ресурсы, организационные и содержательные возможности педагогической системы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которые способствуют  не только сохранению, но и формированию, приращению потенциала здоровья учащихся. Вытеснение негативных воздействий и производимых ими эффектов, позитивные, переориентациями, благодаря этому, суммарного вектора направленности внешних воздействий  системы образования, в отношении здоровья учащихся, с негативного на позитивный, и составляет важную отличительную особенность ЗПШ.</a:t>
            </a:r>
          </a:p>
        </p:txBody>
      </p:sp>
    </p:spTree>
    <p:extLst>
      <p:ext uri="{BB962C8B-B14F-4D97-AF65-F5344CB8AC3E}">
        <p14:creationId xmlns:p14="http://schemas.microsoft.com/office/powerpoint/2010/main" xmlns="" val="9762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Главные </a:t>
            </a:r>
            <a:r>
              <a:rPr lang="ru-RU" sz="32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особенности ЗПШ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32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2.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инновационно</a:t>
            </a:r>
            <a:r>
              <a:rPr lang="ru-RU" sz="22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-творческая </a:t>
            </a:r>
            <a:r>
              <a:rPr lang="ru-RU" sz="22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основа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формирования и реализации всех усилий, направленных на повышение эффективности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с максимально возможным использованием индивидуального подхода к каждому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обучающемуся.</a:t>
            </a:r>
          </a:p>
          <a:p>
            <a:pPr marL="0" indent="0"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3.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направленность на вовлечение самих </a:t>
            </a:r>
            <a:r>
              <a:rPr lang="ru-RU" sz="22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обучающихся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 деятельность по оптимизации этого пространства, что представляет воспитательную программу, способствующую превращению школьников из пассивных и безответственных объектов, которых взрослые защищают от вредных  для их здоровья воздействий, в субъектов процесса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с совершенно другим  чувством ответственности, наделенных  собственными правилами и обязанностями. В их числе - необходимость обретения багажа знаний, обязательного для грамотной заботы о своем здоровье и здоровье своих близких.</a:t>
            </a:r>
          </a:p>
        </p:txBody>
      </p:sp>
    </p:spTree>
    <p:extLst>
      <p:ext uri="{BB962C8B-B14F-4D97-AF65-F5344CB8AC3E}">
        <p14:creationId xmlns:p14="http://schemas.microsoft.com/office/powerpoint/2010/main" xmlns="" val="32632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Гигиенические условия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32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457200" indent="-457200"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шум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57200" indent="-457200"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освещенность </a:t>
            </a:r>
          </a:p>
          <a:p>
            <a:pPr marL="457200" indent="-457200"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воздушная среда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57200" indent="-457200"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размер помещений, кубатура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57200" indent="-457200"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дизайн, цвет стен (видеоэкологические факторы)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57200" indent="-457200"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используемые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стройматериалы, краска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57200" indent="-457200"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мебель: размеры, размещение в помещении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57200" indent="-457200">
              <a:buAutoNum type="arabicPeriod"/>
            </a:pP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видеоэкранные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средства - компьютеры, телевизоры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57200" indent="-457200"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пищеблок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ассортимент, качество пищи, организация питания качество питьевой воды, используемой в школе экологическое состояние прилегающей к школе территории состояние сантехнического оборудования.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336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Условия </a:t>
            </a:r>
            <a:r>
              <a:rPr lang="ru-RU" sz="3200" b="1" i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(вариант)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3200" i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548680"/>
            <a:ext cx="8712968" cy="6192688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Гигиенические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нарушение температурного режима в помещении: неоптимальная температура воздуха в классе (слишком жарко или слишком прохладно);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повышенная сухость воздуха, возникающая обычно в зимнее время –отопление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неблагоприятный состав воздуха в классе: снижение содержания кислорода- плохо проветренным помещением;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нежелательные по направленности и интенсивности воздушные потоки, когда при неправильной организации вентиляции (школы, класса) в классные помещения затягивается воздух из туалетов, возникают сквозняки, в токе которых длительное время могут находиться некоторые учащиеся(особенно отвечающие у доски) и учитель;</a:t>
            </a:r>
          </a:p>
          <a:p>
            <a:pPr>
              <a:buFontTx/>
              <a:buChar char="-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воздействие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шума, посторонних звуков, хронически мешающих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проведению урока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отвлекающих учащихся, вызывающих, при длительном воздействии, снижение порога наступления состояния утомления (например, жужжание ламп дневного света);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недостаток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освещения (слабое, тусклое, неравномерное);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физический дискомфорт от неудобного положения тела, длительно фиксируемой позы, что обычно возникает при несоответствии размера парты (стола и стула) росту и комплекции учащегося и при авторитарной педагогической тактике учителя и дисциплинарных требованиях, когда дети «боятся пошевелиться» (обычно в начальной школе и детских садах);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-длительное выполнение учащимися однообразной и напряженной работы (например, при проведении контрольной работы на спаренных уроках).</a:t>
            </a: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8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Учебно-организационные  условия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32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объем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учебной нагрузки, ее соответствие возрастным и индивидуальным возможностям школьника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расписание уроков, распределение нагрузки по дням, неделям, в учебном году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организационно-педагогические условия проведения урока (плотность, чередование видов учебной деятельности, проведение физкультминуток, упражнений для зрения и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т.п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объем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физической нагрузки - по дням, за неделю, за месяц (на уроках физкультуры, на переменах, во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внеучебное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время)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особенности устава школы и норм жизни школы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медицинское и психологическое обеспечение школы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участие родителей учащихся в жизни школы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652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Учебно-организационные  условия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32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стиль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управления администрации, характер отношений «по вертикали»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психологический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климат педагогического коллектива, характер отношений «по горизонтали» интегрированность школы в окружающий социум, влияние администрации района и других организаций на жизнь школы наличие/отсутствие системы работы по формированию культуры здоровья и здорового образа жизни учащихся позиция и уровень компетентности руководства по вопросам сохранения и укрепления здоровья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5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основе образовательного процесса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32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692696"/>
            <a:ext cx="8712968" cy="604867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endParaRPr lang="ru-RU" sz="2400" b="1" dirty="0" smtClean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24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2400" b="1" dirty="0" smtClean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2400" b="1" dirty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2400" b="1" dirty="0" smtClean="0"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779912" y="1412776"/>
            <a:ext cx="4032448" cy="115212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здоровье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79912" y="2996952"/>
            <a:ext cx="4032448" cy="115212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развитие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23930" y="4486497"/>
            <a:ext cx="4032448" cy="115212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обучение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01529" y="3115816"/>
            <a:ext cx="2664296" cy="914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Top">
              <a:avLst/>
            </a:prstTxWarp>
          </a:bodyPr>
          <a:lstStyle/>
          <a:p>
            <a:pPr marL="0" indent="0">
              <a:buNone/>
            </a:pPr>
            <a:r>
              <a:rPr lang="ru-RU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принципы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1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Психолого-педагогические условия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32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психологический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климат в классе, на уроке, наличие эмоциональных разрядок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стиль педагогического общения учителя с учащимися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характер проведения опросов и экзаменов, проблема оценок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степень реализации учителем индивидуального подхода к ученикам (особенно, группы риска)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особенности работы с «трудными подростками» в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классе</a:t>
            </a:r>
          </a:p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соответствие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используемых методик и технологий обучения возрастным и функциональным возможностям школьников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AutoNum type="arabicPeriod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степень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ограничений в свободе естественных телесных, эмоциональных и мыслительных проявлений учащихся на уроках (и вообще во время пребывания в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школе)</a:t>
            </a:r>
          </a:p>
        </p:txBody>
      </p:sp>
    </p:spTree>
    <p:extLst>
      <p:ext uri="{BB962C8B-B14F-4D97-AF65-F5344CB8AC3E}">
        <p14:creationId xmlns:p14="http://schemas.microsoft.com/office/powerpoint/2010/main" xmlns="" val="36094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Психолого-педагогические  условия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32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457200" indent="-457200">
              <a:buAutoNum type="arabicPeriod" startAt="8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личные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психологические особенности учителя, его характера, эмоциональных проявлений </a:t>
            </a:r>
          </a:p>
          <a:p>
            <a:pPr marL="457200" indent="-457200">
              <a:buAutoNum type="arabicPeriod" startAt="8"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состояние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здоровья учителя, его образ жизни и отношение к своему здоровью обременение учителя собственными проблемами, его способность психоэмоционального переключения степень педагогической автономии и возможности инновационной деятельности учителя профессиональная подготовленность учителя по вопросам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образовательных технологий.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2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Требования к организации образовательной деятельности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22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Строгие дозированные физические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нагрузки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Использование методики чередования интенсивности 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релаксации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Использование принципа наглядности, постепенности, доступности нагрузки с учётом возрастных особенностей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Учёт физической подготовленности обучающихся и уровня развития физических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качеств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Построение учебно-тренировочного занятия с учётом динамичности и уровня  работоспособности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6. Соблюдение гигиенических требований (температура и свежесть воздуха; рациональное освещение зала; исключение монотонных звуковых раздражителей;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7. Благоприятный эмоциональный настрой, создание благоприятного психологического климата</a:t>
            </a:r>
          </a:p>
          <a:p>
            <a:pPr marL="0" indent="0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marL="0" indent="0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0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ПРИЗНАКИ </a:t>
            </a:r>
            <a:r>
              <a:rPr lang="ru-RU" sz="20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ЗДОРОВЬЯ </a:t>
            </a:r>
            <a:r>
              <a:rPr lang="ru-RU" sz="2000" b="1" dirty="0" smtClean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ОБУЧАЮЩИХСЯ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20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специфическая (иммунная) и неспецифическая устойчивость к действию повреждающих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факторов;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показатели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роста и развития;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функциональное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состояние и резервные возможности организма;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наличие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уровень какого-либо заболевания или дефекта развития;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уровень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морально-волевых и ценностно- мотивационных установок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	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3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Состояния обучающихся, требующие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введения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ЗОЖ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 algn="ctr">
              <a:buNone/>
            </a:pP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Дезаптационные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часто отвечает не по существу, не может выделять главное;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долго переживает неудачи в течение урока;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с трудом настраивается на занятия после физкультуры, перемены, подвижной игры;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при неожиданном вопросе учителя часто теряется, но, если дать время на обдумывание, может ответить хорошо;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долго выполняет любое задание, часто отвлекаясь;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требует к себе постоянного внимания со стороны учителя;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по малейшему поводу отвлекается от выполнения задания;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с трудом усаживается для выполнения домашнего задания;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заметно не любит урок, томится, оживает только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напеременах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не умеет прилагать усилия, если что-то не получается, прекращает работу, ищет какие-то оправдания;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почти никогда не отвечает правильно, если вопрос поставлен нестандартно, если требуется проявить сообразительность;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после объяснения учителя с трудом выполняет аналогичные задания; затрудняется применять ранее усвоенные понятия, не имеет навыков.</a:t>
            </a:r>
          </a:p>
          <a:p>
            <a:pPr marL="0" indent="0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4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Состояния обучающихся, требующие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введения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ЗОЖ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Состояния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соматического дискомфорта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Простуда-причина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несоблюдение температурного режима в классах и в школе, сквозняки, нарушения гигиенических требований к проведению уроков физкультуры.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«Першение» в горле, периодического покашливания -сухость воздуха в классах.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Резь в глазах - напряжение зрения на уроках (например, у учащихся, которым прописаны очки, но они их не носят), неправильным выбором парты (места в классе) и с вредной привычкой тереть глаза руками.</a:t>
            </a:r>
          </a:p>
          <a:p>
            <a:pPr>
              <a:buFont typeface="Wingdings" pitchFamily="2" charset="2"/>
              <a:buChar char="Ø"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88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уровни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решения задач по проблеме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реализации ЗОЖ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Уровень района, города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объединяющий несколько школ и других образовательных учреждений, предполагает принятие грамотных стратегических решений и, в соответствии с этим, финансирование направлений и программ работы. Необходимо серьезное научное обеспечение разработки и реализации принимаемых программ с учетом состояния здоровья детей, учащихся, всего населения, проживающего на данной территории. Ответственные лица на этом уровне - руководитель отдела образования и его заместители.</a:t>
            </a: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0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уровни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решения задач по проблеме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реализации ЗОЖ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. Уровень школы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(или другого образовательного учреждения). Выбор пути начинается с постановки целей, определения места проблем здоровья среди задач школы, просто более внимательного отношения к этим вопросам, активного внедрения в работу школы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технологий, перехода в статус «школы здоровья» и т.п. Хотя ответственность за все происходящее несет персонально директор школы, принимаются такие решения совместно с Советом школы, родительским комитетом, педагогическим коллективом. Также необходима научная поддержка, основанная на данных о состоянии здоровья 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38547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уровни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решения задач по проблеме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реализации ЗОЖ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уровне школы с использованием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технологий решаются следующие задачи: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создание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оптимальных гигиенических, экологических и других условий для образовательного процесса;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обеспечение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организации образовательного процесса, предотвращающей формирование у учащихся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дезадаптационных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состояний: переутомления, гиподинамии,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дистресса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и т.п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обеспечение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школьников в период их пребывания в школе питанием, способствующим нормальной работе пищеварительной системы и обмену веществ в соответствии с современными медико-гигиеническими требованиями;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включение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учебные планы школы всех классов занятий, позволяющих целенаправленно подготовить учащихся к деятельности по сохранению и укреплению своего здоровья, сформировать у них культуру здоровья, воспитать стремление к ведению здорового образа жизни: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уровни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решения задач по проблеме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реализации ЗОЖ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обеспечение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подготовки (повышение квалификации, переподготовка) всего педагогического коллектива по вопросам здоровья, подготовки всех учителей и специалистов к внедрению в работу школы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образовательных технологий;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обеспечение охраны здоровья педагогов и создание условий, позволяющих им грамотно укреплять свое здоровье;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проведение мониторинга состояния здоровья учащихся;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проведение тематической работы с родителями учащихся, направленной на формирование в их семьях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условий, здорового образа жизни, профилактику вредных привычек.</a:t>
            </a:r>
          </a:p>
          <a:p>
            <a:pPr marL="0" indent="0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 -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3200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10755739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это состояние полного 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физического, психического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 социального 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благополучия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а не просто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отсутствие болезней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или физических дефектов (ВОЗ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).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C:\Users\Педагог организатор\Documents\Д О Д Е Л А Т Ь\В Е Б И Н А Р Ы\МОИ ВЕБИНАРЫ\2017-2018 уч.год\СЕНТЯБРЬ\ЗДОРОВЬЕСБЕРЕЖЕНИЕ\e6ceaeb02395e6d7e719b781740eed9c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658" y="1988840"/>
            <a:ext cx="762952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37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уровни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решения задач по проблеме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реализации ЗОЖ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3. Уровень класса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обеспечиваемый работой на уроке. От того, насколько работа каждого учителя отвечает задачам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в конечном счете зависит результат влияния школы на здоровье учащихся. Организовать обучение учителя таким технологиям - задача руководства; использовать их в своей работе, отслеживая результаты, - задача каждого учителя.</a:t>
            </a: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7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доровьесберегающая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технология -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92960499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04867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это система мер, включающая взаимосвязь и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взаимодействие всех факторов образовательной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среды, направленных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сохранение здоровья ребенка на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всех этапах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его обучения и развития.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Петров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О.В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: в систему входит:</a:t>
            </a:r>
          </a:p>
          <a:p>
            <a:pPr>
              <a:buFont typeface="Wingdings" pitchFamily="2" charset="2"/>
              <a:buChar char="Ø"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Использование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данных </a:t>
            </a:r>
            <a:r>
              <a:rPr lang="ru-RU" sz="19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мониторинга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9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состояния здоровья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обучающихся, проводимого медицинскими работниками, и собственных наблюдений в процессе реализации образовательной технологии, ее коррекция в соответствии с имеющимися данными.</a:t>
            </a:r>
          </a:p>
          <a:p>
            <a:pPr>
              <a:buFont typeface="Wingdings" pitchFamily="2" charset="2"/>
              <a:buChar char="Ø"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Учет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особенностей </a:t>
            </a:r>
            <a:r>
              <a:rPr lang="ru-RU" sz="19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возрастного развития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школьников и разработка образовательной    стратегии,     соответствующей     особенностям     памяти, мышления,    работоспособности,    активности    и   т.д.    учащихся   данной возрастной группы.</a:t>
            </a:r>
          </a:p>
          <a:p>
            <a:pPr>
              <a:buFont typeface="Wingdings" pitchFamily="2" charset="2"/>
              <a:buChar char="Ø"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Создание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благоприятного </a:t>
            </a:r>
            <a:r>
              <a:rPr lang="ru-RU" sz="19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эмоционально-психологического климата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процессе реализации технологии.</a:t>
            </a:r>
          </a:p>
          <a:p>
            <a:pPr>
              <a:buFont typeface="Wingdings" pitchFamily="2" charset="2"/>
              <a:buChar char="Ø"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Использование 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разнообразных    видов    </a:t>
            </a:r>
            <a:r>
              <a:rPr lang="ru-RU" sz="19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sz="19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деятельности детей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направленных на сохранение и повышение резервов здоровья, </a:t>
            </a: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работоспособности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4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доровьесберегающая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технология -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63565719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120680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мнению В.Д. Сонькина, - это: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•        условия обучения ребенка в школе (отсутствие стресса,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адекватность требований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адекватность методик обучения и воспитания);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•        рациональная   организация   учебного   процесса   (в   соответствии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 возрастными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    половыми,     индивидуальными     особенностями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гигиеническими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требованиями);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•        соответствие     учебной     и     физической     нагрузки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возрастным возможностям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ребенка;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•        необходимый,      достаточный      и     рационально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организованный двигательный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режим.</a:t>
            </a: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Цели 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 задачи </a:t>
            </a:r>
            <a:r>
              <a:rPr 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технологий:</a:t>
            </a:r>
            <a:b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740950805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04867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разработка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реализация представлений о сущности здоровья;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-разработка и построение диагностической и мониторинговой моделей оценки и прогнозирования уровня здоровья;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-формирование «психологии» здоровья, мотивации к коррекции образа жизни индивида с целью укрепления здоровья;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-реализация индивидуальных оздоровительных программ;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-овладение методиками и методами современных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здоровьеформирующих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технологий, умений использования их при самостоятельных занятиях;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-познание индивидуальных особенностей организма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1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Цели 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 задачи </a:t>
            </a:r>
            <a:r>
              <a:rPr lang="ru-RU" sz="2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технологий:</a:t>
            </a:r>
            <a:b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802176759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04867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приобретение компетентности в физкультурно-оздоровительной сфере;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-создание информационного поля по проблеме: «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Здоровьесберегающее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сопровождение учебно-воспитательного процесса»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-создание условий для повышения профессионального уровня в овладении знаниями как теоретическими, так и практическими в области охраны детства,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здоровьесберегающего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сопровождения, внедрения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технологий в учебно-воспитательную систему образовательного учреждения -формирование умений по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адаптированию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некоторых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образовательных технологий к условиям своего предмета и конкретной детской аудитории.</a:t>
            </a: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9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Цель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технологии -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15386794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обеспечить выпускнику школы высокий уровень реального здоровья, вооружив его необходимым багажом знаний, умений, навыков, необходимых для ведения здорового образа жизни, и воспитав у него культуру здоровья.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5" t="1594" r="2358" b="6279"/>
          <a:stretch/>
        </p:blipFill>
        <p:spPr bwMode="auto">
          <a:xfrm>
            <a:off x="4860032" y="3207426"/>
            <a:ext cx="4039001" cy="28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2852936"/>
            <a:ext cx="4608512" cy="3533507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Целевые установки: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стимулировать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 детей желание жить, быть здоровыми,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учить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их ощущать радость от каждого прожитого дня;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показывать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им, что жизнь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 это прекрасно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вызывать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 них позитивную самооценку.</a:t>
            </a:r>
          </a:p>
        </p:txBody>
      </p:sp>
    </p:spTree>
    <p:extLst>
      <p:ext uri="{BB962C8B-B14F-4D97-AF65-F5344CB8AC3E}">
        <p14:creationId xmlns:p14="http://schemas.microsoft.com/office/powerpoint/2010/main" xmlns="" val="22163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Отличительные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особенности 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815533518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620688"/>
            <a:ext cx="8784976" cy="6120680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отсутствие назидательности и авторитарности</a:t>
            </a: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воспитание, а не изучение культуры здоровья </a:t>
            </a:r>
          </a:p>
          <a:p>
            <a:pPr marL="0" indent="0" algn="ctr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элементы индивидуализации обучения</a:t>
            </a:r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наличие мотивации на здоровый образ жизни учителя и учеников</a:t>
            </a:r>
          </a:p>
          <a:p>
            <a:pPr marL="0" indent="0" algn="ctr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интерес к учебе, желание идти в школу </a:t>
            </a:r>
          </a:p>
          <a:p>
            <a:pPr marL="0" indent="0" algn="ctr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наличие физкультминуток </a:t>
            </a:r>
          </a:p>
          <a:p>
            <a:pPr marL="0" indent="0" algn="ctr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наличие гигиенического контроля</a:t>
            </a:r>
          </a:p>
          <a:p>
            <a:pPr marL="0" indent="0"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3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отенциал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824014634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620688"/>
            <a:ext cx="8784976" cy="6120680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algn="ctr">
              <a:buFont typeface="Wingdings" pitchFamily="2" charset="2"/>
              <a:buChar char="Ø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условия обучения ребенка в школе (отсутствие стресса, адекватность требований, адекватность методик обучения и воспитания);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рациональная организация учебного процесса (в соответствии с возрастными, половыми, индивидуальными особенностями и гигиеническими требованиями);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соответствие учебной и физической нагрузки возрастным возможностям ребенка;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необходимый, достаточный и рационально организованный двигательный режим.</a:t>
            </a:r>
          </a:p>
          <a:p>
            <a:pPr marL="0" indent="0"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ctr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9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Функции </a:t>
            </a:r>
            <a:r>
              <a:rPr lang="ru-RU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технологий:</a:t>
            </a:r>
            <a:b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7482976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66102859"/>
              </p:ext>
            </p:extLst>
          </p:nvPr>
        </p:nvGraphicFramePr>
        <p:xfrm>
          <a:off x="0" y="620713"/>
          <a:ext cx="9108504" cy="6035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97585"/>
                <a:gridCol w="66109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Формирующая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Реализуется на основе социальных и биологических закономерностей становления личности. Индивидуальные психические и физические свойства человека предопределяются наследственными качествами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Рефлексивная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Состоит в переосмыслении прошлого личностного опыта, в приумножении и сохранении здоровья, что дает возможность соизмерить достигнутые результаты с имеющимися перспективами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Диагностическая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Состоит в мониторинге развития школьников на базе прогностического контроля, за счет чего удается соизмерить направленность действий и усилия учителя в соответствии с возможностями ребенка, данными ему от природы. </a:t>
                      </a:r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Здоровьесберегающие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технологии в школе обеспечивают индивидуальное прохождение учебного маршрута каждым ребенком, инструментально выверенный анализ факторов и предпосылок перспективного развития образовательного процесса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67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Функции </a:t>
            </a:r>
            <a:r>
              <a:rPr lang="ru-RU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технологий:</a:t>
            </a:r>
            <a:br>
              <a:rPr lang="ru-RU" sz="2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61380852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85587541"/>
              </p:ext>
            </p:extLst>
          </p:nvPr>
        </p:nvGraphicFramePr>
        <p:xfrm>
          <a:off x="0" y="548680"/>
          <a:ext cx="9108504" cy="6217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55776"/>
                <a:gridCol w="65527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Информативно-коммуникативная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ЗОТ обеспечивают трансляцию опыта формирования бережного отношения к собственному здоровью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Интегративная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Здоровьесберегающие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технологии в школе объединяют различные системы воспитания и научные концепции, народный опыт, направляя их по пути приумножения здоровья подрастающего поколения. ЗОТ в начальной школе На каждое образовательное учреждение возложены конкретные обязательства как воспитательные, учебные, так и по охране здоровья детей. Какие </a:t>
                      </a:r>
                      <a:r>
                        <a:rPr lang="ru-R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здоровьесберегающие</a:t>
                      </a: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технологии в начальной школе применяются? На самом деле их очень много. Ведь уже с первого класса у детей воспитываются привычки к здоровому образу жизни. Перед педагогическим коллективом стоит много задач: пропаганда культуры здоровья, совершенствование методов и форм работы по сохранению и дальнейшему укреплению здоровья школьников; формирование у учеников потребностей и качеств, способствующих развитию здоровья. 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9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 -</a:t>
            </a:r>
            <a:r>
              <a:rPr lang="ru-RU" sz="32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3200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926003587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это состояние полного </a:t>
            </a: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физического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психического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 </a:t>
            </a:r>
            <a:r>
              <a:rPr lang="ru-RU" sz="24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социального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благополучия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а не просто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отсутствие болезней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или физических дефектов (ВОЗ).</a:t>
            </a: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181171" y="2427098"/>
            <a:ext cx="2520279" cy="900680"/>
          </a:xfrm>
          <a:prstGeom prst="wedgeEllipseCallou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«здоровье физическое»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273537" y="4581128"/>
            <a:ext cx="2520279" cy="900680"/>
          </a:xfrm>
          <a:prstGeom prst="wedgeEllipseCallou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«здоровье психическое»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5816" y="2407630"/>
            <a:ext cx="5832648" cy="16694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это совершенство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саморегуляции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 организме, максимальная адаптация к окружающей среде.</a:t>
            </a:r>
          </a:p>
          <a:p>
            <a:pPr marL="0" indent="0" algn="ctr"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«физическая активность»</a:t>
            </a:r>
          </a:p>
          <a:p>
            <a:pPr marL="0" indent="0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естественная потребность здорового, развивающегося организма в движении (в детские годы выступает как предпосылка психического развития ребенка).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25185" y="4293096"/>
            <a:ext cx="5832648" cy="17496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это высокое сознание, развитое мышление, большая</a:t>
            </a:r>
          </a:p>
          <a:p>
            <a:pPr marL="0" indent="0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внутренняя и моральная сила, побуждающая к созидательной деятельности.</a:t>
            </a:r>
          </a:p>
          <a:p>
            <a:pPr marL="0" indent="0" algn="ctr"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«психическая активность»</a:t>
            </a:r>
          </a:p>
          <a:p>
            <a:pPr marL="0" indent="0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потребность нормально развивающегося ребенка в</a:t>
            </a:r>
          </a:p>
          <a:p>
            <a:pPr marL="0" indent="0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познании окружающей жизни: природы, человеческих</a:t>
            </a:r>
          </a:p>
          <a:p>
            <a:pPr marL="0" indent="0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отношений; в познании самого себя.</a:t>
            </a:r>
          </a:p>
        </p:txBody>
      </p:sp>
    </p:spTree>
    <p:extLst>
      <p:ext uri="{BB962C8B-B14F-4D97-AF65-F5344CB8AC3E}">
        <p14:creationId xmlns:p14="http://schemas.microsoft.com/office/powerpoint/2010/main" xmlns="" val="15611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Принципы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технологий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42648878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237312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возрастного подхода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 обучению и воспитанию детей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позволяет поддерживать тесную связь и согласованность всех компонентов системы каждой ступени образования (целей, задач, содержания, методов, форм организации учебно-воспитательного процесса) с возрастными особенностями и возможностями развития детей. Благодаря этому обеспечивается преемственность в развитии каждого ребенка на каждом этапе школьного образования.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Здесь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исключительное значение имеет: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•	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самостоятельность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каждого возраста: полнота реализации возможностей ребенка; опора на достижения предыдущего этапа развития; 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•	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индивидуализация образования: учет способностей, интересов, темпа продвижения ребенка; создание условий для его развития, независимо от уровня исходной подготовленности.</a:t>
            </a:r>
          </a:p>
          <a:p>
            <a:pPr marL="0" indent="0">
              <a:buNone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Возрастной подход к обучению и воспитанию детей, ориентированный на сохранение и укрепление их здоровья, позволяет выделить принципы отбора содержания и методов непрерывного образования.</a:t>
            </a:r>
          </a:p>
          <a:p>
            <a:pPr marL="0" indent="0">
              <a:buNone/>
            </a:pP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4280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C:\Users\Педагог организатор\Desktop\i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3" t="3904" r="5361" b="5744"/>
          <a:stretch/>
        </p:blipFill>
        <p:spPr bwMode="auto">
          <a:xfrm>
            <a:off x="7740352" y="75591"/>
            <a:ext cx="1403648" cy="14543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08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Принципы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технологий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59633805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237312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принцип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вариативности содержания образования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полагает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возможность сосуществования различных подходов к отбору содержания и технологий обучения с учетом возрастных возможностей детей, особенностей их развития - в соотношении с достижениями современной науки, потребностями общества 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социо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-культурными особенностями региона. Вариативность обеспечивает дифференциацию образования, то есть возможности индивидуального развития каждого ребенка, и что особенно важно - учет особенностей различных контингентов детей. При этом обязательно сохранение инвариантного минимума образования как условия, обеспечивающего право каждого ребенка - гражданина РФ - на получение равного с другими образования</a:t>
            </a:r>
          </a:p>
          <a:p>
            <a:pPr marL="0" indent="0"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5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Принципы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технологий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282482567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237312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принцип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развития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предполагает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ориентацию содержания образования на стимулирование и поддержку эмоционального, духовно-нравственного, социального и интеллектуального развития и саморазвития детей, на создание условий для проявления самостоятельности, инициативности, творческих возможностей ребенка в различных видах его деятельности, а не только на накопление знаний и формирование навыков решения предметных задач. При этом сохраняется значимость усвоения знаний, овладения умениями и навыками - но как средства для детского развития, а не самоцель начального образования. </a:t>
            </a:r>
          </a:p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1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Принципы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технологии -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596552837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Поддержание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интереса к двигательной и познавательной активности.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Учёт познавательной активности в двигательной деятельности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Единство физического 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психического развития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Наглядность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Роль педагога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педагогике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Picture 2" descr="C:\Users\Педагог организатор\Desktop\i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3" t="3904" r="5361" b="5744"/>
          <a:stretch/>
        </p:blipFill>
        <p:spPr bwMode="auto">
          <a:xfrm>
            <a:off x="7585426" y="548680"/>
            <a:ext cx="1403648" cy="14543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47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вариант принципов: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58136793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учет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возрастно-половых особенностей;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учет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состояния здоровья ученика и его индивидуальных психофизических особенностей при выборе форм, методов и средств обучения;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структурирование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урока на три части в зависимости от уровня умственной работоспособности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 (вводная часть, основная и заключительная)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использование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действий для сохранения работоспособности и расширения функциональных возможностей организма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Picture 2" descr="C:\Users\Педагог организатор\Desktop\i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3" t="3904" r="5361" b="5744"/>
          <a:stretch/>
        </p:blipFill>
        <p:spPr bwMode="auto">
          <a:xfrm>
            <a:off x="7596336" y="114580"/>
            <a:ext cx="1403648" cy="14543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58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Или вариант принципов: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47361774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472998"/>
            <a:ext cx="8928992" cy="6385002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Принцип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деятельности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Учитель формирует личность ученика и его развитие не тогда, когда он воспринимает готовое знание, а в процессе своей собственной деятельности, направленной  на «открытие» им нового знания. Актуализирует личностно значимые мотивы, побуждающие к деятельности изнутри, что не наносит ущерба здоровью детей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Непрерывности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Учитель так организует обучение, что результат деятельности на каждом предыдущем этапе обеспечивает начало следующего этапа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Минимакса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Реализует на своих уроках индивидуальный подход, когда слабый ученик ограничивается минимумом, а сильный получит максимум. Это позволяет сформировать у учащихся установку на достижение успеха, а не уход от «двойки», что гораздо важнее для развития мотивационной сферы и эмоционального здоровья. 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Picture 2" descr="C:\Users\Педагог организатор\Desktop\i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3" t="3904" r="5361" b="5744"/>
          <a:stretch/>
        </p:blipFill>
        <p:spPr bwMode="auto">
          <a:xfrm>
            <a:off x="8028384" y="-8293"/>
            <a:ext cx="1115616" cy="11559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166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Или вариант принципов: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51462180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472998"/>
            <a:ext cx="8928992" cy="6268369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Психологической комфортности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Создает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ситуации успеха, способствующие повышению самооценки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Вариативности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Развивает у учащихся вариативное мышление, понимание возможности различных вариантов решения проблемы и выбора оптимального из них. Такое обучение снимает у детей страх перед ошибкой, учит воспринимать неудачу не как трагедию, а как сигнал для исправления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Творчества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Максимально ориентируется на творческое начало в учебной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деятельности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школьников, приобретение ими собственного опыта  творческой деятельности, что является неотъемлемой составной частью реального жизненного успеха любого человека.</a:t>
            </a:r>
          </a:p>
          <a:p>
            <a:pPr>
              <a:buFont typeface="Wingdings" pitchFamily="2" charset="2"/>
              <a:buChar char="Ø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4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Другой вариант принципов: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94303163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0" y="404664"/>
            <a:ext cx="9144000" cy="6453336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 навреди!» — все применяемые методы, приемы, используемые средства должны быть обоснованными, проверенными на практике, не наносящими вреда здоровью ученика и учителя.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Приоритет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заботы о здоровье учителя и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обучающегося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— все используемое должно быть оценено с позиции влияния на психофизиологическое состояние участников образовательного процесса.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Непрерывность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преемственность — работа ведется не от случая к случаю, а каждый день и на каждом уроке.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Субъект-субъектные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взаимоотношения — обучающийся является непосредственным участником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мероприятий и в содержательном, и в процессуальном аспектах.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Соответствие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содержания и организации обучения возрастным особенностям учащихся — объем учебной нагрузки, сложность материала должны соответствовать возрасту обучающихся.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Комплексный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междисциплинарный подход — единство в действиях педагогов, психологов и врачей.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Успех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порождает успех — акцент делается только на хорошее; в любом поступке, действии сначала выделяют положительное, а только потом отмечают недостатки.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Активность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— активное включение, а любой процесс снижает риск переутомления.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Ответственность за свое здоровье </a:t>
            </a:r>
          </a:p>
          <a:p>
            <a:pPr>
              <a:buFont typeface="Wingdings" pitchFamily="2" charset="2"/>
              <a:buChar char="v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Picture 2" descr="C:\Users\Педагог организатор\Desktop\i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3" t="3904" r="5361" b="5744"/>
          <a:stretch/>
        </p:blipFill>
        <p:spPr bwMode="auto">
          <a:xfrm>
            <a:off x="8083762" y="5661248"/>
            <a:ext cx="1115616" cy="11559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041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Принципы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технологий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017070421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237312"/>
          </a:xfr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принцип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ненанесения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вреда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принцип приоритета действенной заботы о здоровье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педагогов;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принцип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триединого представления о здоровье;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принцип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непрерывности 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преемственности;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принцип соответствия содержания и организации обучения возрастным особенностям учащихся;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приоритет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позитивных воздействий над негативными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Picture 2" descr="C:\Users\Педагог организатор\Desktop\i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3" t="3904" r="5361" b="5744"/>
          <a:stretch/>
        </p:blipFill>
        <p:spPr bwMode="auto">
          <a:xfrm>
            <a:off x="7821063" y="44624"/>
            <a:ext cx="1250929" cy="12961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94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Выбор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технологий зависит от:</a:t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914496504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04867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Типа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образовательной организации (ОО);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Продолжительности пребывания детей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ОО;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Показателей здоровья детей;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Конкретных условий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ОО;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Программ,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которым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работают педагоги;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6.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Профессиональной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компетенции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педагогов:</a:t>
            </a:r>
          </a:p>
          <a:p>
            <a:pPr marL="0" indent="0" algn="ctr">
              <a:buNone/>
            </a:pP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</a:t>
            </a:r>
            <a:r>
              <a:rPr lang="ru-RU" sz="24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мения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анализ педагогических ситуаций в аспекте оздоровления;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установление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контакта с коллективом учеников; владение основами здорового образа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жизни;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прогнозирование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развития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школьников;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моделирование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системы взаимоотношений в условиях оздоровительной педагогики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6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 -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3200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35750313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это состояние полного </a:t>
            </a: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физического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психического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 </a:t>
            </a:r>
            <a:r>
              <a:rPr lang="ru-RU" sz="24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социального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благополучия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а не просто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отсутствие болезней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или физических дефектов (ВОЗ).</a:t>
            </a: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251520" y="1988840"/>
            <a:ext cx="2520279" cy="900680"/>
          </a:xfrm>
          <a:prstGeom prst="wedgeEllipseCallou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«здоровье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социальное»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181171" y="4278168"/>
            <a:ext cx="2734645" cy="900680"/>
          </a:xfrm>
          <a:prstGeom prst="wedgeEllipseCallou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 нравственное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5816" y="1895392"/>
            <a:ext cx="5832648" cy="19656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это моральное самообладание, адекватная оценка</a:t>
            </a:r>
          </a:p>
          <a:p>
            <a:pPr marL="0" indent="0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своего «Я», самоопределение личности в оптимальных</a:t>
            </a:r>
          </a:p>
          <a:p>
            <a:pPr marL="0" indent="0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условиях микро-, и макросреды (семье, школе, социальной группе).</a:t>
            </a:r>
          </a:p>
          <a:p>
            <a:pPr marL="0" indent="0" algn="ctr"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«социальная активность»</a:t>
            </a:r>
          </a:p>
          <a:p>
            <a:pPr marL="0" indent="0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проявляется в поведении, направленном на поддержание и выполнение правил, в стремлении помочь выполнять эти правила своим сверстникам.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59832" y="4240193"/>
            <a:ext cx="5688632" cy="22594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это комплекс характеристик мотивационной и</a:t>
            </a:r>
          </a:p>
          <a:p>
            <a:pPr marL="0" indent="0">
              <a:buNone/>
            </a:pP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потребностно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-информативной сферы жизнедеятельности, основу которого определяет система</a:t>
            </a:r>
          </a:p>
          <a:p>
            <a:pPr marL="0" indent="0"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ценностей, установок и мотивов поведения индивида в обществе. Нравственным здоровьем опосредована духовность человека, так как оно связано с общечеловеческими истинами добра, любви, милосердия и красоты.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2444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Выбор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технологий зависит от:</a:t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62428360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04867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рофессиональной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компетенции педагогов:</a:t>
            </a:r>
          </a:p>
          <a:p>
            <a:pPr marL="0" indent="0" algn="ctr">
              <a:buNone/>
            </a:pPr>
            <a:r>
              <a:rPr lang="ru-RU" sz="24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качества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способность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 развитию и формированию личностных креативных черт; 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высокий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уровень коммуникативной, профессионально-этической и рефлексивной культуры; 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знание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функционирования психических состояний, процессов, свойств личности, творческого совершенствования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человека;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умение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прогнозировать итоги собственной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способность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 формированию индивидуального педагогического стиля; 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знание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 моделирования и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проектирования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технологий. 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4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ЗОТ предполагает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использование разных форм работы :</a:t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23246348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048672"/>
          </a:xfr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контроль состояния здоровья; 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предупреждение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профилактика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заболеваний;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оформление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информационных стендов; 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беседы с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обучающимися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тему соблюдения личной гигиены, профилактики простудных болезней, режима школьника, правильного питания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своевременное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информирование о предстоящих прививках; 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выступления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родительских собраниях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комплекс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оздоровительных мероприятий: классные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часы;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подвижные игры на переменах; гимнастика для глаз и физкультминутки на уроках; общешкольные спортивные соревнования; беседы с врачом; спортивные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часы. </a:t>
            </a:r>
          </a:p>
        </p:txBody>
      </p:sp>
    </p:spTree>
    <p:extLst>
      <p:ext uri="{BB962C8B-B14F-4D97-AF65-F5344CB8AC3E}">
        <p14:creationId xmlns:p14="http://schemas.microsoft.com/office/powerpoint/2010/main" xmlns="" val="42655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ЗОТ предполагает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использование разных форм работы :</a:t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896916826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048672"/>
          </a:xfr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Ученики среднего и старшего звеньев уже более основательно и серьезно изучают всё, что касается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знакомятся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 проблемами взаимозависимости поддержания организма в хорошей физической форме и правильного питания, 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узнают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 том, как влияет любительский и профессиональный спорт на продолжительность жизни, всесторонне обсуждают вредные привычки молодежи (употребление алкогольных напитков, курение, наркомания) и их влияние на психическое и физическое состояние неокрепшего организма, деторождение и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т.д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            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Где обсуждают, как работают с информацией?</a:t>
            </a:r>
          </a:p>
          <a:p>
            <a:pPr marL="0" indent="0">
              <a:buNone/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8149382"/>
              </p:ext>
            </p:extLst>
          </p:nvPr>
        </p:nvGraphicFramePr>
        <p:xfrm>
          <a:off x="401139" y="5475828"/>
          <a:ext cx="84913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5670"/>
                <a:gridCol w="42456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в группах, на конференциях, готовят доклады, проекты, рефераты 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творчески перерабатывают интересующую информацию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60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Содержание работы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013159519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048672"/>
          </a:xfr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9364281"/>
              </p:ext>
            </p:extLst>
          </p:nvPr>
        </p:nvGraphicFramePr>
        <p:xfrm>
          <a:off x="0" y="836613"/>
          <a:ext cx="9144000" cy="595100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572000"/>
                <a:gridCol w="4572000"/>
              </a:tblGrid>
              <a:tr h="5951001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Оформление сменных уголков здоровья в кабинетах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Проведение Недель здоровья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Тематические классные часы и работа с родителями по вопросам сохранения здоровья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Проведение физкультминуток во время уроков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Мероприятия по профилактике наркомании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Спортивно-оздоровительная работа (кружки, секции, турпоходы, внеклассная работа, занятие в тренажерном зале)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Медицинский осмотр детей, выявление детей из группы риска, длительно и часто болеющих, стоящих на диспансерном учете 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Исследование адаптации к школе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Исследования здоровья детей с помощью анкетирования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Исследование стилей педагогического общения педагогов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Анализ уроков по </a:t>
                      </a:r>
                      <a:r>
                        <a:rPr lang="ru-RU" sz="19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здоровьесберегающим</a:t>
                      </a: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позициям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Введение модульных вставок по сохранению здоровья учащихся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Работа по контролю за санитарным состоянием кабинетов, соблюдением санитарно- гигиенических норм, режимом труда и отдыха, второй обувью, чистотой рук в столовой, работа с курильщиками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Мероприятия, направленные на создание </a:t>
                      </a:r>
                      <a:r>
                        <a:rPr lang="ru-RU" sz="19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здоровьесберегающей</a:t>
                      </a: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среды.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96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Ресурсное 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обеспечение </a:t>
            </a:r>
            <a:r>
              <a:rPr lang="ru-RU" sz="2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деятельности 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15780411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04867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Закон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«Об образовании»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Tx/>
              <a:buChar char="-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Санитарно-эпидемиологические правила и нормативы СанПиН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2.4.1.2660-10</a:t>
            </a:r>
          </a:p>
          <a:p>
            <a:pPr>
              <a:buFontTx/>
              <a:buChar char="-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Устав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образовательного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учреждения</a:t>
            </a:r>
          </a:p>
          <a:p>
            <a:pPr>
              <a:buFontTx/>
              <a:buChar char="-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Приказ Минздрава России от 30.06.09 №186/272 «О совершенствовании системы медицинского обеспечения детей в образовательных учреждениях» </a:t>
            </a: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ОЦЕНКА 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ОБРАЗОВАТЕЛЬНЫХ ТЕХНОЛОГИЙ ПО ИХ ЗДОРОВЬЕСБЕРЕГАЮЩЕЙ НАПРАВЛЕННОСТИ </a:t>
            </a:r>
            <a:b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20049111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04867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457200" indent="-457200">
              <a:buAutoNum type="arabicPeriod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Авторитарные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отличающиеся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жесткой организацией школьной жизни, подавлением инициативы и самостоя­тельности учащихся, избыточным применением требований и принуждения. Ученик при этом превращается в «объект», «винтик».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Дидактоцентрические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также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построенные на субъект-объектных отношениях учителя и ученика, приоритете обучения над воспитанием; для формирования личности используются дидактические средства.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7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3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ОЦЕНКА </a:t>
            </a: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ОБРАЗОВАТЕЛЬНЫХ ТЕХНОЛОГИЙ ПО ИХ ЗДОРОВЬЕСБЕРЕГАЮЩЕЙ НАПРАВЛЕННОСТИ </a:t>
            </a:r>
            <a:b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341497199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8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8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9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1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2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604867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457200" indent="-457200">
              <a:buAutoNum type="arabicPeriod" startAt="3"/>
            </a:pP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Личностно ориентированные</a:t>
            </a:r>
          </a:p>
          <a:p>
            <a:pPr marL="0" indent="0">
              <a:buNone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(антропоцентрические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), которые в центр образовательной системы ставят личность ребенка, обеспечение безопасных, комфортных условий ее развития и реализации природных возможностей. Личность ребенка превращается в приоритетный субъект, становится целью образовательной системы. В рамках этой группы в качестве самостоятельных направлений выделяются гуманно-личностные технологии, технологии сотрудничества, технологии свободного воспитания. </a:t>
            </a:r>
          </a:p>
          <a:p>
            <a:pPr marL="457200" indent="-457200">
              <a:buAutoNum type="arabicPeriod" startAt="3"/>
            </a:pPr>
            <a:r>
              <a:rPr lang="ru-RU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Эзотерические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основанные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идеях «неосознаваемого» знания, поиске истины и путей, к ней ведущих. При таком подходе педагогический процесс превращается в приобщение ребенка, как центра взаимодействия со Вселенной, к истине. 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9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Определение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48304121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0" y="620688"/>
            <a:ext cx="9144000" cy="623731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836613"/>
            <a:ext cx="7632848" cy="2448272"/>
          </a:xfrm>
          <a:prstGeom prst="round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Здоровьесберегающие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технологиии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те,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использование которых в образовательном процессе идет на пользу здоровья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обучающихся.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 педагогические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приемы, методы, технологии, которые не наносят прямого или косвенного вреда здоровью учащихся и педагогов, обеспечивают им безопасные условия пребывания, обучения и работы в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общеобразовательной организации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11" y="3504986"/>
            <a:ext cx="7655905" cy="2736304"/>
          </a:xfrm>
          <a:prstGeom prst="roundRect">
            <a:avLst/>
          </a:prstGeom>
          <a:gradFill flip="none" rotWithShape="1">
            <a:gsLst>
              <a:gs pos="0">
                <a:srgbClr val="006600">
                  <a:tint val="66000"/>
                  <a:satMod val="160000"/>
                </a:srgbClr>
              </a:gs>
              <a:gs pos="50000">
                <a:srgbClr val="006600">
                  <a:tint val="44500"/>
                  <a:satMod val="160000"/>
                </a:srgbClr>
              </a:gs>
              <a:gs pos="100000">
                <a:srgbClr val="0066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Здоровьеформирующие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технологии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психолого-педагогические технологии, программы, методы, которые направлены на воспитание у учащихся культуры здоровья, личностных качеств, способствующих его сохранению и укреплению, формирование представления о здоровье как ценности, мотивацию на ведение здорового образа жизни (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Н.К.Смирнов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88266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доровьесберегающая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технология -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865711592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0" y="620688"/>
            <a:ext cx="9144000" cy="623731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Нет </a:t>
            </a: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какой-то одной единственной уникальной технологии здоровья. </a:t>
            </a:r>
            <a:endParaRPr lang="ru-RU" sz="24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Задача-минимум -"Не навреди!"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Задача-оптимум-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формирование, укрепление здоровья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воспитание у них культуры здоровья, а также охрану здоровья педагогов и содействие им в стремлении грамотно заботиться о своем здоровье. </a:t>
            </a:r>
          </a:p>
          <a:p>
            <a:pPr marL="0" indent="0">
              <a:buNone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Здоровьесберегающие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образовательные технологии наиболее значимы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среди всех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известных технологий по степени влияния на здоровье детей.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Главный их признак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 использование психолого-педагогических приемов, методов, подходов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 решению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возникающих проблем.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Их можно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выделить в три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подгруппы: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078554748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430307" y="836613"/>
            <a:ext cx="8390165" cy="1800299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организационно-педагогические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технологии, определяющие структуру образовательного процесса, способствующую предотвращению состояний переутомления, гиподинамии и других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дезадаптационных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состояний;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30307" y="2924944"/>
            <a:ext cx="8390165" cy="1728192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психолого-педагогические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технологии, связанные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 непосредственной работой педагога с детьми (сюда же относится и психолого педагогическое сопровождение всех элементов образовательного процесса);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30307" y="4941169"/>
            <a:ext cx="8390165" cy="180020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учебно-воспитательные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технологии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которые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включают программы по обучению заботе о своем здоровье и формированию культуры здоровья обучающихся.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" name="Picture 2" descr="C:\Users\Педагог организатор\Desktop\1379b5de7cb668c186ab48a9361eabd7_XL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57" t="1174" r="23647" b="3741"/>
          <a:stretch/>
        </p:blipFill>
        <p:spPr bwMode="auto">
          <a:xfrm>
            <a:off x="7884368" y="116632"/>
            <a:ext cx="1119127" cy="10570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2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школьные факторы риска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32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836612"/>
            <a:ext cx="8424936" cy="165628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Фактор условий (обучения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)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обобщает все реальные условия учебного процесса: освещение, размеры учебной мебели, вентиляцию учебных помещений, полиграфические параметры учебников и т. д. - все, что подлежит гигиеническому нормированию.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6917" y="2852936"/>
            <a:ext cx="8318157" cy="156247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Фактор нагрузки (учебной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)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обобщает всю информационную сторону учебного процесса и организацию обучения: объем заданий, распределение учебной нагрузки в течение учебного дня, недели, четверти, учебного года.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2921" y="4823971"/>
            <a:ext cx="8318157" cy="156247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Фактор взаимоотношений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обобщает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стиль взаимоотношений педагога и учащегося, включая оценку результатов его учебной деятельности, а также взаимоотношения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13562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Классификации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260508171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4418"/>
            <a:ext cx="334645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597" y="2934261"/>
            <a:ext cx="30305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07" y="4592506"/>
            <a:ext cx="311467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613"/>
            <a:ext cx="332898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5422" y="2934261"/>
            <a:ext cx="24876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7268" y="4509120"/>
            <a:ext cx="326707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4744"/>
            <a:ext cx="100012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5459" y="3378026"/>
            <a:ext cx="82867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Выгнутая влево стрелка 22"/>
          <p:cNvSpPr/>
          <p:nvPr/>
        </p:nvSpPr>
        <p:spPr>
          <a:xfrm rot="7302367">
            <a:off x="4165003" y="881984"/>
            <a:ext cx="731520" cy="2638665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7134" y="3109567"/>
            <a:ext cx="193198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7315" y="3293888"/>
            <a:ext cx="240823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C:\Users\Педагог организатор\Desktop\1379b5de7cb668c186ab48a9361eabd7_XL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57" t="1174" r="23647" b="3741"/>
          <a:stretch/>
        </p:blipFill>
        <p:spPr bwMode="auto">
          <a:xfrm>
            <a:off x="7968882" y="128261"/>
            <a:ext cx="1119127" cy="10570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23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Классификации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862174073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Организационно-педагогические технологии (ОПТ)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учебного процесса частично регламентируется требованиями государственных санитарных правил и норм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Психолого-педагогические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(ППТ)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Психолого-педагогическое сопровождение всех элементов образовательного процесса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Учебно-воспитательные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(УВТ)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Включают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программы по обучению грамотной заботе о своем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 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формированию культуры здоровья учащихся, мотивации их к формированию здорового образа жизни, просвещению их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родителей</a:t>
            </a: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3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Классификации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14865784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Социально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адаптирующие и личностно- развивающие технологии (САЛРТ)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Включают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технологии, обеспечивающие формирование и укрепление психологического здоровья учащихся, повышение ресурсов психологической адаптации личности. К ним относятся: разнообразные социально- психологические тренинги, программы социальной и семейной педагогики и т. д.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Лечебно-оздоровительные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(ЛОТ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Составляют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самостоятельные медико-педагогические области знаний: лечебную педагогику и лечебную физкультуру, воздействие которых обеспечивает восстановление физического здоровья школьников </a:t>
            </a:r>
          </a:p>
        </p:txBody>
      </p:sp>
    </p:spTree>
    <p:extLst>
      <p:ext uri="{BB962C8B-B14F-4D97-AF65-F5344CB8AC3E}">
        <p14:creationId xmlns:p14="http://schemas.microsoft.com/office/powerpoint/2010/main" xmlns="" val="32356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Классификация по разным подходам к охране здоровья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753380455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2090448"/>
              </p:ext>
            </p:extLst>
          </p:nvPr>
        </p:nvGraphicFramePr>
        <p:xfrm>
          <a:off x="207617" y="1052736"/>
          <a:ext cx="8823984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263"/>
                <a:gridCol w="553972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+mn-ea"/>
                          <a:cs typeface="+mn-cs"/>
                        </a:rPr>
                        <a:t>МЕДИКО- ГИГИЕНИЧЕСКИЕ ТЕХНОЛОГИИ (МГТ)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+mn-ea"/>
                          <a:cs typeface="+mn-cs"/>
                        </a:rPr>
                        <a:t>Включают: использование профилактических программ; обеспечение гигиенических условий в соответствии с регламентациями; проведение мероприятий по санитарно-гигиеническому просвещению учащихся и педагогического коллектива; организацию профилактических мероприятий в преддверии эпидемий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+mn-ea"/>
                          <a:cs typeface="+mn-cs"/>
                        </a:rPr>
                        <a:t>ФИЗКУЛЬТУРНО- ОЗДОРОВИТЕЛЬНЫЕ ТЕХНОЛОГИИ (ФОТ) 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+mn-ea"/>
                          <a:cs typeface="+mn-cs"/>
                        </a:rPr>
                        <a:t>Направлены на физическое развитие учащихся. К ФОТ относятся: закаливание, тренировка силы, выносливости, быстроты, гибкости и других качеств, отличающих здорового, тренированного человека от физически слабого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1" name="Picture 2" descr="C:\Users\Педагог организатор\Desktop\1379b5de7cb668c186ab48a9361eabd7_XL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57" t="1174" r="23647" b="3741"/>
          <a:stretch/>
        </p:blipFill>
        <p:spPr bwMode="auto">
          <a:xfrm>
            <a:off x="7884368" y="116632"/>
            <a:ext cx="1119127" cy="10570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90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Классификация по разным подходам к охране здоровья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96946468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6502967"/>
              </p:ext>
            </p:extLst>
          </p:nvPr>
        </p:nvGraphicFramePr>
        <p:xfrm>
          <a:off x="207617" y="1052736"/>
          <a:ext cx="8823984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4263"/>
                <a:gridCol w="553972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+mn-ea"/>
                          <a:cs typeface="+mn-cs"/>
                        </a:rPr>
                        <a:t>ЭКОЛОГИЧЕСКИЕ ЗДОРОВЬЕСБЕРЕГАЮЩИ Е ТЕХНОЛОГИИ (ЭЗТ) 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+mn-ea"/>
                          <a:cs typeface="+mn-cs"/>
                        </a:rPr>
                        <a:t>Способствуют воспитанию у школьников любви к природе, потребности заботиться о ней, приобщение их к исследовательской деятельности в сфере экологии. Направленность этих технологий - создание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+mn-ea"/>
                          <a:cs typeface="+mn-cs"/>
                        </a:rPr>
                        <a:t>природосообразных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+mn-ea"/>
                          <a:cs typeface="+mn-cs"/>
                        </a:rPr>
                        <a:t>, экологически оптимальных условий жизни и деятельности людей, гармоничных взаимоотношений с природой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+mn-ea"/>
                          <a:cs typeface="+mn-cs"/>
                        </a:rPr>
                        <a:t>ЭКОЛОГИЧЕСКИЕ ЗДОРОВЬЕСБЕРЕГАЮЩИ Е ТЕХНОЛОГИИ (ЭЗТ)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Самостоятельным направлением среди этих технологий является видеоэкология, занимающаяся вопросами психологического влияния на человека окружающей среды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04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Классификация по разным подходам к охране здоровья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928681587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0060012"/>
              </p:ext>
            </p:extLst>
          </p:nvPr>
        </p:nvGraphicFramePr>
        <p:xfrm>
          <a:off x="0" y="645177"/>
          <a:ext cx="914400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/>
                <a:gridCol w="6372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ТЕХНОЛОГИИ ОБЕСПЕЧЕНИЯ БЕЗОПАСНОСТИ ЖИЗНЕДЕЯТЕЛЬ-НОСТИ (ТОБЖ)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Главная задача - сохранение жизни. Требования и рекомендации специалистов по охране труда, защите в чрезвычайных ситуациях, пожарной инспекции и гражданской обороны подлежат обязательному учету и интеграции в общую систему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здоровьесберегающих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технологий 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+mn-ea"/>
                          <a:cs typeface="+mn-cs"/>
                        </a:rPr>
                        <a:t>ЭКОЛОГИЧЕСКИЕ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ЗДОРОВЬЕСБЕРЕ-ГАЮЩИЕ ОБРАЗОВАТЕЛЬ-НЫЕ ТЕХНОЛОГИИ (ЗОТ) 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Отличительный признак - использование психолого-педагогических приемов, методов, подходов для решения задач сохранения и укрепления здоровья учащихся. Реализация ЗОТ возможна только при осознании всеми педагогами образовательного учреждения своей общей ответственности за сохранение здоровья учащихся и получении необходимой профессиональной подготовки для работы в этом направлении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05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Классификация по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характеру действия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346800681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8702939"/>
              </p:ext>
            </p:extLst>
          </p:nvPr>
        </p:nvGraphicFramePr>
        <p:xfrm>
          <a:off x="0" y="1135201"/>
          <a:ext cx="91440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/>
                <a:gridCol w="6372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ЗАЩИТНО-ПРОФИЛАКТИЧЕСКИЕ ТЕХНОЛОГИИ</a:t>
                      </a:r>
                      <a:endParaRPr lang="ru-RU" sz="20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6600">
                            <a:tint val="66000"/>
                            <a:satMod val="160000"/>
                          </a:srgbClr>
                        </a:gs>
                        <a:gs pos="50000">
                          <a:srgbClr val="006600">
                            <a:tint val="44500"/>
                            <a:satMod val="160000"/>
                          </a:srgbClr>
                        </a:gs>
                        <a:gs pos="100000">
                          <a:srgbClr val="0066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Направлены на защиту человека от неблагоприятных для здоровья воздействий. К ним относится выполнение санитарно- гигиенических требований; Большая часть того, что в школах традиционно понимается под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здоровьесберегающими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технологиями, как раз и относится к этой группе 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6600">
                            <a:tint val="66000"/>
                            <a:satMod val="160000"/>
                          </a:srgbClr>
                        </a:gs>
                        <a:gs pos="50000">
                          <a:srgbClr val="006600">
                            <a:tint val="44500"/>
                            <a:satMod val="160000"/>
                          </a:srgbClr>
                        </a:gs>
                        <a:gs pos="100000">
                          <a:srgbClr val="0066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+mn-ea"/>
                          <a:cs typeface="+mn-cs"/>
                        </a:rPr>
                        <a:t>КОМПЕНСАТОРНО-НЕЙТРАЛИЗУЮЩИЕ ТЕХНОЛОГИИ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00">
                            <a:tint val="66000"/>
                            <a:satMod val="160000"/>
                          </a:srgbClr>
                        </a:gs>
                        <a:gs pos="50000">
                          <a:srgbClr val="006600">
                            <a:tint val="44500"/>
                            <a:satMod val="160000"/>
                          </a:srgbClr>
                        </a:gs>
                        <a:gs pos="100000">
                          <a:srgbClr val="0066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Задача - восполнить недостаток того, что требуется организму для полноценной жизнедеятельности, частично нейтрализовать негативные воздействия в тех случаях, когда полностью защитить человека невозможно. К ним относят: йодирование питьевой воды и соли, витаминизация пищевого рациона, физкультминутки, </a:t>
                      </a:r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физкультпаузы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6600">
                            <a:tint val="66000"/>
                            <a:satMod val="160000"/>
                          </a:srgbClr>
                        </a:gs>
                        <a:gs pos="50000">
                          <a:srgbClr val="006600">
                            <a:tint val="44500"/>
                            <a:satMod val="160000"/>
                          </a:srgbClr>
                        </a:gs>
                        <a:gs pos="100000">
                          <a:srgbClr val="0066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04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Классификация по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характеру действия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732360804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9812375"/>
              </p:ext>
            </p:extLst>
          </p:nvPr>
        </p:nvGraphicFramePr>
        <p:xfrm>
          <a:off x="0" y="1135201"/>
          <a:ext cx="9144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/>
                <a:gridCol w="6372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СТИМУЛИРУЮ-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ЩИЕ ТЕХНОЛОГИИ</a:t>
                      </a:r>
                      <a:endParaRPr lang="ru-RU" sz="2000" b="1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6600">
                            <a:tint val="66000"/>
                            <a:satMod val="160000"/>
                          </a:srgbClr>
                        </a:gs>
                        <a:gs pos="50000">
                          <a:srgbClr val="006600">
                            <a:tint val="44500"/>
                            <a:satMod val="160000"/>
                          </a:srgbClr>
                        </a:gs>
                        <a:gs pos="100000">
                          <a:srgbClr val="0066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Позволяют активизировать собственные силы организма, использовать его ресурсы для выхода из нежелательного состояния. К ним относят: температурное закаливание, физические нагрузки, приемы педагогической техники и педагогической психотерапии 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6600">
                            <a:tint val="66000"/>
                            <a:satMod val="160000"/>
                          </a:srgbClr>
                        </a:gs>
                        <a:gs pos="50000">
                          <a:srgbClr val="006600">
                            <a:tint val="44500"/>
                            <a:satMod val="160000"/>
                          </a:srgbClr>
                        </a:gs>
                        <a:gs pos="100000">
                          <a:srgbClr val="0066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+mn-ea"/>
                          <a:cs typeface="+mn-cs"/>
                        </a:rPr>
                        <a:t>ИНФОРМАЦИОН-НО-ОБУЧАЮЩИЕ ТЕХНОЛОГИИ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6600">
                            <a:tint val="66000"/>
                            <a:satMod val="160000"/>
                          </a:srgbClr>
                        </a:gs>
                        <a:gs pos="50000">
                          <a:srgbClr val="006600">
                            <a:tint val="44500"/>
                            <a:satMod val="160000"/>
                          </a:srgbClr>
                        </a:gs>
                        <a:gs pos="100000">
                          <a:srgbClr val="0066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Обеспечивают учащимся уровень грамотности, необходимый для эффективной заботы о здоровье. </a:t>
                      </a:r>
                      <a:r>
                        <a:rPr lang="ru-RU" sz="2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Здоровьесберегающие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приемы и методы подразделяются на обеспечивающие и реконструирующие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6600">
                            <a:tint val="66000"/>
                            <a:satMod val="160000"/>
                          </a:srgbClr>
                        </a:gs>
                        <a:gs pos="50000">
                          <a:srgbClr val="006600">
                            <a:tint val="44500"/>
                            <a:satMod val="160000"/>
                          </a:srgbClr>
                        </a:gs>
                        <a:gs pos="100000">
                          <a:srgbClr val="0066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89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Классификации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98951434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0" y="476672"/>
            <a:ext cx="9144000" cy="6381328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   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Здоровьесберегающие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(профилактические прививки, обеспечение двигательной активности, витаминизация, организация здорового питания)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•	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Оздоровительные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(физическая подготовка, физиотерапия,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аромотерапия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закаливание, гимнастика, массаж, фитотерапия,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арттерапия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•	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обучения здоровью 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(включение соответствующих тем в предметы общеобразовательного цикла)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•	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Воспитание культуры здоровья 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(факультативные занятия по развитию личности учащихся, внеклассные и внешкольные мероприятия, фестивали, конкурсы и т.д.) </a:t>
            </a:r>
          </a:p>
          <a:p>
            <a:pPr marL="0" indent="0" algn="ctr">
              <a:buNone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по критерию субъектной включенности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обучающегося </a:t>
            </a:r>
          </a:p>
          <a:p>
            <a:pPr marL="0" indent="0" algn="ctr"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в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образовательный процесс: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	</a:t>
            </a:r>
            <a:r>
              <a:rPr lang="ru-RU" sz="17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Внесубъектные</a:t>
            </a:r>
            <a:r>
              <a:rPr lang="ru-RU" sz="17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технологии рациональной организации образовательного процесса, технологии формирования </a:t>
            </a:r>
            <a:r>
              <a:rPr lang="ru-RU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образовательной среды, организация здорового питания (включая диетическое) и т.п.</a:t>
            </a:r>
          </a:p>
          <a:p>
            <a:pPr marL="0" indent="0">
              <a:buNone/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	</a:t>
            </a:r>
            <a:r>
              <a:rPr lang="ru-RU" sz="17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Предполагающие пассивную позицию </a:t>
            </a:r>
            <a:r>
              <a:rPr lang="ru-RU" sz="17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обучающегося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фитотерапия, массаж, </a:t>
            </a:r>
            <a:r>
              <a:rPr lang="ru-RU" sz="1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офтальмотренажеры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и т.п.</a:t>
            </a:r>
          </a:p>
          <a:p>
            <a:pPr marL="0" indent="0">
              <a:buNone/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	</a:t>
            </a:r>
            <a:r>
              <a:rPr lang="ru-RU" sz="17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Предполагающие активную субъектную позицию </a:t>
            </a:r>
            <a:r>
              <a:rPr lang="ru-RU" sz="17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обучающегося 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различные виды гимнастки, технологии обучения здоровью, воспитание культуры здоровья.</a:t>
            </a: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Picture 2" descr="C:\Users\Педагог организатор\Desktop\1379b5de7cb668c186ab48a9361eabd7_XL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57" t="1174" r="23647" b="3741"/>
          <a:stretch/>
        </p:blipFill>
        <p:spPr bwMode="auto">
          <a:xfrm>
            <a:off x="7884368" y="116632"/>
            <a:ext cx="1119127" cy="10570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19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Классификации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189767258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430307" y="812613"/>
            <a:ext cx="3600402" cy="2088331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технологии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обеспечивающие гигиенически оптимальные условия                                             образовательного процесса;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706444" y="2276872"/>
            <a:ext cx="3171271" cy="2304256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 технологии оптимальной организации учебного процесса и физической активности школьников; 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292080" y="4217415"/>
            <a:ext cx="3517962" cy="2304256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 разнообразные психолого-педагогические технологии, используемые на уроках и во внеурочной деятельности педагогами и воспитателями.</a:t>
            </a:r>
          </a:p>
        </p:txBody>
      </p:sp>
      <p:pic>
        <p:nvPicPr>
          <p:cNvPr id="14" name="Picture 2" descr="C:\Users\Педагог организатор\Desktop\1379b5de7cb668c186ab48a9361eabd7_XL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57" t="1174" r="23647" b="3741"/>
          <a:stretch/>
        </p:blipFill>
        <p:spPr bwMode="auto">
          <a:xfrm>
            <a:off x="8024873" y="54471"/>
            <a:ext cx="1119127" cy="10570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61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школьные факторы риска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sz="3200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	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Стрессовая педагогическая тактика;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	Несоответствие методик и технологий обучения возрастным и функциональным возможностям школьников;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	Несоблюдение элементарных физиологических и гигиенических требований к организации учебного процесса;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	Недостаточная грамотность родителей в вопросах сохранения здоровья детей;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	Провалы в существующей системе физического воспитания;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6.	Интенсификация учебного процесса;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7.	Функциональная неграмотность педагога в вопросах охраны и укрепления здоровья;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8.	Частичное разрушение служб школьного медицинского контроля;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9.	Отсутствие системной работы по формированию ценности здоровья и здорового образа жизни.</a:t>
            </a:r>
          </a:p>
          <a:p>
            <a:pPr marL="0" indent="0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4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Психолого-педагогические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14307307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12968" cy="6120680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Снятие эмоционального напряжения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Использование игровых технологий, игровых обучающих программ, оригинальных заданий и задач, введение в урок исторических экскурсов и отступлений позволяют снять эмоциональное напряжение. Этот прием также позволяет решить одновременно несколько различных задач: обеспечить психологическую разгрузку обучающихся, дать им сведения развивающего и воспитательного плана, показать практическую значимость изучаемой темы, побудить к активизации самостоятельной познавательной деятельности и т. п.</a:t>
            </a:r>
          </a:p>
          <a:p>
            <a:pPr marL="0" indent="0">
              <a:buNone/>
            </a:pP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2. </a:t>
            </a: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Создание </a:t>
            </a: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благоприятного психологического климата на </a:t>
            </a: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уроке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Доброжелательная обстановка на уроке, спокойная беседа, внимание к каждому высказыванию, позитивная реакция учителя на желание ученика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выразить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свою точку зрения, тактичное исправление допущенных ошибок, поощрение к самостоятельной мыслительной деятельности, уместный юмор или небольшое историческое отступление — вот далеко не весь арсенал, которым может располагать педагог, стремящийся к раскрытию способностей каждого ребенка.</a:t>
            </a:r>
          </a:p>
        </p:txBody>
      </p:sp>
      <p:pic>
        <p:nvPicPr>
          <p:cNvPr id="11" name="Picture 2" descr="C:\Users\Педагог организатор\Desktop\1379b5de7cb668c186ab48a9361eabd7_XL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57" t="1174" r="23647" b="3741"/>
          <a:stretch/>
        </p:blipFill>
        <p:spPr bwMode="auto">
          <a:xfrm>
            <a:off x="8092015" y="404664"/>
            <a:ext cx="1119127" cy="10570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34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Психолого-педагогические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01687857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12968" cy="6120680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2.  </a:t>
            </a: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Охрана </a:t>
            </a: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здоровья и пропаганда здорового образа </a:t>
            </a: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жизни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Охрана здоровья ребенка предполагает не только создание необходимых гигиенических 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психологических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условий для организации учебной деятельности, но и профилактику различных заболеваний, а также пропаганду здорового образа жизни.</a:t>
            </a:r>
          </a:p>
          <a:p>
            <a:pPr marL="0" indent="0">
              <a:buNone/>
            </a:pP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3.</a:t>
            </a: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Комплексное </a:t>
            </a: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использование  личностно-ориентированных </a:t>
            </a: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технологий</a:t>
            </a:r>
          </a:p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Среди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технологий можно особо выделить технологии личностно-ориентированного обучения, учитывающие особенности каждого ученика и направленные на возможно более полное раскрытие его потенциала. Сюда можно отнести технологии проектной деятельности, дифференцированного обучения, обучения в сотрудничестве, разнообразные игровые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3934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Образовательные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направленности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714904730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23528" y="548680"/>
            <a:ext cx="8712968" cy="6309320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Личностно-ориентированные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(антропоцентрические) технологии в центр образовательной системы ставят личность ребёнка, обеспечение безопасных, комфортных условий её развития и реализации природных возможностей. Личность ребёнка превращается в приоритетный субъект, становится целью образовательной системы. В рамках этой группы в качестве самостоятельных направлений выделяются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1. гуманно-личностные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Проявления гуманного отношения к детям, перечисленные в качестве факторов учебно-воспитательного процесса, такие как любовь к детям, и оптимистичная вера в них, отсутствие прямого принуждения, приоритет положительного стимулирования, терпимости к детским недостаткам, в сочетании с проявлениями демократизации отношений – правом ребёнка на свободный выбор, на ошибку, на собственную точку зрения – оказывают благоприятное воздействие на психику детей и способствуют формированию здоровой психики и, как следствие, высокого уровня психологического здоровья. Этому же способствует решение одной из задач ПС – формирование положительной Я-концепции личности  ребенка.</a:t>
            </a:r>
            <a:endParaRPr lang="ru-RU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Picture 2" descr="C:\Users\Педагог организатор\Desktop\1379b5de7cb668c186ab48a9361eabd7_XL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57" t="1174" r="23647" b="3741"/>
          <a:stretch/>
        </p:blipFill>
        <p:spPr bwMode="auto">
          <a:xfrm>
            <a:off x="8102018" y="1052736"/>
            <a:ext cx="1119127" cy="10570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0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Образовательные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направленности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33602957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12968" cy="6120680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2. технологии сотрудничества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Цель школы, реализующей ПС,— разбудить, вызвать к жизни внутренние силы и возможности ребёнка, использовать их для более полного развития личности. Это в полной мере совпадает с механизмами формирования и укрепления здоровья путём наращивания адаптационных ресурсов человека, потенциала его психологической адаптации. Важнейшая черта этой педагогики – приоритет воспитания над обучением – позволяет в рамках формирования общей культуры личности последовательно воспитывать культуру здоровья школьника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3. технологии развивающего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обучения (ТРО)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Классификационные характеристики технологии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 отвечают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принципам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педагогики: антропоцентрическая философская основа, признание основным фактором развития психогенного, развивающая концепция усвоения и т. д. Ориентация на «зону ближайшего развития» ученика при построении его индивидуальной образовательной программы позволяет в максимальной степени учесть его способности, возможности, темпы развития, влияние окружающей среды и условий. Важным моментом, положительно влияющим на психологическое состояние ученика, а в динамике – и на его здоровье, является принятый в ТРО характер оценки учебной деятельности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74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Образовательные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здоровьесберегающей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направленности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52630364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12968" cy="6120680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4.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технология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уровневой дифференциации обучения 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потенциальная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положительная связь с воздействием на здоровье детей  видится в таких, как приспосабливающая философская основа, система малых групп среди типов управления познавательной деятельностью, целевая ориентация на обучение каждого обучающегося  на уровне его индивидуальных возможностей и способностей. У учителя появляется возможность дифференцированно помогать слабому ученику и уделять внимание сильному, более эффективно работать с трудными детьми. Сильные ученики  активно реализуют своё стремление быстрее продвигаться вперёд и вглубь, слабые – меньше ощущают своё отставание от сильных.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19478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980876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ЗОТ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применяются в различных видах деятельности и представлены как: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05544781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1097508"/>
            <a:ext cx="8712968" cy="5643859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 algn="ctr">
              <a:buNone/>
            </a:pP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Picture 2" descr="C:\Users\Педагог организатор\Desktop\1379b5de7cb668c186ab48a9361eabd7_XL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57" t="1174" r="23647" b="3741"/>
          <a:stretch/>
        </p:blipFill>
        <p:spPr bwMode="auto">
          <a:xfrm>
            <a:off x="7884368" y="40418"/>
            <a:ext cx="1119127" cy="10570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9532" y="1510695"/>
            <a:ext cx="8424936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сохранения и стимулирования здоровья: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динамические паузы, подвижные и спортивные игры, релаксация, пальчиковая гимнастика, гимнастика для глаз, дыхательная гимнастика, утренняя гимнастика, гимнастика бодрящая, гимнастика корригирующая.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532" y="3501008"/>
            <a:ext cx="8424936" cy="13597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обучения здоровому образу жизни: </a:t>
            </a:r>
            <a:endParaRPr lang="ru-RU" sz="20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физкультурные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занятия, проблемно-игровые, коммуникативные игры, беседы из серии «Здоровье», точечный массаж.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9532" y="5170734"/>
            <a:ext cx="8424936" cy="13597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Коррекционные технологии: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технологии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развития эмоционально-волевой сферы, коррекция поведения,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психогимнастика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арт-терапия, артикуляционная гимнастика, технология музыкального воздействия,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сказкотерапия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96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сохранения и стимулирования здоровья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560126086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12968" cy="612068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Стретчинг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– не раньше чем через 30 мин. после приема пищи, 2 раза в неделю по 30 мин. со среднего возраста в физкультурном или музыкальном залах, либо в групповой комнате, в хорошо проветренном помещении специальные упражнения под музыку. Рекомендуется детям с вялой осанкой и плоскостопием. Ответственный исполнитель: руководитель физического воспитания, воспитатели.</a:t>
            </a:r>
          </a:p>
          <a:p>
            <a:pPr marL="0" indent="0">
              <a:buNone/>
            </a:pP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Динамические </a:t>
            </a: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паузы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 во время занятий, 2-5 мин., по мере утомляемости детей. Рекомендуется для всех детей в качестве профилактики утомления. Могут включать в себя элементы гимнастики для глаз, дыхательной гимнастики и других в зависимости от вида занятия. Ответственный исполнитель: воспитатели.</a:t>
            </a:r>
          </a:p>
          <a:p>
            <a:pPr marL="0" indent="0">
              <a:buNone/>
            </a:pP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Подвижные </a:t>
            </a: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 спортивные игры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 как часть физкультурного занятия, на прогулке, в групповой комнате - малой, средней и высокой степени подвижности. Ежедневно для всех возрастных групп. Игры подбираются в соответствии с возрастом ребенка, местом и временем ее проведения.</a:t>
            </a:r>
          </a:p>
          <a:p>
            <a:pPr marL="0" indent="0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3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сохранения и стимулирования здоровья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648311686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12968" cy="612068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</a:t>
            </a: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елаксация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любом подходящем помещении, в зависимости от состояния детей и целей, педагог определяет интенсивность технологии. Для всех возрастных групп.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Гимнастика </a:t>
            </a: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пальчиковая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–Рекомендуется всем детям, особенно с речевыми проблемами. Проводится в любой удобный отрезок времени (в любое удобное время).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Гимнастика </a:t>
            </a: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для глаз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ежедневно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 3-5 мин. в любое свободное время в зависимости от интенсивности зрительной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нагрузки Рекомендуется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использовать наглядный материал, показ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педагога.</a:t>
            </a:r>
          </a:p>
          <a:p>
            <a:pPr marL="0" indent="0">
              <a:buNone/>
            </a:pP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Гимнастика </a:t>
            </a: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дыхательная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 ежедневно в различных формах физкультурно-оздоровительной работы. Обеспечить проветривание помещения, педагогу дать детям инструкции об обязательной гигиене полости носа перед проведением процедуры.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Гимнастика корригирующая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различных формах физкультурно-оздоровительной работы. Форма проведения зависит от поставленной задачи и контингента детей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Гимнастика </a:t>
            </a: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4280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ортопедическая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различных формах физкультурно-оздоровительной работы. Рекомендуется детям с плоскостопием и в качестве профилактики болезней опорного свода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стопы.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6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обучения здоровому образу жизни: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75459252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12968" cy="6120680"/>
          </a:xfr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</a:t>
            </a:r>
            <a:r>
              <a:rPr lang="ru-RU" sz="24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гротреннинги</a:t>
            </a: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игротерапия</a:t>
            </a: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 во второй половине дня и во время занятий.</a:t>
            </a:r>
          </a:p>
          <a:p>
            <a:pPr marL="0" indent="0">
              <a:buNone/>
            </a:pP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Коммуникативные игры </a:t>
            </a:r>
            <a:endParaRPr lang="ru-RU" sz="24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Занятия из серии «Уроки здоровья» </a:t>
            </a:r>
            <a:endParaRPr lang="ru-RU" sz="24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Самомассаж</a:t>
            </a:r>
          </a:p>
          <a:p>
            <a:pPr marL="0" indent="0">
              <a:buNone/>
            </a:pPr>
            <a:r>
              <a:rPr lang="ru-RU" sz="24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Точечный массаж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 проводится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преддверии эпидемий, в осенний и весенний периоды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строго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 специальной методике. Рекомендуется детям с частыми простудными заболеваниями и болезнями органов дыхания.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6872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Коррекционные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277378631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12968" cy="612068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музыкального воздействия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используются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качестве вспомогательного средства как часть других технологий; для снятия напряжения, повышения эмоционального настроя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пр.</a:t>
            </a:r>
          </a:p>
          <a:p>
            <a:pPr marL="0" indent="0">
              <a:buNone/>
            </a:pPr>
            <a:r>
              <a:rPr lang="ru-RU" sz="24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Арт-терапия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 Классическая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арт-терапия включает в себя только визуальные виды творчества: живопись, графика, фотография, рисование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лепка.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Музыкотерапия,  фототерапия,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библиотерапия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маскотерапия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драматерапия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игротерапия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изотерапия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сказкотерапия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оригамитерапия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песочная терапия…</a:t>
            </a: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Арт-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синтезтерапия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сочетание живописи, стихосложения, драматургии и театра, риторики 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пластики.</a:t>
            </a: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8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Три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степени приверженности школы идеям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971918570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Использование </a:t>
            </a: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отдельных методов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направленных на нейтрализацию недостаточной освещенности, не подходящей школьникам мебели по росту, необеспеченности горячим питанием; на активизацию отдельных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воздействий (физкультминутка,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фитобар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введение дополнительных уроков физкультуры и т.п.). 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Внедрение </a:t>
            </a: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отдельных технологий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нацеленных на решение конкретных задач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предупреждение переутомления, нарушений зрения, оптимизацию физической нагрузки, образовательное самоопределение, обучение учащихся здоровью и др. </a:t>
            </a:r>
          </a:p>
          <a:p>
            <a:pPr marL="0" indent="0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</a:t>
            </a: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Комплексное использование технологий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содержательной связи друг с другом и на единой методологической основе. </a:t>
            </a: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Коррекционные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</a:t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408179469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12968" cy="612068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4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Сказкотерапия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– занятия используют для психологической терапевтической и развивающей работы. Сказку может рассказывать взрослый, либо это может быть групповое рассказывание, где рассказчиком является не один человек, группа детей, а остальные дети повторяют за рассказчиками необходимые движения. </a:t>
            </a:r>
          </a:p>
          <a:p>
            <a:pPr marL="0" indent="0">
              <a:buNone/>
            </a:pP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воздействия цветом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 в том числе правильно подобранные цвета интерьера в помещении снимают напряжение и повышают эмоциональный настрой ребенка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Психогимнастика</a:t>
            </a:r>
            <a:endParaRPr lang="ru-RU" sz="24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Фонетическая ритмика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упражнения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рекомендованы детям с проблемами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слуха, интеллектуальными нарушениями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либо в профилактических целях. </a:t>
            </a: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7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Для педагогов: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097732070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Технологии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и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здоровьеобогащения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педагогов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образовательной организации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 технологии, направленные на развитие культуры здоровья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педагогов,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том числе культуры профессионального здоровья, развитие потребности к здоровому образу жизни</a:t>
            </a:r>
          </a:p>
        </p:txBody>
      </p:sp>
    </p:spTree>
    <p:extLst>
      <p:ext uri="{BB962C8B-B14F-4D97-AF65-F5344CB8AC3E}">
        <p14:creationId xmlns:p14="http://schemas.microsoft.com/office/powerpoint/2010/main" xmlns="" val="8364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5693" y="116632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гигиенические условия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урока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305295639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8499553"/>
              </p:ext>
            </p:extLst>
          </p:nvPr>
        </p:nvGraphicFramePr>
        <p:xfrm>
          <a:off x="0" y="692696"/>
          <a:ext cx="9144000" cy="6009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3848"/>
                <a:gridCol w="5940152"/>
              </a:tblGrid>
              <a:tr h="297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114300" algn="l"/>
                        </a:tabLs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Критерии </a:t>
                      </a:r>
                      <a:r>
                        <a:rPr lang="ru-RU" sz="1100" b="1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здоровьесбережения</a:t>
                      </a:r>
                      <a:endParaRPr lang="ru-RU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19075" algn="ctr"/>
                      <a:r>
                        <a:rPr lang="ru-RU" sz="11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Характеристика</a:t>
                      </a:r>
                      <a:endParaRPr lang="ru-RU" sz="11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91018">
                <a:tc>
                  <a:txBody>
                    <a:bodyPr/>
                    <a:lstStyle/>
                    <a:p>
                      <a:pPr marL="104775">
                        <a:tabLst>
                          <a:tab pos="1047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Обстановка и гигиенические  условия в классе</a:t>
                      </a:r>
                      <a:endParaRPr lang="ru-RU" sz="1100" b="1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19075">
                        <a:tabLst>
                          <a:tab pos="2190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Температура и свежесть воздуха,</a:t>
                      </a:r>
                    </a:p>
                    <a:p>
                      <a:pPr marL="219075">
                        <a:tabLst>
                          <a:tab pos="-114300" algn="l"/>
                          <a:tab pos="2190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О освещение класса и доски, монотонные</a:t>
                      </a:r>
                    </a:p>
                    <a:p>
                      <a:pPr marL="219075">
                        <a:tabLst>
                          <a:tab pos="-114300" algn="l"/>
                          <a:tab pos="2190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неприятные звуковые раздражители</a:t>
                      </a:r>
                      <a:endParaRPr lang="ru-RU" sz="1100" b="1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7200">
                <a:tc>
                  <a:txBody>
                    <a:bodyPr/>
                    <a:lstStyle/>
                    <a:p>
                      <a:pPr marL="104775">
                        <a:tabLst>
                          <a:tab pos="1047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Количество видов учебной деятельности</a:t>
                      </a:r>
                      <a:endParaRPr lang="ru-RU" sz="1100" b="1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19075">
                        <a:tabLst>
                          <a:tab pos="-114300" algn="l"/>
                          <a:tab pos="219075" algn="l"/>
                        </a:tabLst>
                      </a:pPr>
                      <a:r>
                        <a:rPr lang="ru-RU" sz="1100" b="1">
                          <a:effectLst/>
                          <a:latin typeface="Book Antiqua" pitchFamily="18" charset="0"/>
                        </a:rPr>
                        <a:t>Виды учебной деятельности: опрос, письмо, чтение, слушание, рассказ, ответы на вопросы, решение примеров, рассматривание, списывание и т. д.</a:t>
                      </a:r>
                      <a:endParaRPr lang="ru-RU" sz="1100" b="1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43601">
                <a:tc gridSpan="2">
                  <a:txBody>
                    <a:bodyPr/>
                    <a:lstStyle/>
                    <a:p>
                      <a:pPr marL="104775" algn="ctr">
                        <a:tabLst>
                          <a:tab pos="104775" algn="l"/>
                        </a:tabLs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Средняя продолжительность и 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частота чередования </a:t>
                      </a: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видов 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деятельности</a:t>
                      </a: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 </a:t>
                      </a:r>
                      <a:endParaRPr lang="ru-RU" sz="1100" b="1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400">
                <a:tc>
                  <a:txBody>
                    <a:bodyPr/>
                    <a:lstStyle/>
                    <a:p>
                      <a:pPr marL="104775">
                        <a:tabLst>
                          <a:tab pos="1047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Количество видов преподавания</a:t>
                      </a:r>
                      <a:endParaRPr lang="ru-RU" sz="1100" b="1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19075">
                        <a:tabLst>
                          <a:tab pos="-114300" algn="l"/>
                          <a:tab pos="2190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Виды преподавания: словесный, наглядный, самостоятельная работа, аудиовизуальный, практическая работа, самостоятельная работа</a:t>
                      </a:r>
                      <a:endParaRPr lang="ru-RU" sz="1100" b="1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30339">
                <a:tc gridSpan="2">
                  <a:txBody>
                    <a:bodyPr/>
                    <a:lstStyle/>
                    <a:p>
                      <a:pPr marL="104775" algn="ctr">
                        <a:tabLst>
                          <a:tab pos="104775" algn="l"/>
                        </a:tabLs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Чередование видов </a:t>
                      </a:r>
                      <a:r>
                        <a:rPr lang="ru-RU" sz="11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преподавания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601">
                <a:tc>
                  <a:txBody>
                    <a:bodyPr/>
                    <a:lstStyle/>
                    <a:p>
                      <a:pPr marL="104775">
                        <a:tabLst>
                          <a:tab pos="1047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Наличие и место методов,</a:t>
                      </a:r>
                    </a:p>
                    <a:p>
                      <a:pPr marL="104775">
                        <a:tabLst>
                          <a:tab pos="1047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способствующих активизации</a:t>
                      </a:r>
                      <a:endParaRPr lang="ru-RU" sz="1100" b="1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19075">
                        <a:tabLst>
                          <a:tab pos="-114300" algn="l"/>
                          <a:tab pos="2190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метод свободного выбора (свободная беседа, выбор способа действия, свобода творчества).</a:t>
                      </a:r>
                      <a:br>
                        <a:rPr lang="ru-RU" sz="1100" b="1" dirty="0">
                          <a:effectLst/>
                          <a:latin typeface="Book Antiqua" pitchFamily="18" charset="0"/>
                        </a:rPr>
                      </a:b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Активные методы (ученик в роли: учителя, исследователя, деловая игра, дискуссия). Методы, направленные на самопознание и развитие (интеллекта, эмоций, общения, самооценки, </a:t>
                      </a:r>
                      <a:r>
                        <a:rPr lang="ru-RU" sz="1100" b="1" dirty="0" err="1">
                          <a:effectLst/>
                          <a:latin typeface="Book Antiqua" pitchFamily="18" charset="0"/>
                        </a:rPr>
                        <a:t>взаимооценки</a:t>
                      </a: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)</a:t>
                      </a:r>
                      <a:endParaRPr lang="ru-RU" sz="1100" b="1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43601">
                <a:tc>
                  <a:txBody>
                    <a:bodyPr/>
                    <a:lstStyle/>
                    <a:p>
                      <a:pPr>
                        <a:tabLst>
                          <a:tab pos="104775" algn="l"/>
                        </a:tabLst>
                      </a:pPr>
                      <a:r>
                        <a:rPr lang="ru-RU" sz="1100" b="1">
                          <a:effectLst/>
                          <a:latin typeface="Book Antiqua" pitchFamily="18" charset="0"/>
                        </a:rPr>
                        <a:t>Место и длительность применения ТСО</a:t>
                      </a:r>
                      <a:endParaRPr lang="ru-RU" sz="1100" b="1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19075">
                        <a:tabLst>
                          <a:tab pos="-114300" algn="l"/>
                          <a:tab pos="2190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Умение учителя использовать ТСО как средство для дискуссии, беседы, обсуждения</a:t>
                      </a:r>
                      <a:endParaRPr lang="ru-RU" sz="1100" b="1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43601">
                <a:tc>
                  <a:txBody>
                    <a:bodyPr/>
                    <a:lstStyle/>
                    <a:p>
                      <a:pPr>
                        <a:tabLst>
                          <a:tab pos="104775" algn="l"/>
                        </a:tabLst>
                      </a:pPr>
                      <a:r>
                        <a:rPr lang="ru-RU" sz="1100" b="1">
                          <a:effectLst/>
                          <a:latin typeface="Book Antiqua" pitchFamily="18" charset="0"/>
                        </a:rPr>
                        <a:t>Поза ребенка, чередование позы</a:t>
                      </a:r>
                      <a:endParaRPr lang="ru-RU" sz="1100" b="1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19075">
                        <a:tabLst>
                          <a:tab pos="-114300" algn="l"/>
                          <a:tab pos="2190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Правильная посадка ученика, смена видов деятельности требует смены позы</a:t>
                      </a:r>
                      <a:endParaRPr lang="ru-RU" sz="1100" b="1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91018">
                <a:tc>
                  <a:txBody>
                    <a:bodyPr/>
                    <a:lstStyle/>
                    <a:p>
                      <a:pPr>
                        <a:tabLst>
                          <a:tab pos="1047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Наличие, место, содержание и</a:t>
                      </a:r>
                    </a:p>
                    <a:p>
                      <a:pPr marL="104775">
                        <a:tabLst>
                          <a:tab pos="1047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продолжительность на уроке </a:t>
                      </a:r>
                      <a:r>
                        <a:rPr lang="ru-RU" sz="1100" b="1" dirty="0" smtClean="0">
                          <a:effectLst/>
                          <a:latin typeface="Book Antiqua" pitchFamily="18" charset="0"/>
                        </a:rPr>
                        <a:t>моментов</a:t>
                      </a:r>
                      <a:r>
                        <a:rPr lang="ru-RU" sz="1100" b="1" baseline="0" dirty="0" smtClean="0">
                          <a:effectLst/>
                          <a:latin typeface="Book Antiqua" pitchFamily="18" charset="0"/>
                        </a:rPr>
                        <a:t> о</a:t>
                      </a:r>
                      <a:r>
                        <a:rPr lang="ru-RU" sz="1100" b="1" dirty="0" smtClean="0">
                          <a:effectLst/>
                          <a:latin typeface="Book Antiqua" pitchFamily="18" charset="0"/>
                        </a:rPr>
                        <a:t>здоровления</a:t>
                      </a:r>
                      <a:endParaRPr lang="ru-RU" sz="1100" b="1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19075">
                        <a:tabLst>
                          <a:tab pos="-114300" algn="l"/>
                          <a:tab pos="2190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Физкультминутки, динамические паузы, дыхательная гимнастика, гимнастика для глаз, массаж активных точек</a:t>
                      </a:r>
                      <a:endParaRPr lang="ru-RU" sz="1100" b="1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609000">
                <a:tc>
                  <a:txBody>
                    <a:bodyPr/>
                    <a:lstStyle/>
                    <a:p>
                      <a:pPr>
                        <a:tabLst>
                          <a:tab pos="104775" algn="l"/>
                        </a:tabLst>
                      </a:pPr>
                      <a:r>
                        <a:rPr lang="ru-RU" sz="1100" b="1">
                          <a:effectLst/>
                          <a:latin typeface="Book Antiqua" pitchFamily="18" charset="0"/>
                        </a:rPr>
                        <a:t>Наличие мотивации деятельности учащихся на</a:t>
                      </a:r>
                    </a:p>
                    <a:p>
                      <a:pPr marL="104775">
                        <a:tabLst>
                          <a:tab pos="104775" algn="l"/>
                        </a:tabLst>
                      </a:pPr>
                      <a:r>
                        <a:rPr lang="ru-RU" sz="1100" b="1">
                          <a:effectLst/>
                          <a:latin typeface="Book Antiqua" pitchFamily="18" charset="0"/>
                        </a:rPr>
                        <a:t>уроке</a:t>
                      </a:r>
                      <a:endParaRPr lang="ru-RU" sz="1100" b="1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19075">
                        <a:tabLst>
                          <a:tab pos="-114300" algn="l"/>
                          <a:tab pos="2190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Внешняя мотивация: оценка, похвала,  поддержка, соревновательный момент. Стимуляция внутренней мотивации: </a:t>
                      </a:r>
                      <a:br>
                        <a:rPr lang="ru-RU" sz="1100" b="1" dirty="0">
                          <a:effectLst/>
                          <a:latin typeface="Book Antiqua" pitchFamily="18" charset="0"/>
                        </a:rPr>
                      </a:b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стремление больше узнать, радость от активности, интереса к изучаемому материалу</a:t>
                      </a:r>
                      <a:endParaRPr lang="ru-RU" sz="1100" b="1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974401">
                <a:tc>
                  <a:txBody>
                    <a:bodyPr/>
                    <a:lstStyle/>
                    <a:p>
                      <a:pPr marL="104775">
                        <a:tabLst>
                          <a:tab pos="104775" algn="l"/>
                        </a:tabLst>
                      </a:pPr>
                      <a:r>
                        <a:rPr lang="ru-RU" sz="1100" b="1">
                          <a:effectLst/>
                          <a:latin typeface="Book Antiqua" pitchFamily="18" charset="0"/>
                        </a:rPr>
                        <a:t>Психологический климат  на уроке</a:t>
                      </a:r>
                      <a:endParaRPr lang="ru-RU" sz="1100" b="1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19075">
                        <a:tabLst>
                          <a:tab pos="-114300" algn="l"/>
                          <a:tab pos="2190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Взаимоотношения на уроке: учитель — ученик (комфорт</a:t>
                      </a:r>
                      <a:br>
                        <a:rPr lang="ru-RU" sz="1100" b="1" dirty="0">
                          <a:effectLst/>
                          <a:latin typeface="Book Antiqua" pitchFamily="18" charset="0"/>
                        </a:rPr>
                      </a:b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— напряжение, сотрудниче­ство — авторитарность, учет возрастных особенностей); ученик — ученик (сотрудничество — соперничество, дружелюбие — враждебность, активность — пассивность, заинтересованность — безразличие)</a:t>
                      </a:r>
                      <a:endParaRPr lang="ru-RU" sz="1100" b="1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5400">
                <a:tc>
                  <a:txBody>
                    <a:bodyPr/>
                    <a:lstStyle/>
                    <a:p>
                      <a:pPr marL="104775">
                        <a:tabLst>
                          <a:tab pos="104775" algn="l"/>
                        </a:tabLst>
                      </a:pPr>
                      <a:r>
                        <a:rPr lang="ru-RU" sz="1100" b="1">
                          <a:effectLst/>
                          <a:latin typeface="Book Antiqua" pitchFamily="18" charset="0"/>
                        </a:rPr>
                        <a:t>Эмоциональные разрядки на уроке</a:t>
                      </a:r>
                      <a:endParaRPr lang="ru-RU" sz="1100" b="1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19075">
                        <a:tabLst>
                          <a:tab pos="-114300" algn="l"/>
                          <a:tab pos="219075" algn="l"/>
                        </a:tabLst>
                      </a:pPr>
                      <a:r>
                        <a:rPr lang="ru-RU" sz="1100" b="1" dirty="0">
                          <a:effectLst/>
                          <a:latin typeface="Book Antiqua" pitchFamily="18" charset="0"/>
                        </a:rPr>
                        <a:t>шутка, улыбка, юмористическая или поучительная кар­тинка, поговорка, афоризм, музыкальная минутка, четверостишие</a:t>
                      </a:r>
                      <a:endParaRPr lang="ru-RU" sz="1100" b="1" dirty="0">
                        <a:effectLst/>
                        <a:latin typeface="Book Antiqua" pitchFamily="18" charset="0"/>
                        <a:ea typeface="Times New Roman"/>
                      </a:endParaRPr>
                    </a:p>
                  </a:txBody>
                  <a:tcPr marL="0" marR="0" marT="0" marB="0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39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Средства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64380155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004146951"/>
              </p:ext>
            </p:extLst>
          </p:nvPr>
        </p:nvGraphicFramePr>
        <p:xfrm>
          <a:off x="107727" y="457200"/>
          <a:ext cx="8928546" cy="6400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464273"/>
                <a:gridCol w="4464273"/>
              </a:tblGrid>
              <a:tr h="633610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элементарные движения во время занятия;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физические упражнения;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физкультминутки и подвижные перемены;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«минутки покоя»;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различные виды гимнастики (оздоровительная гимнастика, пальчиковая, корригирующая, дыхательная, для профилактики простудных заболеваний, для бодрости);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лечебная физкультура;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подвижные игры;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специально организованная двигательная активность ребенка (занятия оздоровительной физкультурой, своевременное развитие основ двигательных навыков);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массаж;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самомассаж;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          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стретчинг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;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психогимнастика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,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тренинги,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элементы фитотерапии, ароматерапии, витаминотерапия (витаминизацию пищевого рациона, йодирование питьевой воды, использование аминокислоты глицина дважды в год - в декабре и весной с целью укрепления памяти школьников),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</a:t>
                      </a:r>
                      <a:r>
                        <a:rPr lang="ru-RU" sz="1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фитобары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в стенах школы,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кабинет физиотерапии,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оздоровительные тренинги для педагогов и учащихся,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различные реабилитационные мероприятия;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массовые оздоровительные мероприятия,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спортивно-оздоровительные праздники,</a:t>
                      </a:r>
                    </a:p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•	тематические праздники здоровья др.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52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Снижение утомляемости на уроке</a:t>
            </a: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902474108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23528" y="692696"/>
            <a:ext cx="8712968" cy="6165304"/>
          </a:xfr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Учитывая известную патогенную роль формирующихся в процессе обучения состояний переутомления,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дистресса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и им подобных, можно говорить 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здоровьесберегающем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эффекте тех образовательных технологий, которые направлены на снижение утомляемости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позволяют, за счет большей эффективности учебного процесса, достичь поставленных целей (выполнить учебную программу), не перегружая школьника. Дополнительные психолого-педагогические ресурсы открываются здесь в направлении диагностики  и использования </a:t>
            </a: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сенситивных периодов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 развитии ребёнка, ситуационно возникающих состояний, повышающих восприимчивость к одним воздействиям и закрывающих сенсорные каналы для других и т.п. Гибкое и согласованное использование учителем </a:t>
            </a: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визуального и слухового каналов донесения информации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 ученика, правильный выбор их соотношения применительно к конкретному учащемуся не только повышает эффективность процесса обучения, но и способствуют </a:t>
            </a: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снижению психического напряжения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ребёнка до физиологически оптимального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xmlns="" val="37781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Снижение утомляемости на уроке</a:t>
            </a: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950943760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23528" y="692696"/>
            <a:ext cx="8712968" cy="6165304"/>
          </a:xfr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Специальные  приёмы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для оптимизации психологического состояния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 целью их последующей работы в определённых режимах, таких как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 </a:t>
            </a:r>
            <a:r>
              <a: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м</a:t>
            </a:r>
            <a:r>
              <a:rPr lang="ru-RU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еханического </a:t>
            </a:r>
            <a:r>
              <a: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запоминания;</a:t>
            </a:r>
          </a:p>
          <a:p>
            <a:pPr marL="0" indent="0">
              <a:buNone/>
            </a:pPr>
            <a:r>
              <a: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2. </a:t>
            </a:r>
            <a:r>
              <a:rPr lang="ru-RU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усвоения </a:t>
            </a:r>
            <a:r>
              <a: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новых закономерностей, логических связей;</a:t>
            </a:r>
          </a:p>
          <a:p>
            <a:pPr marL="0" indent="0">
              <a:buNone/>
            </a:pPr>
            <a:r>
              <a: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3. </a:t>
            </a:r>
            <a:r>
              <a:rPr lang="ru-RU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творческой </a:t>
            </a:r>
            <a:r>
              <a: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деятельности, фантазировании;</a:t>
            </a:r>
          </a:p>
          <a:p>
            <a:pPr marL="0" indent="0">
              <a:buNone/>
            </a:pPr>
            <a:r>
              <a: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4. </a:t>
            </a:r>
            <a:r>
              <a:rPr lang="ru-RU" sz="2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однотипной </a:t>
            </a:r>
            <a:r>
              <a:rPr lang="ru-RU" sz="2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деятельности для закрепления полученных знаний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(выполнение упражнений, решение примеров) и др.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 соответствующей настройке учебная деятельность школьника будет протекать в психологически более комфортных условиях, что приведёт к более высокой её продуктивности и 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A2E7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меньшим </a:t>
            </a:r>
            <a:r>
              <a:rPr lang="ru-RU" sz="2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A2E7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энерго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A2E7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- и трудозатратам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А, следовательно, к меньшему утомлению ребёнка. Но если уровень квалификации учителя, его психологическая компетентность недостаточны, результат окажется противоположным ожидаемому.</a:t>
            </a:r>
          </a:p>
          <a:p>
            <a:pPr marL="0" indent="0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5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Условия выполнения физических упражнений</a:t>
            </a: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781095527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23528" y="692696"/>
            <a:ext cx="8712968" cy="6165304"/>
          </a:xfr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457200" indent="-457200">
              <a:buAutoNum type="arabicPeriod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Состав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упражнений физкультминутки должен зависеть от особенностей урока (какой это предмет, в какой вид деятельности были включены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обучающиеся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 этого, каково их состояние и т.д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.).</a:t>
            </a:r>
          </a:p>
          <a:p>
            <a:pPr marL="457200" indent="-457200">
              <a:buAutoNum type="arabicPeriod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Обязательным является эмоциональная составляющая физкультминутки. Амплитуда стимулируемых эмоций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 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может быть различной - от выраженной экспрессии до спокойной релаксации, но во всех случаях занятие должно проводиться на положительном эмоциональном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фоне.</a:t>
            </a:r>
          </a:p>
          <a:p>
            <a:pPr marL="457200" indent="-457200">
              <a:buAutoNum type="arabicPeriod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Учителю</a:t>
            </a: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проводящему физкультминутки, необходимо выработать для каждого класса 2 - 3 условных вербально-поведенческих знака («якоря» в терминологии нейролингвистического программирования), позволяющих быстрее и эффективнее переключать школьников в другой режим деятельности.</a:t>
            </a:r>
          </a:p>
          <a:p>
            <a:pPr marL="0" indent="0">
              <a:buNone/>
            </a:pP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3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равила </a:t>
            </a: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построения урока с позиции </a:t>
            </a:r>
            <a:r>
              <a:rPr lang="ru-RU" sz="19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50605253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23528" y="548680"/>
            <a:ext cx="8712968" cy="6309320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1. Правильная организация урока</a:t>
            </a:r>
          </a:p>
          <a:p>
            <a:pPr>
              <a:buFontTx/>
              <a:buChar char="-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учет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всех критериев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 рациональном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уровне;</a:t>
            </a:r>
          </a:p>
          <a:p>
            <a:pPr>
              <a:buFontTx/>
              <a:buChar char="-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главная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цель учителя - научить ученика запрашивать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необходимую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информацию и получать требуемый ответ. А для этого необходимо сформировать у него интерес мотивацию к познанию, обучению, осознание того что он хочет узнать, готовность и умение задать (сформулировать) вопрос.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Задавание </a:t>
            </a: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вопросов является:</a:t>
            </a:r>
          </a:p>
          <a:p>
            <a:pPr marL="0" indent="0">
              <a:buNone/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а) показателем включенности ученика в обсуждаемую проблему и, следовательно, хорошего уровня его работоспособности;</a:t>
            </a:r>
          </a:p>
          <a:p>
            <a:pPr marL="0" indent="0">
              <a:buNone/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б) проявлением и тренировкой познавательной активности;</a:t>
            </a:r>
          </a:p>
          <a:p>
            <a:pPr marL="0" indent="0">
              <a:buNone/>
            </a:pP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в) показателем адекватно развитых коммуникативных навыков.</a:t>
            </a:r>
          </a:p>
          <a:p>
            <a:pPr marL="0" indent="0">
              <a:buNone/>
            </a:pP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К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оличество </a:t>
            </a:r>
            <a:r>
              <a:rPr lang="ru-RU" sz="1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 качество задаваемых учеником вопросов служат одними из индикаторов его психофизического состояния, психологического здоровья, а также тренируют его успешность в учебной деятельности.</a:t>
            </a:r>
          </a:p>
          <a:p>
            <a:pPr marL="0" indent="0" algn="ctr">
              <a:buNone/>
            </a:pPr>
            <a:r>
              <a:rPr lang="ru-RU" sz="1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Организация урока должна обязательно включать три этапа:</a:t>
            </a:r>
          </a:p>
          <a:p>
            <a:pPr>
              <a:buAutoNum type="arabicPeriod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учитель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сообщает информацию (одновременно стимулирует вопросы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);</a:t>
            </a:r>
          </a:p>
          <a:p>
            <a:pPr>
              <a:buAutoNum type="arabicPeriod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ученики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формулируют и задают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вопросы</a:t>
            </a:r>
          </a:p>
          <a:p>
            <a:pPr>
              <a:buAutoNum type="arabicPeriod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учитель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ученики отвечают на вопросы.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Результат урока - взаимный интерес, который подавляет утомление.</a:t>
            </a:r>
          </a:p>
          <a:p>
            <a:pPr marL="0" indent="0">
              <a:buNone/>
            </a:pPr>
            <a:endParaRPr lang="ru-RU" sz="1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5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равила </a:t>
            </a: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построения урока с позиции </a:t>
            </a:r>
            <a:r>
              <a:rPr lang="ru-RU" sz="19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320338092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0" y="548680"/>
            <a:ext cx="9144000" cy="6309320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2. Использование каналов 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восприятия</a:t>
            </a:r>
          </a:p>
          <a:p>
            <a:pPr marL="0" indent="0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Особенности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восприятия определяются одним из важнейших свойств индивидуальности — функциональной асимметрией мозга: распределением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психических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функций между полушариями. </a:t>
            </a:r>
          </a:p>
          <a:p>
            <a:pPr marL="0" indent="0" algn="ctr">
              <a:buNone/>
            </a:pPr>
            <a:r>
              <a:rPr lang="ru-RU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типы </a:t>
            </a: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функциональной организации двух полушарий мозга: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ru-RU" sz="1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левополушарны</a:t>
            </a:r>
            <a:r>
              <a:rPr lang="ru-RU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люди — при доминировании левого полушария. Для них характерен словесно-логический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стиль познавательных процессов, склонность к абстрагированию и обобщению;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ru-RU" sz="1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правополушарные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люди — доминирование правого полушария, У данного типа развиты конкретно-образное мышление и воображение;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ru-RU" sz="1800" b="1" i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равнополушарные</a:t>
            </a:r>
            <a:r>
              <a:rPr lang="ru-RU" sz="1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люди — у них отсутствует ярко выраженное доминирование одного из полушарий.</a:t>
            </a:r>
          </a:p>
          <a:p>
            <a:pPr marL="0" indent="0" algn="ctr">
              <a:buNone/>
            </a:pPr>
            <a:r>
              <a:rPr lang="ru-RU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На основе предпочтительных каналов восприятия информации различают: </a:t>
            </a:r>
            <a:endParaRPr lang="ru-RU" sz="1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аудиальное восприятие;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визуальное восприятие;</a:t>
            </a:r>
          </a:p>
          <a:p>
            <a:pPr marL="0" indent="0" algn="ctr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кинестетическое восприятие.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Знание этих характеристик детей позволит педагогу </a:t>
            </a:r>
            <a:r>
              <a:rPr lang="ru-RU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излагать учебный материал на доступно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 для всех обучающихся  языке, облегчив процесс его запоминания.</a:t>
            </a:r>
          </a:p>
          <a:p>
            <a:pPr marL="0" indent="0">
              <a:buNone/>
            </a:pPr>
            <a:endParaRPr lang="ru-RU" sz="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3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3"/>
            <a:ext cx="8928992" cy="432047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равила </a:t>
            </a: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построения урока с позиции </a:t>
            </a:r>
            <a:r>
              <a:rPr lang="ru-RU" sz="19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здоровьесберегающих</a:t>
            </a:r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ru-RU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технологий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133913522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0" y="548680"/>
            <a:ext cx="9144000" cy="6309320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3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. Учет зоны работоспособности  обучающихся</a:t>
            </a:r>
            <a:endParaRPr lang="ru-RU" sz="2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Экспериментально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доказано, что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биоритмологический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оптимум работоспособности у школьников имеет свои пики и спады как в течение учебного дня, так и в разные дни учебной недели.     Работоспособность зависит и от возрастных особенностей детей.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4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. Распределение интенсивности умственной деятельности</a:t>
            </a:r>
          </a:p>
          <a:p>
            <a:pPr marL="0" indent="0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 организации урока выделяют три основных этапа с точки зрения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которые характеризуются своей продолжительностью, объемом нагрузки и характерными видами деятельности. </a:t>
            </a:r>
          </a:p>
          <a:p>
            <a:pPr marL="0" indent="0" algn="ctr">
              <a:buNone/>
            </a:pPr>
            <a:r>
              <a:rPr lang="ru-RU" sz="1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Эффективность усвоения знаний  обучающихся  в </a:t>
            </a:r>
            <a:r>
              <a:rPr lang="ru-RU" sz="18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течение </a:t>
            </a:r>
            <a:r>
              <a:rPr lang="ru-RU" sz="18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урока такова:</a:t>
            </a:r>
          </a:p>
          <a:p>
            <a:pPr marL="0" indent="0">
              <a:buNone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Практически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все исследователи сходятся во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мнении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что урок, организованный на основе принципов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не должен приводить к тому, чтобы дети  заканчивали обучение с сильными и выраженными формами утомления.</a:t>
            </a:r>
          </a:p>
          <a:p>
            <a:pPr marL="0" indent="0">
              <a:buNone/>
            </a:pPr>
            <a:r>
              <a:rPr lang="ru-RU" sz="16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Утомление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— возникающее в результате работы временное ухудшение функционального состояния человека, выражающееся в снижении работоспособности, в неспецифических изменениях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физиологических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функций и в субъективном ощущении усталости. Но утомление не следует рассматривать только как отрицательный феномен. Это защитная, охранительная реакция организма, стимулятор его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восстановительных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процессов и повышения функциональных возможностей. Действительно, отрицательное влияние на организм оказывает постоянно возникающее и хроническое утомление, особенно перерастающее в переутомление.</a:t>
            </a:r>
          </a:p>
          <a:p>
            <a:pPr marL="0" indent="0">
              <a:buNone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7120762"/>
              </p:ext>
            </p:extLst>
          </p:nvPr>
        </p:nvGraphicFramePr>
        <p:xfrm>
          <a:off x="107504" y="3573016"/>
          <a:ext cx="8712969" cy="370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04323"/>
                <a:gridCol w="2904323"/>
                <a:gridCol w="290432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5-25-я минута — 80%;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25-35-я минута — 60-40%;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35—40-я минута — 10%.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862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789" y="116632"/>
            <a:ext cx="8579296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Основополагающие приоритеты для педагогики оздоровления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48054850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4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6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6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8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0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92696"/>
            <a:ext cx="8712968" cy="6048672"/>
          </a:xfr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Здоровый ребенок – практически достижимая норма детского развития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Оздоровление – не совокупность лечебно-профилактических мер, а форма развития психофизических возможностей детей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Индивидуально-дифференцированный подход – основное средство оздоровительно-развивающей работы с обучающимися.</a:t>
            </a:r>
          </a:p>
        </p:txBody>
      </p:sp>
    </p:spTree>
    <p:extLst>
      <p:ext uri="{BB962C8B-B14F-4D97-AF65-F5344CB8AC3E}">
        <p14:creationId xmlns:p14="http://schemas.microsoft.com/office/powerpoint/2010/main" xmlns="" val="15696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Анализ проведения урока с позиций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280378597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620688"/>
            <a:ext cx="8784976" cy="6120680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 algn="ctr">
              <a:buNone/>
            </a:pP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Педагогу в организации и проведении урока необходимо учитывать: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1) обстановку и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гигиенические условия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классе (кабинете): температуру и свежесть воздуха, рациональность освещения класса и доски, наличие/отсутствие монотонных, неприятных звуковых раздражителей и т.д.;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2)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число видов учебной деятельности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опрос учащихся, письмо, чтение, слушание, рассказ, рассматривание наглядных пособий, ответы на вопросы, решение примеров, задач и др. Норма – 4-7 видов за урок. Частые смены одной деятельности другой требуют от учащихся дополнительных адаптационных усилий;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3)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среднюю продолжительность и частоту чередования различных видов учебной деятельности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Ориентировочная норма – 7-10 минут;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число видов преподавания: словесный, наглядный, аудиовизуальный, самостоятельная работа и т.д. Норма – не менее трех;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5)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чередование видов преподавания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Норма – не позже чем через 10-15 минут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6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Анализ проведения урока с позиций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068701380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620688"/>
            <a:ext cx="8784976" cy="6120680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6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наличие и выбор места на уроке методов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способствующих активизации инициативы и творческого самовыражения самих учащихся. Это такие методы, как метод свободного выбора (свободная беседа, выбор способа действия, выбор способа взаимодействия; свобода творчества и т.д.); активные методы (ученики в роли учителя, обучение действием, обсуждение в группах, ролевая игра, дискуссия, семинар, ученик как исследователь); методы, направленные на самопознание и развитие (интеллекта, эмоций, общения, воображения, самооценки 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взаимооценки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7)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место и длительность применения ИКТ и ТСО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(в соответствии с гигиеническими нормами), умение учителя использовать их как возможности инициирования дискуссии, обсуждения;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8) позы учащихся,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чередование поз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9)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физкультминутки и другие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оздоровительные моменты на уроке – их место, содержание и продолжительность. Норма – на 15-20 минут урока по 1 минутке из 3-х легких упражнений с 3 – повторениями каждого упражнения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7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Анализ проведения урока с позиций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30276501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620688"/>
            <a:ext cx="8784976" cy="6120680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) наличие у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мотивации к учебной деятельности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уроке (интерес к занятиям, стремление больше узнать, радость от активности, интерес к изучаемому материалу и т.п.) и используемые учителем методы повышения этой мотивации;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11)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наличие в содержательной части урока вопросов, связанных со здоровьем и здоровым образом жизни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 демонстрация, прослеживание этих связей; формирование отношения к человеку и его здоровью как к ценности; выработка понимания сущности здорового образа жизни; формирование потребности в здоровом образе жизни; выработка индивидуального способа безопасного поведения, сообщение учащимся знаний о возможных последствиях выбора поведения и т.д.;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12)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психологический климат на уроке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 - наличие на уроке эмоциональных разрядок: шуток, улыбок, афоризмов с комментариями и т.п.;</a:t>
            </a:r>
          </a:p>
        </p:txBody>
      </p:sp>
    </p:spTree>
    <p:extLst>
      <p:ext uri="{BB962C8B-B14F-4D97-AF65-F5344CB8AC3E}">
        <p14:creationId xmlns:p14="http://schemas.microsoft.com/office/powerpoint/2010/main" xmlns="" val="2520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Анализ проведения урока с позиций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здоровьесбережения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431399342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620688"/>
            <a:ext cx="8784976" cy="6120680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 algn="ctr">
              <a:buNone/>
            </a:pPr>
            <a:r>
              <a:rPr lang="ru-RU" sz="24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В конце урока следует обратить внимание на следующее: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14)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плотность урока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т.е. количество времени, затраченного школьниками на учебную работу. Норма - не менее 60 % и не более 75-80 %;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15)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момент наступления утомления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снижения их учебной активности. Определяется в ходе наблюдения по возрастанию двигательных и пассивных отвлечений у детей в процессе учебной работы;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16) 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темп и особенности окончания урока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быстрый темп, «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скомканность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», нет времени на вопросы учащихся, быстрое, практически без комментариев, записывание домашнего задания;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спокойное завершение урока: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обучающиеся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имеют возможность задать учителю вопросы, учитель может прокомментировать задание на дом, попрощаться с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обучающимися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;</a:t>
            </a:r>
          </a:p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задержка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обучающихся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классе после звонка (на перемене).</a:t>
            </a:r>
          </a:p>
          <a:p>
            <a:pPr marL="0" indent="0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Упражнения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965975075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620688"/>
            <a:ext cx="8784976" cy="612068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2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Упражнение для </a:t>
            </a:r>
            <a:r>
              <a:rPr lang="ru-RU" sz="22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глаз: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“Раскрашивание”. Учитель предлагает детям закрыть глаза и представить перед собой большой белый экран. Необходимо мысленно раскрасить этот экран поочерёдно любым цветом: например, сначала жёлтым, потом оранжевым, зелёным, синим, но закончить раскрашивание нужно самым любимым цветом.</a:t>
            </a:r>
          </a:p>
          <a:p>
            <a:pPr marL="0" indent="0">
              <a:buNone/>
            </a:pPr>
            <a:r>
              <a:rPr lang="ru-RU" sz="22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Упражнения на релаксацию: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Игра “Роняем руки” расслабляет мышцы всего корпуса. Дети поднимают руки в стороны и слегка наклоняются вперёд. По команде учителя снимают напряжение в спине, шее и плечах. Корпус, голова и руки падают вниз, колени слегка подгибаются. Затем дети выпрямляются, последовательно разгибаясь в тазобедренном, поясничном и плечевом поясе, и принимают исходное положение. Упражнение повторяется.</a:t>
            </a:r>
          </a:p>
          <a:p>
            <a:pPr marL="0" indent="0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4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Упражнения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42918111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620688"/>
            <a:ext cx="8784976" cy="612068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Упражнения </a:t>
            </a: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для формирования правильной осанки  :</a:t>
            </a:r>
            <a:endParaRPr lang="ru-RU" sz="20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Вверх рука и вниз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рука”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дыхательная гимнастика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7012306"/>
              </p:ext>
            </p:extLst>
          </p:nvPr>
        </p:nvGraphicFramePr>
        <p:xfrm>
          <a:off x="179512" y="1397000"/>
          <a:ext cx="8856984" cy="5273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428492"/>
                <a:gridCol w="4428492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Вверх рука и вниз рука.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Потянули их слегка.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Быстро поменяли руки!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Нам сегодня не до скуки.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(Одна прямая рука вверх, другая вниз, рывком менять руки.)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Приседание с хлопками: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Вниз – хлопок и вверх – хлопок.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Ноги, руки разминаем,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Точно знаем – будет прок.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(Приседания, хлопки в ладоши над головой.)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Крутим-вертим головой,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Разминаем шею. Стой!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(Вращение головой вправо и влево.)</a:t>
                      </a:r>
                    </a:p>
                    <a:p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И на месте мы шагаем,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Ноги выше поднимаем.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(Ходьба на месте, высоко поднимая колени.)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Потянулись, растянулись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Вверх и в стороны, вперёд.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(Потягивания – руки вверх, в стороны, вперёд.)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И за парты все вернулись –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Вновь урок у нас идёт.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(Дети садятся за парты.)</a:t>
                      </a:r>
                    </a:p>
                    <a:p>
                      <a:pPr marL="0" indent="0">
                        <a:buNone/>
                      </a:pPr>
                      <a:endParaRPr lang="ru-RU" sz="20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  <a:p>
                      <a:endParaRPr lang="ru-RU" sz="2000" dirty="0"/>
                    </a:p>
                  </a:txBody>
                  <a:tcPr>
                    <a:gradFill flip="none" rotWithShape="1">
                      <a:gsLst>
                        <a:gs pos="0">
                          <a:srgbClr val="66FFFF">
                            <a:tint val="66000"/>
                            <a:satMod val="160000"/>
                          </a:srgbClr>
                        </a:gs>
                        <a:gs pos="50000">
                          <a:srgbClr val="66FFFF">
                            <a:tint val="44500"/>
                            <a:satMod val="160000"/>
                          </a:srgbClr>
                        </a:gs>
                        <a:gs pos="100000">
                          <a:srgbClr val="66FFFF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91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Упражнения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829254952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620688"/>
            <a:ext cx="8784976" cy="612068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2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Упражнения </a:t>
            </a:r>
            <a:r>
              <a:rPr lang="ru-RU" sz="22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для улучшения осанки.:</a:t>
            </a:r>
            <a:endParaRPr lang="ru-RU" sz="22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Птица перед взлётом».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Стоя, подышать спокойно, затем наклон вперёд, ноги не сгибаем, голова вперёд, руки за спиной, подняты вверх с напряжением, как крылья. Уронили голову, руки расслабленно упали вниз и висят свободно (5-6 сек).</a:t>
            </a:r>
          </a:p>
          <a:p>
            <a:pPr marL="0" indent="0">
              <a:buNone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«Кто там».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Обеими руками берёмся за спинку стула и поворачиваемся вправо и влево до предела, возвращаясь в исходное положение, расслабляясь.</a:t>
            </a:r>
          </a:p>
          <a:p>
            <a:pPr marL="0" indent="0">
              <a:buNone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«Дружная семья».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Ученики стоят впереди и позади парт и делают одновременно: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 шага вправо - хлопок, шаг вперёд - 2 хлопка, 2 шага влево - хлопок, шаг назад - 2 хлопка. Затем повторяем в обратном порядке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pPr marL="0" indent="0">
              <a:buNone/>
            </a:pP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2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Упражнения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14877040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620688"/>
            <a:ext cx="8784976" cy="612068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200" b="1" i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Психогимнастика</a:t>
            </a:r>
            <a:endParaRPr lang="ru-RU" sz="22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1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. «Весёлая пчёлка».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Вдох свободный. На вдохе произнести звук «з-з-з-з». Представим, что пчёлка села на нос, руку, ногу. Упражнение учит направлять дыхание и внимание на определённый участок тела.</a:t>
            </a:r>
          </a:p>
          <a:p>
            <a:pPr marL="0" indent="0">
              <a:buNone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2. «Холодно – жарко».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Подул холодный ветер, ребята съёжились в комочек. Выглянуло летнее солнышко, можно загорать. Расслабились и обмахиваемся веером (делаем из листа бумаги). Происходит расслабление и напряжение мышц туловища.</a:t>
            </a:r>
          </a:p>
          <a:p>
            <a:pPr marL="0" indent="0">
              <a:buNone/>
            </a:pP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3. «</a:t>
            </a:r>
            <a:r>
              <a:rPr lang="ru-RU" sz="2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Шалтай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– Болтай».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Ребята стоят в расслабленном состоянии, руки свободно свисают. Под текст делаем повороты, руки болтаются свободно, как у тряпичной куклы.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Шалтай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– Болтай сидел на стене,</a:t>
            </a:r>
          </a:p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Шалтай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– Болтай свалился во сне.</a:t>
            </a:r>
          </a:p>
          <a:p>
            <a:pPr marL="0" indent="0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3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Упражнения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605959007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0" y="549442"/>
            <a:ext cx="9144000" cy="6336704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0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Дыхательная </a:t>
            </a:r>
            <a:r>
              <a:rPr lang="ru-RU" sz="20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и звуковая гимнастика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Погладить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нос (боковые его части) от кончика к переносице – вдох. Вдох левой ноздрёй, правая ноздря закрыта, выдох правой (при этом закрыта левая). На выдохе постучать по ноздрям 5 раз.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Сделать 8-10 вдохов и выдохов через левую и правую ноздри, по очереди закрывая отдыхающую ноздрю указательным пальцем.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Сделать вдох носом. На выдохе протяжно тянуть звуки «м-м-м-м», одновременно постукивая пальцем по крыльям носа.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Закрыть правую ноздрю и протяжно тянуть «г-м-м-м», на выдохе то же самое, закрыть левую ноздрю.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Энергично произносить «т-д». Упражнение служит для укрепления мышц языка.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Энергично произносить «п-б», Произношение этих звуков укрепляет мышцы губ.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Высунуть язык, энергично произносить «к-г», «н-г». Укрепляются мышцы полости глотки.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Несколько раз зевнуть и потянуться. Зевание стимулирует деятельность головного мозга, а также снимает стрессовое состояние</a:t>
            </a:r>
          </a:p>
          <a:p>
            <a:pPr>
              <a:buFont typeface="Wingdings" pitchFamily="2" charset="2"/>
              <a:buChar char="Ø"/>
            </a:pPr>
            <a:endParaRPr lang="ru-RU" sz="2000" b="1" i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5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68" name="Группа 1"/>
          <p:cNvGrpSpPr>
            <a:grpSpLocks/>
          </p:cNvGrpSpPr>
          <p:nvPr/>
        </p:nvGrpSpPr>
        <p:grpSpPr bwMode="auto">
          <a:xfrm>
            <a:off x="430307" y="5863221"/>
            <a:ext cx="3493623" cy="658450"/>
            <a:chOff x="412278" y="5867801"/>
            <a:chExt cx="4591770" cy="847353"/>
          </a:xfrm>
        </p:grpSpPr>
        <p:sp>
          <p:nvSpPr>
            <p:cNvPr id="15370" name="TextBox 3"/>
            <p:cNvSpPr txBox="1">
              <a:spLocks noChangeArrowheads="1"/>
            </p:cNvSpPr>
            <p:nvPr/>
          </p:nvSpPr>
          <p:spPr bwMode="auto">
            <a:xfrm>
              <a:off x="1619672" y="6350192"/>
              <a:ext cx="242797" cy="336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1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371" name="TextBox 11"/>
            <p:cNvSpPr txBox="1">
              <a:spLocks noChangeArrowheads="1"/>
            </p:cNvSpPr>
            <p:nvPr/>
          </p:nvSpPr>
          <p:spPr bwMode="auto">
            <a:xfrm>
              <a:off x="1471979" y="5867804"/>
              <a:ext cx="3532069" cy="673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Calibri" pitchFamily="34" charset="0"/>
                </a:rPr>
                <a:t>Издательство «Учитель</a:t>
              </a:r>
              <a:r>
                <a:rPr lang="ru-RU" sz="1600" b="1" dirty="0" smtClean="0">
                  <a:solidFill>
                    <a:srgbClr val="000000"/>
                  </a:solidFill>
                  <a:latin typeface="Calibri" pitchFamily="34" charset="0"/>
                </a:rPr>
                <a:t>»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hlinkClick r:id="rId2"/>
                </a:rPr>
                <a:t>www.uchitel-izd.ru</a:t>
              </a:r>
              <a:r>
                <a:rPr lang="ru-RU" sz="12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ru-RU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1537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2278" y="5867801"/>
              <a:ext cx="847353" cy="847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432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8238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Оригинальная гимнастика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: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C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</a:br>
            <a:endParaRPr lang="ru-RU" dirty="0">
              <a:solidFill>
                <a:srgbClr val="FFCC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491733149"/>
              </p:ext>
            </p:extLst>
          </p:nvPr>
        </p:nvGraphicFramePr>
        <p:xfrm>
          <a:off x="3563888" y="5638567"/>
          <a:ext cx="5508104" cy="12092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44089"/>
                <a:gridCol w="2264015"/>
              </a:tblGrid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5"/>
                        </a:rPr>
                        <a:t>Профессиональная переподготовка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6"/>
                        </a:rPr>
                        <a:t>Курсы повышения квалификации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 err="1">
                          <a:effectLst/>
                          <a:hlinkClick r:id="rId7"/>
                        </a:rPr>
                        <a:t>Вебинары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 в режиме онлайн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8"/>
                        </a:rPr>
                        <a:t>Курсы повышения квалификации в режиме офлайн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9"/>
                        </a:rPr>
                        <a:t>Вебинары в режиме офлайн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</a:tr>
              <a:tr h="175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10"/>
                        </a:rPr>
                        <a:t>Международные научно-практические конференции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11"/>
                        </a:rPr>
                        <a:t>Международный конкурс проектных и исследовательских работ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79" marR="502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620688"/>
            <a:ext cx="8784976" cy="6120680"/>
          </a:xfr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Частично гимнастика основана на произношении гласных звуков. По утверждению древних индейцев, именно протяжное произношение гласных, с доброй усмешкой на лице, положительно отражается на формировании организма.</a:t>
            </a:r>
          </a:p>
          <a:p>
            <a:pPr marL="0" indent="0">
              <a:buNone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1.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Сложная экологическая обстановка делает особенно необходимым проведение массажа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щитовидной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железы, который можно выполнить следующим образом.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Сядьте удобно. </a:t>
            </a:r>
            <a:r>
              <a:rPr lang="ru-RU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Расслабтесъ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успокойтесь. Ровно, протяжно, на одной высоте произносите звук [а].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Произношение звука [и] в таких же условиях активизирует работу мозга, нормализует функцию почек.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Проговаривание звука [о] приводит в порядок среднюю часть грудной клетки.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Чередование звуков [о], [и] массирует сердце.</a:t>
            </a:r>
          </a:p>
          <a:p>
            <a:pPr marL="0" indent="0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1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5638</TotalTime>
  <Words>13020</Words>
  <Application>Microsoft Office PowerPoint</Application>
  <PresentationFormat>Экран (4:3)</PresentationFormat>
  <Paragraphs>1616</Paragraphs>
  <Slides>108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108</vt:i4>
      </vt:variant>
    </vt:vector>
  </HeadingPairs>
  <TitlesOfParts>
    <vt:vector size="109" baseType="lpstr">
      <vt:lpstr>Тема Office</vt:lpstr>
      <vt:lpstr>Слайд 1</vt:lpstr>
      <vt:lpstr>  в основе образовательного процесса </vt:lpstr>
      <vt:lpstr>    Здоровье -   </vt:lpstr>
      <vt:lpstr>    Здоровье -   </vt:lpstr>
      <vt:lpstr>    Здоровье -   </vt:lpstr>
      <vt:lpstr>  школьные факторы риска  </vt:lpstr>
      <vt:lpstr>  школьные факторы риска  </vt:lpstr>
      <vt:lpstr>    Три степени приверженности школы идеям здоровьесбережения:   </vt:lpstr>
      <vt:lpstr>    Основополагающие приоритеты для педагогики оздоровления :   </vt:lpstr>
      <vt:lpstr>    Сохраняющая и тренирующая здоровье среда   </vt:lpstr>
      <vt:lpstr> здоровьесберегающее образовательное пространство школы  </vt:lpstr>
      <vt:lpstr> здоровьесберегающее образовательное пространство школы  </vt:lpstr>
      <vt:lpstr> здоровьесберегающее образовательное пространство школы  </vt:lpstr>
      <vt:lpstr>  Главные особенности ЗПШ </vt:lpstr>
      <vt:lpstr>  Главные особенности ЗПШ </vt:lpstr>
      <vt:lpstr>  Гигиенические условия </vt:lpstr>
      <vt:lpstr>  Условия (вариант) </vt:lpstr>
      <vt:lpstr>  Учебно-организационные  условия </vt:lpstr>
      <vt:lpstr>  Учебно-организационные  условия </vt:lpstr>
      <vt:lpstr>  Психолого-педагогические условия </vt:lpstr>
      <vt:lpstr>  Психолого-педагогические  условия </vt:lpstr>
      <vt:lpstr> Требования к организации образовательной деятельности </vt:lpstr>
      <vt:lpstr> ПРИЗНАКИ ЗДОРОВЬЯ  ОБУЧАЮЩИХСЯ </vt:lpstr>
      <vt:lpstr>Состояния обучающихся, требующие введения ЗОЖ</vt:lpstr>
      <vt:lpstr>Состояния обучающихся, требующие введения ЗОЖ</vt:lpstr>
      <vt:lpstr>уровни решения задач по проблеме реализации ЗОЖ</vt:lpstr>
      <vt:lpstr>уровни решения задач по проблеме реализации ЗОЖ</vt:lpstr>
      <vt:lpstr>уровни решения задач по проблеме реализации ЗОЖ</vt:lpstr>
      <vt:lpstr>уровни решения задач по проблеме реализации ЗОЖ</vt:lpstr>
      <vt:lpstr>уровни решения задач по проблеме реализации ЗОЖ</vt:lpstr>
      <vt:lpstr>    Здоровьесберегающая  технология -   </vt:lpstr>
      <vt:lpstr>    Здоровьесберегающая  технология -   </vt:lpstr>
      <vt:lpstr>    Цели и задачи здоровьесберегающих технологий:   </vt:lpstr>
      <vt:lpstr>    Цели и задачи здоровьесберегающих технологий:   </vt:lpstr>
      <vt:lpstr>    Цель здоровьесберегающей  технологии -   </vt:lpstr>
      <vt:lpstr>    Отличительные особенности    </vt:lpstr>
      <vt:lpstr>    Потенциал:   </vt:lpstr>
      <vt:lpstr>    Функции здоровьесберегающих технологий:   </vt:lpstr>
      <vt:lpstr>    Функции здоровьесберегающих технологий:   </vt:lpstr>
      <vt:lpstr>    Принципы здоровьесберегающих технологий :   </vt:lpstr>
      <vt:lpstr>    Принципы здоровьесберегающих технологий :   </vt:lpstr>
      <vt:lpstr>    Принципы здоровьесберегающих технологий :   </vt:lpstr>
      <vt:lpstr>    Принципы здоровьесберегающей  технологии -   </vt:lpstr>
      <vt:lpstr>  вариант принципов: </vt:lpstr>
      <vt:lpstr>   Или вариант принципов: </vt:lpstr>
      <vt:lpstr>   Или вариант принципов: </vt:lpstr>
      <vt:lpstr>  Другой вариант принципов: </vt:lpstr>
      <vt:lpstr>    Принципы здоровьесберегающих технологий :   </vt:lpstr>
      <vt:lpstr>    Выбор здоровьесберегающих технологий зависит от:   </vt:lpstr>
      <vt:lpstr>    Выбор здоровьесберегающих технологий зависит от:   </vt:lpstr>
      <vt:lpstr>      ЗОТ предполагает использование разных форм работы :   </vt:lpstr>
      <vt:lpstr>      ЗОТ предполагает использование разных форм работы :   </vt:lpstr>
      <vt:lpstr>      Содержание работы :   </vt:lpstr>
      <vt:lpstr>    Ресурсное обеспечение здоровьесберегающей деятельности    </vt:lpstr>
      <vt:lpstr>    ОЦЕНКА ОБРАЗОВАТЕЛЬНЫХ ТЕХНОЛОГИЙ ПО ИХ ЗДОРОВЬЕСБЕРЕГАЮЩЕЙ НАПРАВЛЕННОСТИ    </vt:lpstr>
      <vt:lpstr>    ОЦЕНКА ОБРАЗОВАТЕЛЬНЫХ ТЕХНОЛОГИЙ ПО ИХ ЗДОРОВЬЕСБЕРЕГАЮЩЕЙ НАПРАВЛЕННОСТИ    </vt:lpstr>
      <vt:lpstr>   Определение  </vt:lpstr>
      <vt:lpstr>    Здоровьесберегающая  технология -   </vt:lpstr>
      <vt:lpstr>   Их можно выделить в три подгруппы:  </vt:lpstr>
      <vt:lpstr>  Классификации </vt:lpstr>
      <vt:lpstr>  Классификации </vt:lpstr>
      <vt:lpstr>  Классификации </vt:lpstr>
      <vt:lpstr>     Классификация по разным подходам к охране здоровья     </vt:lpstr>
      <vt:lpstr>     Классификация по разным подходам к охране здоровья     </vt:lpstr>
      <vt:lpstr>     Классификация по разным подходам к охране здоровья     </vt:lpstr>
      <vt:lpstr>     Классификация по  характеру действия     </vt:lpstr>
      <vt:lpstr>     Классификация по  характеру действия     </vt:lpstr>
      <vt:lpstr>     Классификации    </vt:lpstr>
      <vt:lpstr>     Классификации    </vt:lpstr>
      <vt:lpstr>       Психолого-педагогические технологии здоровьесбережения     </vt:lpstr>
      <vt:lpstr>       Психолого-педагогические технологии здоровьесбережения     </vt:lpstr>
      <vt:lpstr>       Образовательные технологии здоровьесберегающей  направленности     </vt:lpstr>
      <vt:lpstr>       Образовательные технологии здоровьесберегающей  направленности     </vt:lpstr>
      <vt:lpstr>       Образовательные технологии здоровьесберегающей  направленности     </vt:lpstr>
      <vt:lpstr>      ЗОТ применяются в различных видах деятельности и представлены как:     </vt:lpstr>
      <vt:lpstr>       Технологии сохранения и стимулирования здоровья     </vt:lpstr>
      <vt:lpstr>       Технологии сохранения и стимулирования здоровья     </vt:lpstr>
      <vt:lpstr>       Технологии обучения здоровому образу жизни:     </vt:lpstr>
      <vt:lpstr>       Коррекционные технологии     </vt:lpstr>
      <vt:lpstr>       Коррекционные технологии     </vt:lpstr>
      <vt:lpstr>     Для педагогов:   </vt:lpstr>
      <vt:lpstr>гигиенические условия урока</vt:lpstr>
      <vt:lpstr>        Средства     </vt:lpstr>
      <vt:lpstr>     Снижение утомляемости на уроке   </vt:lpstr>
      <vt:lpstr>     Снижение утомляемости на уроке   </vt:lpstr>
      <vt:lpstr>      Условия выполнения физических упражнений   </vt:lpstr>
      <vt:lpstr>       Правила построения урока с позиции здоровьесберегающих  технологий:     </vt:lpstr>
      <vt:lpstr>       Правила построения урока с позиции здоровьесберегающих  технологий:     </vt:lpstr>
      <vt:lpstr>       Правила построения урока с позиции здоровьесберегающих  технологий:     </vt:lpstr>
      <vt:lpstr>    Анализ проведения урока с позиций здоровьесбережения:   </vt:lpstr>
      <vt:lpstr>    Анализ проведения урока с позиций здоровьесбережения:   </vt:lpstr>
      <vt:lpstr>    Анализ проведения урока с позиций здоровьесбережения:   </vt:lpstr>
      <vt:lpstr>    Анализ проведения урока с позиций здоровьесбережения:   </vt:lpstr>
      <vt:lpstr>    Упражнения:   </vt:lpstr>
      <vt:lpstr>    Упражнения:   </vt:lpstr>
      <vt:lpstr>    Упражнения:   </vt:lpstr>
      <vt:lpstr>    Упражнения:   </vt:lpstr>
      <vt:lpstr>    Упражнения:   </vt:lpstr>
      <vt:lpstr>     Оригинальная гимнастика:   </vt:lpstr>
      <vt:lpstr>     Оригинальная гимнастика:   </vt:lpstr>
      <vt:lpstr>     Оригинальная гимнастика:   </vt:lpstr>
      <vt:lpstr>   Десять секретов здоровьесберегающей технологии   </vt:lpstr>
      <vt:lpstr>   Десять секретов здоровьесберегающей технологии   </vt:lpstr>
      <vt:lpstr>   Десять секретов здоровьесберегающей технологии   </vt:lpstr>
      <vt:lpstr>   Десять секретов здоровьесберегающей технологии   </vt:lpstr>
      <vt:lpstr>   Десять секретов здоровьесберегающей технологии   </vt:lpstr>
      <vt:lpstr>   Десять заповедей здоровья учителю  </vt:lpstr>
      <vt:lpstr>   Советы по сохранению здоровья учителю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Черноиванова Наталья</dc:creator>
  <cp:lastModifiedBy>Home</cp:lastModifiedBy>
  <cp:revision>599</cp:revision>
  <dcterms:created xsi:type="dcterms:W3CDTF">2013-09-03T10:23:08Z</dcterms:created>
  <dcterms:modified xsi:type="dcterms:W3CDTF">2020-02-29T18:14:33Z</dcterms:modified>
</cp:coreProperties>
</file>