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1" r:id="rId3"/>
    <p:sldId id="341" r:id="rId4"/>
    <p:sldId id="270" r:id="rId5"/>
    <p:sldId id="263" r:id="rId6"/>
    <p:sldId id="267" r:id="rId7"/>
    <p:sldId id="274" r:id="rId8"/>
    <p:sldId id="276" r:id="rId9"/>
    <p:sldId id="278" r:id="rId10"/>
    <p:sldId id="280" r:id="rId11"/>
    <p:sldId id="272" r:id="rId12"/>
    <p:sldId id="282" r:id="rId13"/>
    <p:sldId id="294" r:id="rId14"/>
    <p:sldId id="296" r:id="rId15"/>
    <p:sldId id="298" r:id="rId16"/>
    <p:sldId id="300" r:id="rId17"/>
    <p:sldId id="302" r:id="rId18"/>
    <p:sldId id="304" r:id="rId19"/>
    <p:sldId id="306" r:id="rId20"/>
    <p:sldId id="308" r:id="rId21"/>
    <p:sldId id="310" r:id="rId22"/>
    <p:sldId id="312" r:id="rId23"/>
    <p:sldId id="314" r:id="rId24"/>
    <p:sldId id="316" r:id="rId25"/>
    <p:sldId id="325" r:id="rId26"/>
    <p:sldId id="339" r:id="rId27"/>
    <p:sldId id="333" r:id="rId28"/>
    <p:sldId id="334" r:id="rId29"/>
    <p:sldId id="330" r:id="rId30"/>
    <p:sldId id="32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F4FBBE-C433-4FEB-872F-DC66E525F11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816E34-F4B7-455E-A1BF-3082DF55C6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274628313_7-scho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209"/>
          <a:stretch>
            <a:fillRect/>
          </a:stretch>
        </p:blipFill>
        <p:spPr bwMode="auto">
          <a:xfrm>
            <a:off x="4648200" y="1190625"/>
            <a:ext cx="41973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7825680" cy="40324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chemeClr val="folHlink"/>
                </a:solidFill>
                <a:latin typeface="Arbat-Bold" pitchFamily="2" charset="0"/>
              </a:rPr>
              <a:t>Современный урок </a:t>
            </a:r>
            <a:br>
              <a:rPr lang="ru-RU" dirty="0" smtClean="0">
                <a:solidFill>
                  <a:schemeClr val="folHlink"/>
                </a:solidFill>
                <a:latin typeface="Arbat-Bold" pitchFamily="2" charset="0"/>
              </a:rPr>
            </a:br>
            <a:r>
              <a:rPr lang="ru-RU" dirty="0" smtClean="0">
                <a:solidFill>
                  <a:schemeClr val="folHlink"/>
                </a:solidFill>
                <a:latin typeface="Arbat-Bold" pitchFamily="2" charset="0"/>
              </a:rPr>
              <a:t>в начальной школе в соответствии с требованиями ФГОС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533400" y="3810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Технологические ресурсы</a:t>
            </a:r>
            <a:endParaRPr lang="ru-RU" sz="2800" b="1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590800" y="914400"/>
            <a:ext cx="1524000" cy="1828800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ИКТ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5257800" y="1066800"/>
            <a:ext cx="2057400" cy="1752600"/>
          </a:xfrm>
          <a:prstGeom prst="hexagon">
            <a:avLst>
              <a:gd name="adj" fmla="val 29348"/>
              <a:gd name="vf" fmla="val 11547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Развивающее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обучение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28800" y="3200400"/>
            <a:ext cx="1600200" cy="1447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Проектная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деятельность</a:t>
            </a:r>
          </a:p>
        </p:txBody>
      </p:sp>
      <p:pic>
        <p:nvPicPr>
          <p:cNvPr id="65542" name="Picture 17" descr="J02836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114800" y="3276600"/>
            <a:ext cx="2209800" cy="1524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 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КСО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781800" y="2819400"/>
            <a:ext cx="2209800" cy="1828800"/>
          </a:xfrm>
          <a:prstGeom prst="pentag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Модульное 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обучение</a:t>
            </a:r>
          </a:p>
        </p:txBody>
      </p:sp>
      <p:pic>
        <p:nvPicPr>
          <p:cNvPr id="65545" name="Picture 19" descr="J02836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1095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7200" y="4724400"/>
            <a:ext cx="1828800" cy="17526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Интерактивная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доска</a:t>
            </a:r>
          </a:p>
          <a:p>
            <a:pPr algn="ctr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5547" name="Picture 20" descr="J02836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562600"/>
            <a:ext cx="714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38800" y="5105400"/>
            <a:ext cx="2667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Здоровьесберегающие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>
            <a:normAutofit/>
          </a:bodyPr>
          <a:lstStyle/>
          <a:p>
            <a:pPr algn="ctr"/>
            <a:r>
              <a:rPr lang="ru-RU" sz="3800" b="1" smtClean="0">
                <a:solidFill>
                  <a:srgbClr val="000099"/>
                </a:solidFill>
              </a:rPr>
              <a:t>Способы организации учебного процесса:</a:t>
            </a:r>
            <a:r>
              <a:rPr lang="ru-RU" sz="4200" smtClean="0"/>
              <a:t>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/>
              <a:t>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освоить); 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выполнение учениками определённых действий для приобретения недостающих знаний;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выявление и освоение учащимися способа действия, позволяющего осознанно применять приобретённые знания;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формирование у школьников умения контролировать свои действия – как после их завершения, так и по ходу;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включение содержания обучения в контекст решения значимых жизненных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02"/>
          <p:cNvSpPr>
            <a:spLocks noChangeArrowheads="1"/>
          </p:cNvSpPr>
          <p:nvPr/>
        </p:nvSpPr>
        <p:spPr bwMode="auto">
          <a:xfrm>
            <a:off x="4724400" y="3048000"/>
            <a:ext cx="4419600" cy="3810000"/>
          </a:xfrm>
          <a:prstGeom prst="foldedCorner">
            <a:avLst>
              <a:gd name="adj" fmla="val 1250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AutoShape 3" descr="214598-Royalty-Free-RF-Clipart-Illustration-Of-A-Group-Of-School-Children-Around-A-Blank-White-Sign"/>
          <p:cNvSpPr>
            <a:spLocks noChangeArrowheads="1"/>
          </p:cNvSpPr>
          <p:nvPr/>
        </p:nvSpPr>
        <p:spPr bwMode="auto">
          <a:xfrm>
            <a:off x="228600" y="2971800"/>
            <a:ext cx="4267200" cy="3886200"/>
          </a:xfrm>
          <a:prstGeom prst="foldedCorner">
            <a:avLst>
              <a:gd name="adj" fmla="val 13741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or" pitchFamily="2" charset="0"/>
              </a:rPr>
              <a:t>Модели современного урока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5486400" y="1447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7315200" y="1447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5800" y="4016375"/>
            <a:ext cx="3124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Триединая цель урока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План- конспект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Преобладающая фронтальная форма обучения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Методы и приемы обучения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Типы уроков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838200"/>
            <a:ext cx="3505200" cy="762000"/>
            <a:chOff x="2251" y="1126"/>
            <a:chExt cx="1501" cy="339"/>
          </a:xfrm>
        </p:grpSpPr>
        <p:sp>
          <p:nvSpPr>
            <p:cNvPr id="26633" name="AutoShape 9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gray">
            <a:xfrm>
              <a:off x="2269" y="1145"/>
              <a:ext cx="1466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/>
                <a:t>Традиционная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29200" y="838200"/>
            <a:ext cx="3298825" cy="685800"/>
            <a:chOff x="3969" y="1126"/>
            <a:chExt cx="1502" cy="339"/>
          </a:xfrm>
        </p:grpSpPr>
        <p:sp>
          <p:nvSpPr>
            <p:cNvPr id="26636" name="AutoShape 12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/>
                <a:t>Инновационная</a:t>
              </a:r>
            </a:p>
          </p:txBody>
        </p:sp>
      </p:grp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781800" y="1828800"/>
            <a:ext cx="1905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Развивающая</a:t>
            </a:r>
            <a:r>
              <a:rPr lang="ru-RU"/>
              <a:t>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67200" y="1828800"/>
            <a:ext cx="203041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деятельностная</a:t>
            </a:r>
          </a:p>
        </p:txBody>
      </p:sp>
      <p:sp>
        <p:nvSpPr>
          <p:cNvPr id="26640" name="Oval 16" descr="332"/>
          <p:cNvSpPr>
            <a:spLocks noChangeArrowheads="1"/>
          </p:cNvSpPr>
          <p:nvPr/>
        </p:nvSpPr>
        <p:spPr bwMode="auto">
          <a:xfrm>
            <a:off x="3505200" y="2209800"/>
            <a:ext cx="2971800" cy="13716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chemeClr val="folHlink"/>
              </a:solidFill>
            </a:endParaRPr>
          </a:p>
          <a:p>
            <a:pPr algn="ctr"/>
            <a:r>
              <a:rPr lang="ru-RU" sz="2800" b="1">
                <a:solidFill>
                  <a:schemeClr val="folHlink"/>
                </a:solidFill>
              </a:rPr>
              <a:t>компоненты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953000" y="3276600"/>
            <a:ext cx="4191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Ключевые и базовые компетентности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Проектирование урока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Разнообразные формы обучения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Технологическая карта урока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Практический опыт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gray">
          <a:xfrm rot="4976862">
            <a:off x="3466306" y="1486694"/>
            <a:ext cx="2360613" cy="28924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>
                  <a:alpha val="50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gray">
          <a:xfrm>
            <a:off x="3200400" y="1752600"/>
            <a:ext cx="2743200" cy="2743200"/>
          </a:xfrm>
          <a:prstGeom prst="ellipse">
            <a:avLst/>
          </a:prstGeom>
          <a:solidFill>
            <a:srgbClr val="FFFF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gray">
          <a:xfrm>
            <a:off x="3200400" y="1828800"/>
            <a:ext cx="2590800" cy="2133600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gray">
          <a:xfrm>
            <a:off x="2286000" y="2590800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gray">
          <a:xfrm>
            <a:off x="614363" y="304800"/>
            <a:ext cx="2508250" cy="1651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228600"/>
            <a:ext cx="2362200" cy="1752600"/>
            <a:chOff x="3975" y="1593"/>
            <a:chExt cx="931" cy="1163"/>
          </a:xfrm>
        </p:grpSpPr>
        <p:pic>
          <p:nvPicPr>
            <p:cNvPr id="72916" name="Picture 9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917" name="Oval 10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918" name="Picture 1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926" name="AutoShape 1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7" name="AutoShape 1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8" name="AutoShape 1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9" name="AutoShape 1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922" name="AutoShape 1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3" name="AutoShape 2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4" name="AutoShape 2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25" name="AutoShape 2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 rot="-3733502" flipH="1" flipV="1">
            <a:off x="1968500" y="1355726"/>
            <a:ext cx="1196975" cy="444500"/>
            <a:chOff x="2532" y="1051"/>
            <a:chExt cx="893" cy="246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912" name="AutoShape 2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3" name="AutoShape 2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4" name="AutoShape 2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5" name="AutoShape 2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908" name="AutoShape 3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09" name="AutoShape 3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0" name="AutoShape 3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911" name="AutoShape 3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02" name="Rectangle 34"/>
          <p:cNvSpPr>
            <a:spLocks noChangeArrowheads="1"/>
          </p:cNvSpPr>
          <p:nvPr/>
        </p:nvSpPr>
        <p:spPr bwMode="gray">
          <a:xfrm>
            <a:off x="1524000" y="304800"/>
            <a:ext cx="20828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Применение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 новейших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информационных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технологий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715" name="Oval 35"/>
          <p:cNvSpPr>
            <a:spLocks noChangeArrowheads="1"/>
          </p:cNvSpPr>
          <p:nvPr/>
        </p:nvSpPr>
        <p:spPr bwMode="gray">
          <a:xfrm>
            <a:off x="455613" y="2209800"/>
            <a:ext cx="2289175" cy="1397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0" y="1981200"/>
            <a:ext cx="2743200" cy="1860550"/>
            <a:chOff x="3975" y="1593"/>
            <a:chExt cx="931" cy="1163"/>
          </a:xfrm>
        </p:grpSpPr>
        <p:pic>
          <p:nvPicPr>
            <p:cNvPr id="72892" name="Picture 3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93" name="Oval 38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894" name="Picture 3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0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902" name="AutoShape 4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03" name="AutoShape 4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04" name="AutoShape 4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05" name="AutoShape 4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898" name="AutoShape 4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99" name="AutoShape 4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00" name="AutoShape 4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901" name="AutoShape 5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" name="Group 51"/>
          <p:cNvGrpSpPr>
            <a:grpSpLocks/>
          </p:cNvGrpSpPr>
          <p:nvPr/>
        </p:nvGrpSpPr>
        <p:grpSpPr bwMode="auto">
          <a:xfrm rot="-3733502" flipH="1" flipV="1">
            <a:off x="1731962" y="3084513"/>
            <a:ext cx="1012825" cy="406400"/>
            <a:chOff x="2532" y="1051"/>
            <a:chExt cx="893" cy="246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888" name="AutoShape 5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9" name="AutoShape 5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90" name="AutoShape 5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91" name="AutoShape 5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884" name="AutoShape 5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5" name="AutoShape 5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6" name="AutoShape 6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7" name="AutoShape 6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30" name="Rectangle 62"/>
          <p:cNvSpPr>
            <a:spLocks noChangeArrowheads="1"/>
          </p:cNvSpPr>
          <p:nvPr/>
        </p:nvSpPr>
        <p:spPr bwMode="gray">
          <a:xfrm>
            <a:off x="228600" y="2057400"/>
            <a:ext cx="2420938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Формирование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 потребности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учащихся в познании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и умений учиться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(ОУУ)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719" name="Oval 63"/>
          <p:cNvSpPr>
            <a:spLocks noChangeArrowheads="1"/>
          </p:cNvSpPr>
          <p:nvPr/>
        </p:nvSpPr>
        <p:spPr bwMode="gray">
          <a:xfrm>
            <a:off x="682625" y="3886200"/>
            <a:ext cx="2519363" cy="1397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 rot="-3733502" flipH="1" flipV="1">
            <a:off x="2137569" y="4741069"/>
            <a:ext cx="1012825" cy="446087"/>
            <a:chOff x="2532" y="1051"/>
            <a:chExt cx="893" cy="246"/>
          </a:xfrm>
        </p:grpSpPr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878" name="AutoShape 6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79" name="AutoShape 6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0" name="AutoShape 6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81" name="AutoShape 6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70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874" name="AutoShape 7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75" name="AutoShape 7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76" name="AutoShape 7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77" name="AutoShape 7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721" name="Oval 75"/>
          <p:cNvSpPr>
            <a:spLocks noChangeArrowheads="1"/>
          </p:cNvSpPr>
          <p:nvPr/>
        </p:nvSpPr>
        <p:spPr bwMode="gray">
          <a:xfrm>
            <a:off x="2814638" y="5257800"/>
            <a:ext cx="2674937" cy="1524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2971800" y="5334000"/>
            <a:ext cx="3505200" cy="1781175"/>
            <a:chOff x="3975" y="1593"/>
            <a:chExt cx="931" cy="1163"/>
          </a:xfrm>
        </p:grpSpPr>
        <p:pic>
          <p:nvPicPr>
            <p:cNvPr id="72858" name="Picture 7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59" name="Oval 78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860" name="Picture 7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80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21" name="Group 8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868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69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70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71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8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864" name="AutoShape 8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65" name="AutoShape 8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66" name="AutoShape 8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67" name="AutoShape 9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" name="Group 91"/>
          <p:cNvGrpSpPr>
            <a:grpSpLocks/>
          </p:cNvGrpSpPr>
          <p:nvPr/>
        </p:nvGrpSpPr>
        <p:grpSpPr bwMode="auto">
          <a:xfrm rot="-3733502" flipH="1" flipV="1">
            <a:off x="4343400" y="6196013"/>
            <a:ext cx="1106488" cy="474662"/>
            <a:chOff x="2532" y="1051"/>
            <a:chExt cx="893" cy="246"/>
          </a:xfrm>
        </p:grpSpPr>
        <p:grpSp>
          <p:nvGrpSpPr>
            <p:cNvPr id="24" name="Group 9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854" name="AutoShape 9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5" name="AutoShape 9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6" name="AutoShape 9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7" name="AutoShape 9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" name="Group 9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850" name="AutoShape 9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1" name="AutoShape 9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2" name="AutoShape 10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3" name="AutoShape 10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70" name="Rectangle 102"/>
          <p:cNvSpPr>
            <a:spLocks noChangeArrowheads="1"/>
          </p:cNvSpPr>
          <p:nvPr/>
        </p:nvSpPr>
        <p:spPr bwMode="gray">
          <a:xfrm>
            <a:off x="2971800" y="5486400"/>
            <a:ext cx="3281363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Применение идей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личностно-ориентированного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и личностно-развивающего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обучения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725" name="Oval 103"/>
          <p:cNvSpPr>
            <a:spLocks noChangeArrowheads="1"/>
          </p:cNvSpPr>
          <p:nvPr/>
        </p:nvSpPr>
        <p:spPr bwMode="gray">
          <a:xfrm>
            <a:off x="6477000" y="838200"/>
            <a:ext cx="1984375" cy="1270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04"/>
          <p:cNvGrpSpPr>
            <a:grpSpLocks/>
          </p:cNvGrpSpPr>
          <p:nvPr/>
        </p:nvGrpSpPr>
        <p:grpSpPr bwMode="auto">
          <a:xfrm>
            <a:off x="6537325" y="877888"/>
            <a:ext cx="1868488" cy="1484312"/>
            <a:chOff x="3975" y="1593"/>
            <a:chExt cx="931" cy="1163"/>
          </a:xfrm>
        </p:grpSpPr>
        <p:pic>
          <p:nvPicPr>
            <p:cNvPr id="72834" name="Picture 10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35" name="Oval 106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836" name="Picture 107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108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28" name="Group 10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844" name="AutoShape 11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5" name="AutoShape 11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6" name="AutoShape 11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7" name="AutoShape 11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840" name="AutoShape 1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1" name="AutoShape 1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2" name="AutoShape 1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43" name="AutoShape 1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" name="Group 119"/>
          <p:cNvGrpSpPr>
            <a:grpSpLocks/>
          </p:cNvGrpSpPr>
          <p:nvPr/>
        </p:nvGrpSpPr>
        <p:grpSpPr bwMode="auto">
          <a:xfrm rot="-3733502" flipH="1" flipV="1">
            <a:off x="7561263" y="1641475"/>
            <a:ext cx="920750" cy="352425"/>
            <a:chOff x="2532" y="1051"/>
            <a:chExt cx="893" cy="246"/>
          </a:xfrm>
        </p:grpSpPr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830" name="AutoShape 12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1" name="AutoShape 12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2" name="AutoShape 12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3" name="AutoShape 12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872" name="Group 125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826" name="AutoShape 12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7" name="AutoShape 12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8" name="AutoShape 12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9" name="AutoShape 12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98" name="Rectangle 130"/>
          <p:cNvSpPr>
            <a:spLocks noChangeArrowheads="1"/>
          </p:cNvSpPr>
          <p:nvPr/>
        </p:nvSpPr>
        <p:spPr bwMode="gray">
          <a:xfrm>
            <a:off x="6699250" y="1300163"/>
            <a:ext cx="160496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Разнообразие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 типов урока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2729" name="Line 131"/>
          <p:cNvSpPr>
            <a:spLocks noChangeShapeType="1"/>
          </p:cNvSpPr>
          <p:nvPr/>
        </p:nvSpPr>
        <p:spPr bwMode="gray">
          <a:xfrm>
            <a:off x="4298950" y="3581400"/>
            <a:ext cx="19685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30" name="Line 132"/>
          <p:cNvSpPr>
            <a:spLocks noChangeShapeType="1"/>
          </p:cNvSpPr>
          <p:nvPr/>
        </p:nvSpPr>
        <p:spPr bwMode="gray">
          <a:xfrm>
            <a:off x="5029200" y="3429000"/>
            <a:ext cx="19812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31" name="Line 133"/>
          <p:cNvSpPr>
            <a:spLocks noChangeShapeType="1"/>
          </p:cNvSpPr>
          <p:nvPr/>
        </p:nvSpPr>
        <p:spPr bwMode="gray">
          <a:xfrm flipV="1">
            <a:off x="5334000" y="1600200"/>
            <a:ext cx="120808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32" name="Oval 134"/>
          <p:cNvSpPr>
            <a:spLocks noChangeArrowheads="1"/>
          </p:cNvSpPr>
          <p:nvPr/>
        </p:nvSpPr>
        <p:spPr bwMode="gray">
          <a:xfrm>
            <a:off x="3400425" y="1995488"/>
            <a:ext cx="2281238" cy="1839912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33" name="Picture 135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4976862">
            <a:off x="3706813" y="1943100"/>
            <a:ext cx="14922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873" name="Group 136"/>
          <p:cNvGrpSpPr>
            <a:grpSpLocks/>
          </p:cNvGrpSpPr>
          <p:nvPr/>
        </p:nvGrpSpPr>
        <p:grpSpPr bwMode="auto">
          <a:xfrm rot="3679437" flipH="1" flipV="1">
            <a:off x="3384550" y="2874963"/>
            <a:ext cx="1136650" cy="355600"/>
            <a:chOff x="2532" y="1051"/>
            <a:chExt cx="893" cy="246"/>
          </a:xfrm>
        </p:grpSpPr>
        <p:grpSp>
          <p:nvGrpSpPr>
            <p:cNvPr id="72882" name="Group 13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820" name="AutoShape 138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1" name="AutoShape 139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2" name="AutoShape 140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3" name="AutoShape 141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883" name="Group 14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816" name="AutoShape 143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7" name="AutoShape 144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8" name="AutoShape 145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9" name="AutoShape 146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735" name="Arc 147"/>
          <p:cNvSpPr>
            <a:spLocks/>
          </p:cNvSpPr>
          <p:nvPr/>
        </p:nvSpPr>
        <p:spPr bwMode="gray">
          <a:xfrm rot="1129146" flipH="1">
            <a:off x="3276600" y="1981200"/>
            <a:ext cx="2289175" cy="1712913"/>
          </a:xfrm>
          <a:custGeom>
            <a:avLst/>
            <a:gdLst>
              <a:gd name="T0" fmla="*/ 2147483647 w 43200"/>
              <a:gd name="T1" fmla="*/ 2147483647 h 42576"/>
              <a:gd name="T2" fmla="*/ 2147483647 w 43200"/>
              <a:gd name="T3" fmla="*/ 2147483647 h 42576"/>
              <a:gd name="T4" fmla="*/ 2147483647 w 43200"/>
              <a:gd name="T5" fmla="*/ 2147483647 h 42576"/>
              <a:gd name="T6" fmla="*/ 0 60000 65536"/>
              <a:gd name="T7" fmla="*/ 0 60000 65536"/>
              <a:gd name="T8" fmla="*/ 0 60000 65536"/>
              <a:gd name="T9" fmla="*/ 0 w 43200"/>
              <a:gd name="T10" fmla="*/ 0 h 42576"/>
              <a:gd name="T11" fmla="*/ 43200 w 43200"/>
              <a:gd name="T12" fmla="*/ 42576 h 42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576" fill="none" extrusionOk="0">
                <a:moveTo>
                  <a:pt x="16445" y="42576"/>
                </a:moveTo>
                <a:cubicBezTo>
                  <a:pt x="6789" y="40203"/>
                  <a:pt x="0" y="315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886"/>
                  <a:pt x="38459" y="37442"/>
                  <a:pt x="30998" y="41047"/>
                </a:cubicBezTo>
              </a:path>
              <a:path w="43200" h="42576" stroke="0" extrusionOk="0">
                <a:moveTo>
                  <a:pt x="16445" y="42576"/>
                </a:moveTo>
                <a:cubicBezTo>
                  <a:pt x="6789" y="40203"/>
                  <a:pt x="0" y="315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886"/>
                  <a:pt x="38459" y="37442"/>
                  <a:pt x="30998" y="410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stealth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36" name="Picture 148" descr="light_shadow1"/>
          <p:cNvPicPr>
            <a:picLocks noChangeAspect="1" noChangeArrowheads="1"/>
          </p:cNvPicPr>
          <p:nvPr/>
        </p:nvPicPr>
        <p:blipFill>
          <a:blip r:embed="rId5" cstate="print"/>
          <a:srcRect t="23740"/>
          <a:stretch>
            <a:fillRect/>
          </a:stretch>
        </p:blipFill>
        <p:spPr bwMode="gray">
          <a:xfrm rot="2407017">
            <a:off x="4346575" y="2290763"/>
            <a:ext cx="9699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7" name="Oval 149"/>
          <p:cNvSpPr>
            <a:spLocks noChangeArrowheads="1"/>
          </p:cNvSpPr>
          <p:nvPr/>
        </p:nvSpPr>
        <p:spPr bwMode="gray">
          <a:xfrm>
            <a:off x="6248400" y="4648200"/>
            <a:ext cx="2514600" cy="1651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895" name="Group 150"/>
          <p:cNvGrpSpPr>
            <a:grpSpLocks/>
          </p:cNvGrpSpPr>
          <p:nvPr/>
        </p:nvGrpSpPr>
        <p:grpSpPr bwMode="auto">
          <a:xfrm>
            <a:off x="6858000" y="5105400"/>
            <a:ext cx="1758950" cy="1524000"/>
            <a:chOff x="3975" y="1593"/>
            <a:chExt cx="931" cy="1163"/>
          </a:xfrm>
        </p:grpSpPr>
        <p:pic>
          <p:nvPicPr>
            <p:cNvPr id="72800" name="Picture 1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01" name="Oval 152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802" name="Picture 153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896" name="Group 154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72897" name="Group 15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810" name="AutoShape 15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11" name="AutoShape 15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12" name="AutoShape 15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13" name="AutoShape 15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906" name="Group 16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806" name="AutoShape 16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07" name="AutoShape 16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08" name="AutoShape 16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809" name="AutoShape 16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2907" name="Group 165"/>
          <p:cNvGrpSpPr>
            <a:grpSpLocks/>
          </p:cNvGrpSpPr>
          <p:nvPr/>
        </p:nvGrpSpPr>
        <p:grpSpPr bwMode="auto">
          <a:xfrm rot="-3733502" flipH="1" flipV="1">
            <a:off x="7607300" y="5699126"/>
            <a:ext cx="1196975" cy="444500"/>
            <a:chOff x="2532" y="1051"/>
            <a:chExt cx="893" cy="246"/>
          </a:xfrm>
        </p:grpSpPr>
        <p:grpSp>
          <p:nvGrpSpPr>
            <p:cNvPr id="72919" name="Group 16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796" name="AutoShape 16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7" name="AutoShape 16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8" name="AutoShape 16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9" name="AutoShape 17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920" name="Group 17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792" name="AutoShape 17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3" name="AutoShape 17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4" name="AutoShape 17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5" name="AutoShape 17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944" name="Rectangle 176"/>
          <p:cNvSpPr>
            <a:spLocks noChangeArrowheads="1"/>
          </p:cNvSpPr>
          <p:nvPr/>
        </p:nvSpPr>
        <p:spPr bwMode="gray">
          <a:xfrm>
            <a:off x="6781800" y="5334000"/>
            <a:ext cx="19431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Технологичность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 обучения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741" name="Oval 177"/>
          <p:cNvSpPr>
            <a:spLocks noChangeArrowheads="1"/>
          </p:cNvSpPr>
          <p:nvPr/>
        </p:nvSpPr>
        <p:spPr bwMode="gray">
          <a:xfrm>
            <a:off x="6022975" y="2590800"/>
            <a:ext cx="2508250" cy="1651000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921" name="Group 178"/>
          <p:cNvGrpSpPr>
            <a:grpSpLocks/>
          </p:cNvGrpSpPr>
          <p:nvPr/>
        </p:nvGrpSpPr>
        <p:grpSpPr bwMode="auto">
          <a:xfrm>
            <a:off x="6248400" y="2667000"/>
            <a:ext cx="2362200" cy="1928813"/>
            <a:chOff x="3975" y="1593"/>
            <a:chExt cx="931" cy="1163"/>
          </a:xfrm>
        </p:grpSpPr>
        <p:pic>
          <p:nvPicPr>
            <p:cNvPr id="72776" name="Picture 179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77" name="Oval 180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778" name="Picture 18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930" name="Group 182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72931" name="Group 1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786" name="AutoShape 18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7" name="AutoShape 18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8" name="AutoShape 18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9" name="AutoShape 18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932" name="Group 1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82" name="AutoShape 18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3" name="AutoShape 19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4" name="AutoShape 19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5" name="AutoShape 19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2933" name="Group 193"/>
          <p:cNvGrpSpPr>
            <a:grpSpLocks/>
          </p:cNvGrpSpPr>
          <p:nvPr/>
        </p:nvGrpSpPr>
        <p:grpSpPr bwMode="auto">
          <a:xfrm rot="-3733502" flipH="1" flipV="1">
            <a:off x="7377112" y="3641726"/>
            <a:ext cx="1196975" cy="444500"/>
            <a:chOff x="2532" y="1051"/>
            <a:chExt cx="893" cy="246"/>
          </a:xfrm>
        </p:grpSpPr>
        <p:grpSp>
          <p:nvGrpSpPr>
            <p:cNvPr id="72934" name="Group 19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2772" name="AutoShape 19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3" name="AutoShape 19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4" name="AutoShape 19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5" name="AutoShape 19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935" name="Group 19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2768" name="AutoShape 20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9" name="AutoShape 20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0" name="AutoShape 20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1" name="AutoShape 20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972" name="Rectangle 204"/>
          <p:cNvSpPr>
            <a:spLocks noChangeArrowheads="1"/>
          </p:cNvSpPr>
          <p:nvPr/>
        </p:nvSpPr>
        <p:spPr bwMode="gray">
          <a:xfrm>
            <a:off x="6324600" y="2895600"/>
            <a:ext cx="2058988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Тщательное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проектирование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 урока в процессе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его подготовки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2973" name="Text Box 205"/>
          <p:cNvSpPr txBox="1">
            <a:spLocks noChangeArrowheads="1"/>
          </p:cNvSpPr>
          <p:nvPr/>
        </p:nvSpPr>
        <p:spPr bwMode="auto">
          <a:xfrm>
            <a:off x="3429000" y="22860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</a:rPr>
              <a:t>Тенденции развития современного урока</a:t>
            </a:r>
          </a:p>
        </p:txBody>
      </p:sp>
      <p:sp>
        <p:nvSpPr>
          <p:cNvPr id="72746" name="Line 206"/>
          <p:cNvSpPr>
            <a:spLocks noChangeShapeType="1"/>
          </p:cNvSpPr>
          <p:nvPr/>
        </p:nvSpPr>
        <p:spPr bwMode="auto">
          <a:xfrm flipH="1">
            <a:off x="2667000" y="32766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2936" name="Group 207"/>
          <p:cNvGrpSpPr>
            <a:grpSpLocks/>
          </p:cNvGrpSpPr>
          <p:nvPr/>
        </p:nvGrpSpPr>
        <p:grpSpPr bwMode="auto">
          <a:xfrm>
            <a:off x="1066800" y="3886200"/>
            <a:ext cx="2065338" cy="1676400"/>
            <a:chOff x="3975" y="1593"/>
            <a:chExt cx="931" cy="1163"/>
          </a:xfrm>
        </p:grpSpPr>
        <p:pic>
          <p:nvPicPr>
            <p:cNvPr id="72752" name="Picture 20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53" name="Oval 209"/>
            <p:cNvSpPr>
              <a:spLocks noChangeArrowheads="1"/>
            </p:cNvSpPr>
            <p:nvPr/>
          </p:nvSpPr>
          <p:spPr bwMode="gray">
            <a:xfrm>
              <a:off x="3975" y="1593"/>
              <a:ext cx="931" cy="93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754" name="Picture 210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937" name="Group 211"/>
            <p:cNvGrpSpPr>
              <a:grpSpLocks/>
            </p:cNvGrpSpPr>
            <p:nvPr/>
          </p:nvGrpSpPr>
          <p:grpSpPr bwMode="auto">
            <a:xfrm rot="-3733502" flipH="1" flipV="1">
              <a:off x="4256" y="2247"/>
              <a:ext cx="820" cy="198"/>
              <a:chOff x="2532" y="1051"/>
              <a:chExt cx="893" cy="246"/>
            </a:xfrm>
          </p:grpSpPr>
          <p:grpSp>
            <p:nvGrpSpPr>
              <p:cNvPr id="72938" name="Group 2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762" name="AutoShape 2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63" name="AutoShape 2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64" name="AutoShape 2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65" name="AutoShape 2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939" name="Group 2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58" name="AutoShape 2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59" name="AutoShape 2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60" name="AutoShape 2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61" name="AutoShape 2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2990" name="Rectangle 222"/>
          <p:cNvSpPr>
            <a:spLocks noChangeArrowheads="1"/>
          </p:cNvSpPr>
          <p:nvPr/>
        </p:nvSpPr>
        <p:spPr bwMode="gray">
          <a:xfrm>
            <a:off x="1066800" y="4114800"/>
            <a:ext cx="20859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Свобода в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выборе структуры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 урока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749" name="Line 223"/>
          <p:cNvSpPr>
            <a:spLocks noChangeShapeType="1"/>
          </p:cNvSpPr>
          <p:nvPr/>
        </p:nvSpPr>
        <p:spPr bwMode="auto">
          <a:xfrm>
            <a:off x="3429000" y="1447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50" name="Line 224"/>
          <p:cNvSpPr>
            <a:spLocks noChangeShapeType="1"/>
          </p:cNvSpPr>
          <p:nvPr/>
        </p:nvSpPr>
        <p:spPr bwMode="auto">
          <a:xfrm>
            <a:off x="5334000" y="2971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2751" name="Picture 225" descr="b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0"/>
            <a:ext cx="1438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smtClean="0">
                <a:solidFill>
                  <a:srgbClr val="3333CC"/>
                </a:solidFill>
                <a:latin typeface="Arbat-Bold" pitchFamily="2" charset="0"/>
              </a:rPr>
              <a:t>Характеристика </a:t>
            </a:r>
            <a:br>
              <a:rPr lang="ru-RU" sz="3800" smtClean="0">
                <a:solidFill>
                  <a:srgbClr val="3333CC"/>
                </a:solidFill>
                <a:latin typeface="Arbat-Bold" pitchFamily="2" charset="0"/>
              </a:rPr>
            </a:br>
            <a:r>
              <a:rPr lang="ru-RU" sz="3800" smtClean="0">
                <a:solidFill>
                  <a:srgbClr val="3333CC"/>
                </a:solidFill>
                <a:latin typeface="Arbat-Bold" pitchFamily="2" charset="0"/>
              </a:rPr>
              <a:t>современного урока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133600"/>
            <a:ext cx="2362200" cy="1600200"/>
            <a:chOff x="2243" y="2346"/>
            <a:chExt cx="1278" cy="1376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gray">
            <a:xfrm rot="5400000">
              <a:off x="2195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83" name="Freeform 5"/>
            <p:cNvSpPr>
              <a:spLocks/>
            </p:cNvSpPr>
            <p:nvPr/>
          </p:nvSpPr>
          <p:spPr bwMode="gray">
            <a:xfrm>
              <a:off x="2253" y="2346"/>
              <a:ext cx="1261" cy="303"/>
            </a:xfrm>
            <a:custGeom>
              <a:avLst/>
              <a:gdLst>
                <a:gd name="T0" fmla="*/ 6 w 1261"/>
                <a:gd name="T1" fmla="*/ 297 h 303"/>
                <a:gd name="T2" fmla="*/ 18 w 1261"/>
                <a:gd name="T3" fmla="*/ 174 h 303"/>
                <a:gd name="T4" fmla="*/ 171 w 1261"/>
                <a:gd name="T5" fmla="*/ 30 h 303"/>
                <a:gd name="T6" fmla="*/ 352 w 1261"/>
                <a:gd name="T7" fmla="*/ 13 h 303"/>
                <a:gd name="T8" fmla="*/ 922 w 1261"/>
                <a:gd name="T9" fmla="*/ 10 h 303"/>
                <a:gd name="T10" fmla="*/ 1061 w 1261"/>
                <a:gd name="T11" fmla="*/ 12 h 303"/>
                <a:gd name="T12" fmla="*/ 1251 w 1261"/>
                <a:gd name="T13" fmla="*/ 190 h 303"/>
                <a:gd name="T14" fmla="*/ 1257 w 1261"/>
                <a:gd name="T15" fmla="*/ 303 h 303"/>
                <a:gd name="T16" fmla="*/ 6 w 1261"/>
                <a:gd name="T17" fmla="*/ 29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84" name="Rectangle 6"/>
            <p:cNvSpPr>
              <a:spLocks noChangeArrowheads="1"/>
            </p:cNvSpPr>
            <p:nvPr/>
          </p:nvSpPr>
          <p:spPr bwMode="gray">
            <a:xfrm>
              <a:off x="2805" y="2402"/>
              <a:ext cx="99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85" name="Text Box 7"/>
            <p:cNvSpPr txBox="1">
              <a:spLocks noChangeArrowheads="1"/>
            </p:cNvSpPr>
            <p:nvPr/>
          </p:nvSpPr>
          <p:spPr bwMode="gray">
            <a:xfrm>
              <a:off x="2243" y="2775"/>
              <a:ext cx="126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1371600"/>
            <a:ext cx="2895600" cy="1524000"/>
            <a:chOff x="3947" y="2348"/>
            <a:chExt cx="1278" cy="1374"/>
          </a:xfrm>
        </p:grpSpPr>
        <p:sp>
          <p:nvSpPr>
            <p:cNvPr id="33801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77" name="Freeform 10"/>
            <p:cNvSpPr>
              <a:spLocks/>
            </p:cNvSpPr>
            <p:nvPr/>
          </p:nvSpPr>
          <p:spPr bwMode="gray">
            <a:xfrm>
              <a:off x="3954" y="235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78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79" name="Text Box 12"/>
            <p:cNvSpPr txBox="1">
              <a:spLocks noChangeArrowheads="1"/>
            </p:cNvSpPr>
            <p:nvPr/>
          </p:nvSpPr>
          <p:spPr bwMode="gray">
            <a:xfrm>
              <a:off x="3947" y="2775"/>
              <a:ext cx="1267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24600" y="2133600"/>
            <a:ext cx="2438400" cy="1524000"/>
            <a:chOff x="515" y="2347"/>
            <a:chExt cx="1278" cy="1375"/>
          </a:xfrm>
        </p:grpSpPr>
        <p:sp>
          <p:nvSpPr>
            <p:cNvPr id="33806" name="AutoShape 14"/>
            <p:cNvSpPr>
              <a:spLocks noChangeArrowheads="1"/>
            </p:cNvSpPr>
            <p:nvPr/>
          </p:nvSpPr>
          <p:spPr bwMode="gray">
            <a:xfrm rot="5400000">
              <a:off x="467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71" name="Freeform 15"/>
            <p:cNvSpPr>
              <a:spLocks/>
            </p:cNvSpPr>
            <p:nvPr/>
          </p:nvSpPr>
          <p:spPr bwMode="gray">
            <a:xfrm>
              <a:off x="522" y="2347"/>
              <a:ext cx="1264" cy="303"/>
            </a:xfrm>
            <a:custGeom>
              <a:avLst/>
              <a:gdLst>
                <a:gd name="T0" fmla="*/ 5 w 1270"/>
                <a:gd name="T1" fmla="*/ 303 h 303"/>
                <a:gd name="T2" fmla="*/ 21 w 1270"/>
                <a:gd name="T3" fmla="*/ 177 h 303"/>
                <a:gd name="T4" fmla="*/ 166 w 1270"/>
                <a:gd name="T5" fmla="*/ 22 h 303"/>
                <a:gd name="T6" fmla="*/ 349 w 1270"/>
                <a:gd name="T7" fmla="*/ 11 h 303"/>
                <a:gd name="T8" fmla="*/ 908 w 1270"/>
                <a:gd name="T9" fmla="*/ 12 h 303"/>
                <a:gd name="T10" fmla="*/ 1040 w 1270"/>
                <a:gd name="T11" fmla="*/ 14 h 303"/>
                <a:gd name="T12" fmla="*/ 1224 w 1270"/>
                <a:gd name="T13" fmla="*/ 189 h 303"/>
                <a:gd name="T14" fmla="*/ 1230 w 1270"/>
                <a:gd name="T15" fmla="*/ 302 h 303"/>
                <a:gd name="T16" fmla="*/ 5 w 127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72" name="Rectangle 16"/>
            <p:cNvSpPr>
              <a:spLocks noChangeArrowheads="1"/>
            </p:cNvSpPr>
            <p:nvPr/>
          </p:nvSpPr>
          <p:spPr bwMode="gray">
            <a:xfrm>
              <a:off x="1053" y="2401"/>
              <a:ext cx="147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73" name="Text Box 17"/>
            <p:cNvSpPr txBox="1">
              <a:spLocks noChangeArrowheads="1"/>
            </p:cNvSpPr>
            <p:nvPr/>
          </p:nvSpPr>
          <p:spPr bwMode="gray">
            <a:xfrm>
              <a:off x="515" y="2774"/>
              <a:ext cx="1267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19800" y="4572000"/>
            <a:ext cx="2286000" cy="1600200"/>
            <a:chOff x="2243" y="2346"/>
            <a:chExt cx="1278" cy="1376"/>
          </a:xfrm>
        </p:grpSpPr>
        <p:sp>
          <p:nvSpPr>
            <p:cNvPr id="33811" name="AutoShape 19"/>
            <p:cNvSpPr>
              <a:spLocks noChangeArrowheads="1"/>
            </p:cNvSpPr>
            <p:nvPr/>
          </p:nvSpPr>
          <p:spPr bwMode="gray">
            <a:xfrm rot="5400000">
              <a:off x="2195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5" name="Freeform 20"/>
            <p:cNvSpPr>
              <a:spLocks/>
            </p:cNvSpPr>
            <p:nvPr/>
          </p:nvSpPr>
          <p:spPr bwMode="gray">
            <a:xfrm>
              <a:off x="2253" y="2346"/>
              <a:ext cx="1261" cy="303"/>
            </a:xfrm>
            <a:custGeom>
              <a:avLst/>
              <a:gdLst>
                <a:gd name="T0" fmla="*/ 6 w 1261"/>
                <a:gd name="T1" fmla="*/ 297 h 303"/>
                <a:gd name="T2" fmla="*/ 18 w 1261"/>
                <a:gd name="T3" fmla="*/ 174 h 303"/>
                <a:gd name="T4" fmla="*/ 171 w 1261"/>
                <a:gd name="T5" fmla="*/ 30 h 303"/>
                <a:gd name="T6" fmla="*/ 352 w 1261"/>
                <a:gd name="T7" fmla="*/ 13 h 303"/>
                <a:gd name="T8" fmla="*/ 922 w 1261"/>
                <a:gd name="T9" fmla="*/ 10 h 303"/>
                <a:gd name="T10" fmla="*/ 1061 w 1261"/>
                <a:gd name="T11" fmla="*/ 12 h 303"/>
                <a:gd name="T12" fmla="*/ 1251 w 1261"/>
                <a:gd name="T13" fmla="*/ 190 h 303"/>
                <a:gd name="T14" fmla="*/ 1257 w 1261"/>
                <a:gd name="T15" fmla="*/ 303 h 303"/>
                <a:gd name="T16" fmla="*/ 6 w 1261"/>
                <a:gd name="T17" fmla="*/ 29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66" name="Rectangle 21"/>
            <p:cNvSpPr>
              <a:spLocks noChangeArrowheads="1"/>
            </p:cNvSpPr>
            <p:nvPr/>
          </p:nvSpPr>
          <p:spPr bwMode="gray">
            <a:xfrm>
              <a:off x="2803" y="2402"/>
              <a:ext cx="103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67" name="Text Box 22"/>
            <p:cNvSpPr txBox="1">
              <a:spLocks noChangeArrowheads="1"/>
            </p:cNvSpPr>
            <p:nvPr/>
          </p:nvSpPr>
          <p:spPr bwMode="gray">
            <a:xfrm>
              <a:off x="2243" y="2775"/>
              <a:ext cx="126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38200" y="4343400"/>
            <a:ext cx="2209800" cy="1524000"/>
            <a:chOff x="3947" y="2348"/>
            <a:chExt cx="1278" cy="1374"/>
          </a:xfrm>
        </p:grpSpPr>
        <p:sp>
          <p:nvSpPr>
            <p:cNvPr id="33816" name="AutoShape 24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9" name="Freeform 25"/>
            <p:cNvSpPr>
              <a:spLocks/>
            </p:cNvSpPr>
            <p:nvPr/>
          </p:nvSpPr>
          <p:spPr bwMode="gray">
            <a:xfrm>
              <a:off x="3954" y="235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60" name="Rectangle 26"/>
            <p:cNvSpPr>
              <a:spLocks noChangeArrowheads="1"/>
            </p:cNvSpPr>
            <p:nvPr/>
          </p:nvSpPr>
          <p:spPr bwMode="gray">
            <a:xfrm>
              <a:off x="4536" y="2384"/>
              <a:ext cx="10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61" name="Text Box 27"/>
            <p:cNvSpPr txBox="1">
              <a:spLocks noChangeArrowheads="1"/>
            </p:cNvSpPr>
            <p:nvPr/>
          </p:nvSpPr>
          <p:spPr bwMode="gray">
            <a:xfrm>
              <a:off x="3947" y="2775"/>
              <a:ext cx="1267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505200" y="5029200"/>
            <a:ext cx="2209800" cy="1524000"/>
            <a:chOff x="515" y="2347"/>
            <a:chExt cx="1278" cy="1375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gray">
            <a:xfrm rot="5400000">
              <a:off x="467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3" name="Freeform 30"/>
            <p:cNvSpPr>
              <a:spLocks/>
            </p:cNvSpPr>
            <p:nvPr/>
          </p:nvSpPr>
          <p:spPr bwMode="gray">
            <a:xfrm>
              <a:off x="522" y="2347"/>
              <a:ext cx="1264" cy="303"/>
            </a:xfrm>
            <a:custGeom>
              <a:avLst/>
              <a:gdLst>
                <a:gd name="T0" fmla="*/ 5 w 1270"/>
                <a:gd name="T1" fmla="*/ 303 h 303"/>
                <a:gd name="T2" fmla="*/ 21 w 1270"/>
                <a:gd name="T3" fmla="*/ 177 h 303"/>
                <a:gd name="T4" fmla="*/ 166 w 1270"/>
                <a:gd name="T5" fmla="*/ 22 h 303"/>
                <a:gd name="T6" fmla="*/ 349 w 1270"/>
                <a:gd name="T7" fmla="*/ 11 h 303"/>
                <a:gd name="T8" fmla="*/ 908 w 1270"/>
                <a:gd name="T9" fmla="*/ 12 h 303"/>
                <a:gd name="T10" fmla="*/ 1040 w 1270"/>
                <a:gd name="T11" fmla="*/ 14 h 303"/>
                <a:gd name="T12" fmla="*/ 1224 w 1270"/>
                <a:gd name="T13" fmla="*/ 189 h 303"/>
                <a:gd name="T14" fmla="*/ 1230 w 1270"/>
                <a:gd name="T15" fmla="*/ 302 h 303"/>
                <a:gd name="T16" fmla="*/ 5 w 127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54" name="Rectangle 31"/>
            <p:cNvSpPr>
              <a:spLocks noChangeArrowheads="1"/>
            </p:cNvSpPr>
            <p:nvPr/>
          </p:nvSpPr>
          <p:spPr bwMode="gray">
            <a:xfrm>
              <a:off x="1053" y="2401"/>
              <a:ext cx="147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3755" name="Text Box 32"/>
            <p:cNvSpPr txBox="1">
              <a:spLocks noChangeArrowheads="1"/>
            </p:cNvSpPr>
            <p:nvPr/>
          </p:nvSpPr>
          <p:spPr bwMode="gray">
            <a:xfrm>
              <a:off x="515" y="2774"/>
              <a:ext cx="1267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sp>
        <p:nvSpPr>
          <p:cNvPr id="33825" name="AutoShape 33"/>
          <p:cNvSpPr>
            <a:spLocks noChangeArrowheads="1"/>
          </p:cNvSpPr>
          <p:nvPr/>
        </p:nvSpPr>
        <p:spPr bwMode="gray">
          <a:xfrm rot="10800000" flipV="1">
            <a:off x="3810000" y="4495800"/>
            <a:ext cx="1600200" cy="838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26" name="AutoShape 34"/>
          <p:cNvSpPr>
            <a:spLocks noChangeArrowheads="1"/>
          </p:cNvSpPr>
          <p:nvPr/>
        </p:nvSpPr>
        <p:spPr bwMode="gray">
          <a:xfrm rot="3835230" flipV="1">
            <a:off x="5181600" y="2819400"/>
            <a:ext cx="1600200" cy="838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gray">
          <a:xfrm rot="6277775" flipV="1">
            <a:off x="4993481" y="4226719"/>
            <a:ext cx="1709738" cy="10287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gray">
          <a:xfrm rot="17992537" flipV="1">
            <a:off x="2326481" y="3007519"/>
            <a:ext cx="1709738" cy="10287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gray">
          <a:xfrm flipV="1">
            <a:off x="3657600" y="2590800"/>
            <a:ext cx="1862138" cy="952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30" name="AutoShape 38"/>
          <p:cNvSpPr>
            <a:spLocks noChangeArrowheads="1"/>
          </p:cNvSpPr>
          <p:nvPr/>
        </p:nvSpPr>
        <p:spPr bwMode="gray">
          <a:xfrm rot="13740030" flipV="1">
            <a:off x="2516981" y="3883819"/>
            <a:ext cx="1862138" cy="952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743" name="Text Box 39"/>
          <p:cNvSpPr txBox="1">
            <a:spLocks noChangeArrowheads="1"/>
          </p:cNvSpPr>
          <p:nvPr/>
        </p:nvSpPr>
        <p:spPr bwMode="auto">
          <a:xfrm>
            <a:off x="4038600" y="3886200"/>
            <a:ext cx="1143000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bat-Bold" pitchFamily="2" charset="0"/>
              </a:rPr>
              <a:t>УРОК</a:t>
            </a:r>
          </a:p>
        </p:txBody>
      </p:sp>
      <p:sp>
        <p:nvSpPr>
          <p:cNvPr id="73744" name="Text Box 40"/>
          <p:cNvSpPr txBox="1">
            <a:spLocks noChangeArrowheads="1"/>
          </p:cNvSpPr>
          <p:nvPr/>
        </p:nvSpPr>
        <p:spPr bwMode="auto">
          <a:xfrm>
            <a:off x="6400800" y="2286000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Создание условий для формирования компетенций ребенка</a:t>
            </a:r>
          </a:p>
        </p:txBody>
      </p:sp>
      <p:sp>
        <p:nvSpPr>
          <p:cNvPr id="73745" name="Text Box 41"/>
          <p:cNvSpPr txBox="1">
            <a:spLocks noChangeArrowheads="1"/>
          </p:cNvSpPr>
          <p:nvPr/>
        </p:nvSpPr>
        <p:spPr bwMode="auto">
          <a:xfrm>
            <a:off x="6096000" y="50292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Использование образовательных технологий</a:t>
            </a:r>
          </a:p>
        </p:txBody>
      </p:sp>
      <p:sp>
        <p:nvSpPr>
          <p:cNvPr id="73746" name="Text Box 42"/>
          <p:cNvSpPr txBox="1">
            <a:spLocks noChangeArrowheads="1"/>
          </p:cNvSpPr>
          <p:nvPr/>
        </p:nvSpPr>
        <p:spPr bwMode="auto">
          <a:xfrm>
            <a:off x="3657600" y="55626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Практический, деятельностный подход</a:t>
            </a:r>
          </a:p>
        </p:txBody>
      </p:sp>
      <p:sp>
        <p:nvSpPr>
          <p:cNvPr id="73747" name="Text Box 43"/>
          <p:cNvSpPr txBox="1">
            <a:spLocks noChangeArrowheads="1"/>
          </p:cNvSpPr>
          <p:nvPr/>
        </p:nvSpPr>
        <p:spPr bwMode="auto">
          <a:xfrm>
            <a:off x="838200" y="4568825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Самостоятельная работа ученика, а не учителя</a:t>
            </a:r>
          </a:p>
        </p:txBody>
      </p:sp>
      <p:sp>
        <p:nvSpPr>
          <p:cNvPr id="73748" name="Text Box 44"/>
          <p:cNvSpPr txBox="1">
            <a:spLocks noChangeArrowheads="1"/>
          </p:cNvSpPr>
          <p:nvPr/>
        </p:nvSpPr>
        <p:spPr bwMode="auto">
          <a:xfrm>
            <a:off x="685800" y="24384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Личностно-ориентированный, индивидуальный характер</a:t>
            </a:r>
          </a:p>
        </p:txBody>
      </p:sp>
      <p:sp>
        <p:nvSpPr>
          <p:cNvPr id="73749" name="Text Box 45"/>
          <p:cNvSpPr txBox="1">
            <a:spLocks noChangeArrowheads="1"/>
          </p:cNvSpPr>
          <p:nvPr/>
        </p:nvSpPr>
        <p:spPr bwMode="auto">
          <a:xfrm>
            <a:off x="3429000" y="1752600"/>
            <a:ext cx="2514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Компоненты содержания: знания, умения, навыки, творческая деятельность, эмоционально- ценностный опыт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838200"/>
            <a:ext cx="2820988" cy="1600200"/>
            <a:chOff x="2238" y="2346"/>
            <a:chExt cx="1340" cy="137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 rot="5400000">
              <a:off x="2195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74785" name="Freeform 5"/>
            <p:cNvSpPr>
              <a:spLocks/>
            </p:cNvSpPr>
            <p:nvPr/>
          </p:nvSpPr>
          <p:spPr bwMode="gray">
            <a:xfrm>
              <a:off x="2238" y="2346"/>
              <a:ext cx="1283" cy="303"/>
            </a:xfrm>
            <a:custGeom>
              <a:avLst/>
              <a:gdLst>
                <a:gd name="T0" fmla="*/ 6 w 1261"/>
                <a:gd name="T1" fmla="*/ 297 h 303"/>
                <a:gd name="T2" fmla="*/ 18 w 1261"/>
                <a:gd name="T3" fmla="*/ 174 h 303"/>
                <a:gd name="T4" fmla="*/ 189 w 1261"/>
                <a:gd name="T5" fmla="*/ 30 h 303"/>
                <a:gd name="T6" fmla="*/ 390 w 1261"/>
                <a:gd name="T7" fmla="*/ 13 h 303"/>
                <a:gd name="T8" fmla="*/ 1023 w 1261"/>
                <a:gd name="T9" fmla="*/ 10 h 303"/>
                <a:gd name="T10" fmla="*/ 1178 w 1261"/>
                <a:gd name="T11" fmla="*/ 12 h 303"/>
                <a:gd name="T12" fmla="*/ 1388 w 1261"/>
                <a:gd name="T13" fmla="*/ 190 h 303"/>
                <a:gd name="T14" fmla="*/ 1395 w 1261"/>
                <a:gd name="T15" fmla="*/ 303 h 303"/>
                <a:gd name="T16" fmla="*/ 6 w 1261"/>
                <a:gd name="T17" fmla="*/ 29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86" name="Rectangle 6"/>
            <p:cNvSpPr>
              <a:spLocks noChangeArrowheads="1"/>
            </p:cNvSpPr>
            <p:nvPr/>
          </p:nvSpPr>
          <p:spPr bwMode="gray">
            <a:xfrm>
              <a:off x="2805" y="2402"/>
              <a:ext cx="99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4787" name="Text Box 7"/>
            <p:cNvSpPr txBox="1">
              <a:spLocks noChangeArrowheads="1"/>
            </p:cNvSpPr>
            <p:nvPr/>
          </p:nvSpPr>
          <p:spPr bwMode="gray">
            <a:xfrm>
              <a:off x="2243" y="2775"/>
              <a:ext cx="1335" cy="5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/>
                <a:t>ЛИЧНОСТНЫЕ</a:t>
              </a:r>
            </a:p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838200"/>
            <a:ext cx="2895600" cy="1524000"/>
            <a:chOff x="515" y="2347"/>
            <a:chExt cx="1278" cy="1375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gray">
            <a:xfrm rot="5400000">
              <a:off x="467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779" name="Freeform 15"/>
            <p:cNvSpPr>
              <a:spLocks/>
            </p:cNvSpPr>
            <p:nvPr/>
          </p:nvSpPr>
          <p:spPr bwMode="gray">
            <a:xfrm>
              <a:off x="522" y="2347"/>
              <a:ext cx="1264" cy="303"/>
            </a:xfrm>
            <a:custGeom>
              <a:avLst/>
              <a:gdLst>
                <a:gd name="T0" fmla="*/ 5 w 1270"/>
                <a:gd name="T1" fmla="*/ 303 h 303"/>
                <a:gd name="T2" fmla="*/ 21 w 1270"/>
                <a:gd name="T3" fmla="*/ 177 h 303"/>
                <a:gd name="T4" fmla="*/ 166 w 1270"/>
                <a:gd name="T5" fmla="*/ 22 h 303"/>
                <a:gd name="T6" fmla="*/ 349 w 1270"/>
                <a:gd name="T7" fmla="*/ 11 h 303"/>
                <a:gd name="T8" fmla="*/ 908 w 1270"/>
                <a:gd name="T9" fmla="*/ 12 h 303"/>
                <a:gd name="T10" fmla="*/ 1040 w 1270"/>
                <a:gd name="T11" fmla="*/ 14 h 303"/>
                <a:gd name="T12" fmla="*/ 1224 w 1270"/>
                <a:gd name="T13" fmla="*/ 189 h 303"/>
                <a:gd name="T14" fmla="*/ 1230 w 1270"/>
                <a:gd name="T15" fmla="*/ 302 h 303"/>
                <a:gd name="T16" fmla="*/ 5 w 127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80" name="Rectangle 16"/>
            <p:cNvSpPr>
              <a:spLocks noChangeArrowheads="1"/>
            </p:cNvSpPr>
            <p:nvPr/>
          </p:nvSpPr>
          <p:spPr bwMode="gray">
            <a:xfrm>
              <a:off x="1053" y="2401"/>
              <a:ext cx="147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4781" name="Text Box 17"/>
            <p:cNvSpPr txBox="1">
              <a:spLocks noChangeArrowheads="1"/>
            </p:cNvSpPr>
            <p:nvPr/>
          </p:nvSpPr>
          <p:spPr bwMode="gray">
            <a:xfrm>
              <a:off x="515" y="2774"/>
              <a:ext cx="1267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rgbClr val="1C1C1C"/>
                  </a:solidFill>
                </a:rPr>
                <a:t>РЕГУЛЯТИВНЫЕ</a:t>
              </a:r>
              <a:endParaRPr lang="en-US" sz="2400" b="1">
                <a:solidFill>
                  <a:srgbClr val="1C1C1C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8600" y="4495800"/>
            <a:ext cx="3505200" cy="1524000"/>
            <a:chOff x="3947" y="2348"/>
            <a:chExt cx="1542" cy="1374"/>
          </a:xfrm>
        </p:grpSpPr>
        <p:sp>
          <p:nvSpPr>
            <p:cNvPr id="15" name="AutoShape 24"/>
            <p:cNvSpPr>
              <a:spLocks noChangeArrowheads="1"/>
            </p:cNvSpPr>
            <p:nvPr/>
          </p:nvSpPr>
          <p:spPr bwMode="gray">
            <a:xfrm rot="5400000">
              <a:off x="4031" y="2264"/>
              <a:ext cx="1374" cy="1542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773" name="Freeform 25"/>
            <p:cNvSpPr>
              <a:spLocks/>
            </p:cNvSpPr>
            <p:nvPr/>
          </p:nvSpPr>
          <p:spPr bwMode="gray">
            <a:xfrm>
              <a:off x="3954" y="2358"/>
              <a:ext cx="1535" cy="292"/>
            </a:xfrm>
            <a:custGeom>
              <a:avLst/>
              <a:gdLst>
                <a:gd name="T0" fmla="*/ 16 w 1260"/>
                <a:gd name="T1" fmla="*/ 292 h 292"/>
                <a:gd name="T2" fmla="*/ 627 w 1260"/>
                <a:gd name="T3" fmla="*/ 0 h 292"/>
                <a:gd name="T4" fmla="*/ 3463 w 1260"/>
                <a:gd name="T5" fmla="*/ 0 h 292"/>
                <a:gd name="T6" fmla="*/ 4099 w 1260"/>
                <a:gd name="T7" fmla="*/ 291 h 292"/>
                <a:gd name="T8" fmla="*/ 16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4" name="Rectangle 26"/>
            <p:cNvSpPr>
              <a:spLocks noChangeArrowheads="1"/>
            </p:cNvSpPr>
            <p:nvPr/>
          </p:nvSpPr>
          <p:spPr bwMode="gray">
            <a:xfrm>
              <a:off x="4536" y="2384"/>
              <a:ext cx="10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4775" name="Text Box 27"/>
            <p:cNvSpPr txBox="1">
              <a:spLocks noChangeArrowheads="1"/>
            </p:cNvSpPr>
            <p:nvPr/>
          </p:nvSpPr>
          <p:spPr bwMode="gray">
            <a:xfrm>
              <a:off x="3947" y="2775"/>
              <a:ext cx="1267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300">
                <a:solidFill>
                  <a:srgbClr val="1C1C1C"/>
                </a:solidFill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486400" y="4343400"/>
            <a:ext cx="3352800" cy="1752600"/>
            <a:chOff x="1959" y="2346"/>
            <a:chExt cx="1562" cy="1217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 rot="5400000">
              <a:off x="2184" y="2227"/>
              <a:ext cx="1111" cy="1562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7" name="Freeform 20"/>
            <p:cNvSpPr>
              <a:spLocks/>
            </p:cNvSpPr>
            <p:nvPr/>
          </p:nvSpPr>
          <p:spPr bwMode="gray">
            <a:xfrm>
              <a:off x="1959" y="2346"/>
              <a:ext cx="1555" cy="303"/>
            </a:xfrm>
            <a:custGeom>
              <a:avLst/>
              <a:gdLst>
                <a:gd name="T0" fmla="*/ 21 w 1261"/>
                <a:gd name="T1" fmla="*/ 297 h 303"/>
                <a:gd name="T2" fmla="*/ 63 w 1261"/>
                <a:gd name="T3" fmla="*/ 174 h 303"/>
                <a:gd name="T4" fmla="*/ 602 w 1261"/>
                <a:gd name="T5" fmla="*/ 30 h 303"/>
                <a:gd name="T6" fmla="*/ 1238 w 1261"/>
                <a:gd name="T7" fmla="*/ 13 h 303"/>
                <a:gd name="T8" fmla="*/ 3242 w 1261"/>
                <a:gd name="T9" fmla="*/ 10 h 303"/>
                <a:gd name="T10" fmla="*/ 3730 w 1261"/>
                <a:gd name="T11" fmla="*/ 12 h 303"/>
                <a:gd name="T12" fmla="*/ 4401 w 1261"/>
                <a:gd name="T13" fmla="*/ 190 h 303"/>
                <a:gd name="T14" fmla="*/ 4421 w 1261"/>
                <a:gd name="T15" fmla="*/ 303 h 303"/>
                <a:gd name="T16" fmla="*/ 21 w 1261"/>
                <a:gd name="T17" fmla="*/ 29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381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Rectangle 21"/>
            <p:cNvSpPr>
              <a:spLocks noChangeArrowheads="1"/>
            </p:cNvSpPr>
            <p:nvPr/>
          </p:nvSpPr>
          <p:spPr bwMode="gray">
            <a:xfrm>
              <a:off x="2803" y="2402"/>
              <a:ext cx="103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74769" name="Text Box 22"/>
            <p:cNvSpPr txBox="1">
              <a:spLocks noChangeArrowheads="1"/>
            </p:cNvSpPr>
            <p:nvPr/>
          </p:nvSpPr>
          <p:spPr bwMode="gray">
            <a:xfrm>
              <a:off x="1959" y="2775"/>
              <a:ext cx="1551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rgbClr val="1C1C1C"/>
                  </a:solidFill>
                </a:rPr>
                <a:t>ПОЗНАВАТЕЛЬНЫЕ</a:t>
              </a:r>
              <a:endParaRPr lang="en-US" sz="2400" b="1">
                <a:solidFill>
                  <a:srgbClr val="1C1C1C"/>
                </a:solidFill>
              </a:endParaRPr>
            </a:p>
          </p:txBody>
        </p:sp>
      </p:grpSp>
      <p:sp>
        <p:nvSpPr>
          <p:cNvPr id="24" name="AutoShape 36"/>
          <p:cNvSpPr>
            <a:spLocks noChangeArrowheads="1"/>
          </p:cNvSpPr>
          <p:nvPr/>
        </p:nvSpPr>
        <p:spPr bwMode="gray">
          <a:xfrm rot="17992537" flipV="1">
            <a:off x="2182019" y="1615281"/>
            <a:ext cx="1885950" cy="1379538"/>
          </a:xfrm>
          <a:prstGeom prst="triangle">
            <a:avLst>
              <a:gd name="adj" fmla="val 3559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AutoShape 35"/>
          <p:cNvSpPr>
            <a:spLocks noChangeArrowheads="1"/>
          </p:cNvSpPr>
          <p:nvPr/>
        </p:nvSpPr>
        <p:spPr bwMode="gray">
          <a:xfrm rot="6277775" flipV="1">
            <a:off x="4453732" y="4267994"/>
            <a:ext cx="2055812" cy="1028700"/>
          </a:xfrm>
          <a:prstGeom prst="triangle">
            <a:avLst>
              <a:gd name="adj" fmla="val 2031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gray">
          <a:xfrm rot="3835230" flipV="1">
            <a:off x="4608513" y="1590675"/>
            <a:ext cx="1993900" cy="1323975"/>
          </a:xfrm>
          <a:prstGeom prst="triangle">
            <a:avLst>
              <a:gd name="adj" fmla="val 681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gray">
          <a:xfrm rot="13740030" flipV="1">
            <a:off x="2159794" y="3752057"/>
            <a:ext cx="1493837" cy="952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4762" name="Прямоугольник 1"/>
          <p:cNvSpPr>
            <a:spLocks noChangeArrowheads="1"/>
          </p:cNvSpPr>
          <p:nvPr/>
        </p:nvSpPr>
        <p:spPr bwMode="auto">
          <a:xfrm>
            <a:off x="1676400" y="27432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Универсальные учебные действия, формируемые на уроке в начальной школе</a:t>
            </a:r>
          </a:p>
        </p:txBody>
      </p:sp>
      <p:sp>
        <p:nvSpPr>
          <p:cNvPr id="74763" name="Rectangle 1"/>
          <p:cNvSpPr>
            <a:spLocks noChangeArrowheads="1"/>
          </p:cNvSpPr>
          <p:nvPr/>
        </p:nvSpPr>
        <p:spPr bwMode="auto">
          <a:xfrm>
            <a:off x="228600" y="5029200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КОММУНИКАТИВНЫЕ</a:t>
            </a:r>
            <a:endParaRPr lang="ru-RU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836712"/>
            <a:ext cx="8991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I этап. Организация класса (</a:t>
            </a:r>
            <a:r>
              <a:rPr lang="ru-RU" sz="2400" b="1" dirty="0" smtClean="0"/>
              <a:t>орг.момент</a:t>
            </a:r>
            <a:r>
              <a:rPr lang="ru-RU" sz="2400" b="1" dirty="0"/>
              <a:t>)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II этап. Актуализация ранее усвоенных знаний и умений (повторение)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III этап. Формирование новых знаний и умений </a:t>
            </a:r>
            <a:r>
              <a:rPr lang="ru-RU" sz="2400" b="1" dirty="0" smtClean="0"/>
              <a:t>(постановка учебной задачи).</a:t>
            </a:r>
            <a:endParaRPr lang="ru-RU" sz="2400" b="1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IV этап. </a:t>
            </a:r>
            <a:r>
              <a:rPr lang="ru-RU" sz="2400" b="1" dirty="0" smtClean="0"/>
              <a:t>Открытие нового знания.</a:t>
            </a:r>
            <a:endParaRPr lang="ru-RU" sz="2400" b="1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V этап. </a:t>
            </a:r>
            <a:r>
              <a:rPr lang="ru-RU" sz="2400" b="1" dirty="0" smtClean="0"/>
              <a:t>Первичное закрепление.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/>
              <a:t>VI </a:t>
            </a:r>
            <a:r>
              <a:rPr lang="ru-RU" sz="2400" b="1" dirty="0" smtClean="0"/>
              <a:t>этап.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Самостоятельная работа с самопроверкой по эталону. Самоанализ и самоконтроль .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cs typeface="Times New Roman" pitchFamily="18" charset="0"/>
              </a:rPr>
              <a:t>VII </a:t>
            </a:r>
            <a:r>
              <a:rPr lang="ru-RU" sz="2400" b="1" dirty="0" smtClean="0">
                <a:cs typeface="Times New Roman" pitchFamily="18" charset="0"/>
              </a:rPr>
              <a:t>этап. Включение нового знания в систему знаний и повторение.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cs typeface="Times New Roman" pitchFamily="18" charset="0"/>
              </a:rPr>
              <a:t>VII </a:t>
            </a:r>
            <a:r>
              <a:rPr lang="ru-RU" sz="2400" b="1" dirty="0" smtClean="0">
                <a:cs typeface="Times New Roman" pitchFamily="18" charset="0"/>
              </a:rPr>
              <a:t>этап. Рефлексия деятельности ( итог урока).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cs typeface="Times New Roman" pitchFamily="18" charset="0"/>
            </a:endParaRP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cs typeface="Times New Roman" pitchFamily="18" charset="0"/>
            </a:endParaRP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/>
          </a:p>
        </p:txBody>
      </p:sp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0080"/>
                </a:solidFill>
              </a:rPr>
              <a:t>Структура урока в начальных классах</a:t>
            </a:r>
            <a:endParaRPr 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84213" y="168275"/>
            <a:ext cx="8459787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1.Организационный момент.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включение учащихся в деятельность на личностно- значимом уровне. </a:t>
            </a:r>
            <a:r>
              <a:rPr lang="ru-RU" sz="2400" i="1" dirty="0">
                <a:solidFill>
                  <a:srgbClr val="000000"/>
                </a:solidFill>
                <a:cs typeface="Times New Roman" pitchFamily="18" charset="0"/>
              </a:rPr>
              <a:t>«Хочу, потому что могу».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400" dirty="0">
                <a:solidFill>
                  <a:srgbClr val="2A6D7D"/>
                </a:solidFill>
                <a:cs typeface="Times New Roman" pitchFamily="18" charset="0"/>
              </a:rPr>
              <a:t>1-2 минуты</a:t>
            </a: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У учащихся должна возникнуть положительная эмоциональная направленность;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включение детей в деятельность;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выделение содержательной области.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i="1" dirty="0">
                <a:solidFill>
                  <a:srgbClr val="2A6D7D"/>
                </a:solidFill>
                <a:cs typeface="Times New Roman" pitchFamily="18" charset="0"/>
              </a:rPr>
              <a:t>Приёмы работы:</a:t>
            </a: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учитель в начале урока высказывает добрые пожелания детям; предлагает пожелать друг другу удачи (хлопки в ладони друг друга с соседом по парте);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учитель предлагает детям подумать, что пригодится для успешной работы на уроке; дети высказываются;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девиз, эпиграф («С малой удачи начинается большой успех»);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самопроверка домашнего задания по образцу.</a:t>
            </a:r>
          </a:p>
          <a:p>
            <a:pPr eaLnBrk="0" hangingPunct="0"/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4213" y="0"/>
            <a:ext cx="84597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</a:p>
          <a:p>
            <a:pPr algn="ctr"/>
            <a:endParaRPr lang="ru-RU" sz="16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учащегося.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1. 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4-5 минут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2. Возникновение проблемной ситуации.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актуализация ЗУН и мыслительных операций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(внимания, памяти, речи);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создание проблемной ситуации;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выявление и фиксирование в громкой речи: где и почему возникло затруднение; темы и цели урока. </a:t>
            </a:r>
          </a:p>
          <a:p>
            <a:pPr eaLnBrk="0" hangingPunct="0"/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00125" y="357188"/>
            <a:ext cx="578643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III. Постановка учебной задачи.</a:t>
            </a:r>
            <a:endParaRPr lang="ru-RU" sz="32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endParaRPr lang="ru-RU" sz="24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обсуждение затруднений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(«Почему возникли затруднения?», 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«Чего мы ещё не знаем?»);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проговаривание цели урока в виде вопроса, на который предстоит ответить,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или в виде темы урока.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4-5 мин</a:t>
            </a:r>
            <a:endParaRPr lang="ru-RU" sz="280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sz="2800"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5170" t="84393" r="53165" b="195"/>
          <a:stretch>
            <a:fillRect/>
          </a:stretch>
        </p:blipFill>
        <p:spPr bwMode="auto">
          <a:xfrm>
            <a:off x="6715125" y="4572000"/>
            <a:ext cx="22145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ru-RU" sz="4200" b="1" smtClean="0"/>
              <a:t>Перед образовательной системой страны стоит непростая задача:</a:t>
            </a:r>
            <a:r>
              <a:rPr lang="ru-RU" sz="4200" smtClean="0"/>
              <a:t> 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0" y="1600200"/>
            <a:ext cx="572452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3800" smtClean="0"/>
              <a:t>формирование и развитие мобильной самореализующейся личности, способной к обучению на протяжении всей жизни.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r="8524"/>
          <a:stretch>
            <a:fillRect/>
          </a:stretch>
        </p:blipFill>
        <p:spPr bwMode="auto">
          <a:xfrm>
            <a:off x="6443663" y="3933825"/>
            <a:ext cx="2235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0346" t="71918" r="-694" b="3864"/>
          <a:stretch>
            <a:fillRect/>
          </a:stretch>
        </p:blipFill>
        <p:spPr bwMode="auto">
          <a:xfrm>
            <a:off x="7524750" y="5157788"/>
            <a:ext cx="1619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611188" y="285750"/>
            <a:ext cx="6818312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IV. «Открытие нового знания»</a:t>
            </a:r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построение проекта выхода из затруднения).</a:t>
            </a:r>
            <a:r>
              <a:rPr lang="ru-RU" sz="2400">
                <a:cs typeface="Times New Roman" pitchFamily="18" charset="0"/>
              </a:rPr>
              <a:t> </a:t>
            </a:r>
          </a:p>
          <a:p>
            <a:pPr eaLnBrk="0" hangingPunct="0"/>
            <a:endParaRPr lang="ru-RU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решение УЗ (устных задач) и обсуждение проекта её решения.</a:t>
            </a:r>
            <a:r>
              <a:rPr lang="ru-RU" sz="240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400">
                <a:solidFill>
                  <a:schemeClr val="accent1"/>
                </a:solidFill>
                <a:cs typeface="Times New Roman" pitchFamily="18" charset="0"/>
              </a:rPr>
              <a:t>7-8 мин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Способы: диалог, групповая или парная работа.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Методы: побуждающий к гипотезам диалог, подводящий к открытию знания диалог, подводящий без проблемы диалог.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Организация самостоятельной исследовательской деятельности.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Выведение алгоритма.</a:t>
            </a:r>
          </a:p>
          <a:p>
            <a:pPr eaLnBrk="0" hangingPunct="0"/>
            <a:endParaRPr lang="ru-RU" sz="2000">
              <a:cs typeface="Times New Roman" pitchFamily="18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84213" y="125413"/>
            <a:ext cx="6173787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V. Первичное закрепление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pPr eaLnBrk="0" hangingPunct="0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проговаривание нового знания, запись в виде опорного сигнала.</a:t>
            </a:r>
            <a:endParaRPr lang="ru-RU" sz="2800" dirty="0"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4-5 минут</a:t>
            </a:r>
            <a:endParaRPr lang="ru-RU" sz="2800" dirty="0"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• Способы: фронтальная работа, работа в парах;</a:t>
            </a:r>
            <a:endParaRPr lang="ru-RU" sz="2800" dirty="0"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• Средства: комментирование, обозначение знаковыми символами, выполнение продуктивных заданий.</a:t>
            </a:r>
            <a:endParaRPr lang="ru-RU" sz="2800" dirty="0"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• выполнение заданий с проговариванием в громкой речи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52045" t="49886" r="4552" b="32501"/>
          <a:stretch>
            <a:fillRect/>
          </a:stretch>
        </p:blipFill>
        <p:spPr bwMode="auto">
          <a:xfrm>
            <a:off x="7072313" y="4643438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4213" y="285750"/>
            <a:ext cx="66738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VI. Самостоятельная работа с самопроверкой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по эталону.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Самоанализ и самоконтроль</a:t>
            </a:r>
            <a:r>
              <a:rPr lang="ru-RU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/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каждый для себя должен сделать вывод о том, что он уже умеет.</a:t>
            </a:r>
            <a:endParaRPr lang="ru-RU" sz="28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accent1"/>
                </a:solidFill>
                <a:cs typeface="Times New Roman" pitchFamily="18" charset="0"/>
              </a:rPr>
              <a:t>4-5 минут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Небольшой объем самостоятельной работы (не более 2-3 типовых заданий).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Выполняется письменно.</a:t>
            </a:r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• Методы: самоконтроль, самооценка.</a:t>
            </a:r>
          </a:p>
          <a:p>
            <a:pPr eaLnBrk="0" hangingPunct="0"/>
            <a:endParaRPr lang="ru-RU" sz="2400" dirty="0"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49168" r="51389" b="15607"/>
          <a:stretch>
            <a:fillRect/>
          </a:stretch>
        </p:blipFill>
        <p:spPr bwMode="auto">
          <a:xfrm>
            <a:off x="7358063" y="4786313"/>
            <a:ext cx="15478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684213" y="107950"/>
            <a:ext cx="6530975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VII.  Включение нового знания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 в систему знаний и повторение.</a:t>
            </a:r>
          </a:p>
          <a:p>
            <a:pPr algn="ctr"/>
            <a:endParaRPr lang="ru-RU" sz="32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7-8 минут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Сначала предложить учащимся из набора заданий выбрать только те, которые содержат новый алгоритм или новое понятие.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• Затем выполняются упражнения, в которых новое знание используется вместе с изученными ранее.</a:t>
            </a:r>
          </a:p>
          <a:p>
            <a:pPr eaLnBrk="0" hangingPunct="0"/>
            <a:endParaRPr lang="ru-RU" sz="2400">
              <a:cs typeface="Times New Roman" pitchFamily="18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55650" y="285750"/>
            <a:ext cx="6602413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VIII.Рефлексия деятельности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(итог урока).</a:t>
            </a:r>
          </a:p>
          <a:p>
            <a:pPr algn="ctr"/>
            <a:endParaRPr lang="ru-RU" sz="28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Цель: 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осознание учащимися своей УД (учебной деятельности), самооценка результатов деятельности своей и всего класса.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</a:t>
            </a:r>
            <a:r>
              <a:rPr lang="ru-RU" sz="240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2-3 минуты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Вопросы: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Какую задачу ставили?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Удалось решить поставленную задачу?</a:t>
            </a:r>
            <a:r>
              <a:rPr lang="ru-RU" sz="2400"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Каким способом?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Какие получили результаты?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Что нужно сделать ещё?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Где можно применить новые знания? </a:t>
            </a:r>
          </a:p>
          <a:p>
            <a:pPr eaLnBrk="0" hangingPunct="0"/>
            <a:endParaRPr lang="ru-RU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smtClean="0">
                <a:solidFill>
                  <a:srgbClr val="3333CC"/>
                </a:solidFill>
                <a:latin typeface="Arbat-Bold" pitchFamily="2" charset="0"/>
              </a:rPr>
              <a:t>Ребенок на современном уроке</a:t>
            </a: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>
                <a:solidFill>
                  <a:schemeClr val="folHlink"/>
                </a:solidFill>
                <a:latin typeface="Annabelle" pitchFamily="66" charset="0"/>
              </a:rPr>
              <a:t>Цель- готовность к саморазвитию</a:t>
            </a:r>
            <a:endParaRPr lang="ru-RU" sz="3800" smtClean="0">
              <a:latin typeface="Annabelle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19200"/>
            <a:ext cx="9144000" cy="968375"/>
            <a:chOff x="684" y="1546"/>
            <a:chExt cx="4667" cy="1080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41" name="Text Box 5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42" name="AutoShape 6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43" name="Picture 7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154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44" name="Text Box 8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1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2133600"/>
            <a:ext cx="9144000" cy="981075"/>
            <a:chOff x="696" y="2746"/>
            <a:chExt cx="4694" cy="1088"/>
          </a:xfrm>
        </p:grpSpPr>
        <p:sp>
          <p:nvSpPr>
            <p:cNvPr id="34826" name="AutoShape 10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6" name="Text Box 11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37" name="AutoShape 12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38" name="Picture 13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746"/>
              <a:ext cx="108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39" name="Text Box 14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2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2971800"/>
            <a:ext cx="9144000" cy="968375"/>
            <a:chOff x="684" y="1546"/>
            <a:chExt cx="4667" cy="1080"/>
          </a:xfrm>
        </p:grpSpPr>
        <p:sp>
          <p:nvSpPr>
            <p:cNvPr id="34832" name="AutoShape 16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1" name="Text Box 17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32" name="AutoShape 18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33" name="Picture 19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154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34" name="Text Box 20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3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4876800"/>
            <a:ext cx="9144000" cy="968375"/>
            <a:chOff x="684" y="1546"/>
            <a:chExt cx="4667" cy="1080"/>
          </a:xfrm>
        </p:grpSpPr>
        <p:sp>
          <p:nvSpPr>
            <p:cNvPr id="34838" name="AutoShape 22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6" name="Text Box 23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27" name="AutoShape 24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28" name="Picture 25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154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9" name="Text Box 26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5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0" y="3810000"/>
            <a:ext cx="9144000" cy="981075"/>
            <a:chOff x="696" y="2746"/>
            <a:chExt cx="4694" cy="1088"/>
          </a:xfrm>
        </p:grpSpPr>
        <p:sp>
          <p:nvSpPr>
            <p:cNvPr id="34844" name="AutoShape 28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1" name="Text Box 29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22" name="AutoShape 30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23" name="Picture 31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746"/>
              <a:ext cx="108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4" name="Text Box 32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4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876925"/>
            <a:ext cx="9144000" cy="981075"/>
            <a:chOff x="696" y="2746"/>
            <a:chExt cx="4694" cy="1088"/>
          </a:xfrm>
        </p:grpSpPr>
        <p:sp>
          <p:nvSpPr>
            <p:cNvPr id="34850" name="AutoShape 34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6" name="Text Box 35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76817" name="AutoShape 36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818" name="Picture 37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746"/>
              <a:ext cx="108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9" name="Text Box 38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5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76809" name="Text Box 39"/>
          <p:cNvSpPr txBox="1">
            <a:spLocks noChangeArrowheads="1"/>
          </p:cNvSpPr>
          <p:nvPr/>
        </p:nvSpPr>
        <p:spPr bwMode="auto">
          <a:xfrm>
            <a:off x="2667000" y="1447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самостоятельно делать выбор, адекватный своим способностям</a:t>
            </a:r>
          </a:p>
        </p:txBody>
      </p:sp>
      <p:sp>
        <p:nvSpPr>
          <p:cNvPr id="76810" name="Text Box 40"/>
          <p:cNvSpPr txBox="1">
            <a:spLocks noChangeArrowheads="1"/>
          </p:cNvSpPr>
          <p:nvPr/>
        </p:nvSpPr>
        <p:spPr bwMode="auto">
          <a:xfrm>
            <a:off x="27432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ставить перед собой цель, принимать решения</a:t>
            </a:r>
          </a:p>
        </p:txBody>
      </p:sp>
      <p:sp>
        <p:nvSpPr>
          <p:cNvPr id="76811" name="Text Box 41"/>
          <p:cNvSpPr txBox="1">
            <a:spLocks noChangeArrowheads="1"/>
          </p:cNvSpPr>
          <p:nvPr/>
        </p:nvSpPr>
        <p:spPr bwMode="auto">
          <a:xfrm>
            <a:off x="2971800" y="32004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самостоятельно находить выход в нестандартной ситуации</a:t>
            </a:r>
          </a:p>
        </p:txBody>
      </p: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2743200" y="39624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проконтролировать себя, свои собственные действия</a:t>
            </a:r>
          </a:p>
        </p:txBody>
      </p:sp>
      <p:sp>
        <p:nvSpPr>
          <p:cNvPr id="76813" name="Text Box 43"/>
          <p:cNvSpPr txBox="1">
            <a:spLocks noChangeArrowheads="1"/>
          </p:cNvSpPr>
          <p:nvPr/>
        </p:nvSpPr>
        <p:spPr bwMode="auto">
          <a:xfrm>
            <a:off x="2743200" y="5029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адекватно оценить свои действия, выявить и скорректировать</a:t>
            </a:r>
          </a:p>
        </p:txBody>
      </p:sp>
      <p:sp>
        <p:nvSpPr>
          <p:cNvPr id="76814" name="Text Box 44"/>
          <p:cNvSpPr txBox="1">
            <a:spLocks noChangeArrowheads="1"/>
          </p:cNvSpPr>
          <p:nvPr/>
        </p:nvSpPr>
        <p:spPr bwMode="auto">
          <a:xfrm>
            <a:off x="2667000" y="6019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nnabelle" pitchFamily="66" charset="0"/>
              </a:rPr>
              <a:t>Умение согласовывать свою позицию с другими людьми, общаться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09600" y="6675438"/>
            <a:ext cx="792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 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981200" y="304800"/>
            <a:ext cx="5257800" cy="1127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Основные типы уроков</a:t>
            </a:r>
            <a:r>
              <a:rPr lang="ru-RU" sz="2000" b="1"/>
              <a:t> </a:t>
            </a:r>
          </a:p>
          <a:p>
            <a:pPr algn="ctr"/>
            <a:r>
              <a:rPr lang="ru-RU" sz="2000" b="1"/>
              <a:t>остаются прежними, </a:t>
            </a:r>
          </a:p>
          <a:p>
            <a:pPr algn="ctr"/>
            <a:r>
              <a:rPr lang="ru-RU" sz="2000" b="1"/>
              <a:t>но в них внесены изменения:</a:t>
            </a:r>
            <a:r>
              <a:rPr lang="ru-RU" sz="2400" b="1"/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90600" y="1447800"/>
            <a:ext cx="307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1. Урок изучения нового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90600" y="1905000"/>
            <a:ext cx="340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2. Урок закрепления знаний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838200" y="502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43000" y="2286000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3. Урок комплексного применения знаний.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685800" y="3124200"/>
            <a:ext cx="8153400" cy="1143000"/>
          </a:xfrm>
          <a:prstGeom prst="wedgeRoundRectCallout">
            <a:avLst>
              <a:gd name="adj1" fmla="val -43884"/>
              <a:gd name="adj2" fmla="val -165833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/>
              <a:t>Это: традиционный (комбинированный), лекция, экскурсия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</a:p>
          <a:p>
            <a:pPr>
              <a:defRPr/>
            </a:pPr>
            <a:r>
              <a:rPr lang="ru-RU" b="1" dirty="0">
                <a:solidFill>
                  <a:srgbClr val="000099"/>
                </a:solidFill>
              </a:rPr>
              <a:t>исследовательская работа, учебный и трудовой практикум. </a:t>
            </a:r>
          </a:p>
          <a:p>
            <a:pPr>
              <a:defRPr/>
            </a:pPr>
            <a:r>
              <a:rPr lang="ru-RU" b="1" dirty="0">
                <a:solidFill>
                  <a:srgbClr val="000099"/>
                </a:solidFill>
              </a:rPr>
              <a:t>Имеет целью изучение и первичное закрепление новых знаний</a:t>
            </a:r>
            <a:endParaRPr lang="ru-RU" dirty="0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09600" y="3657600"/>
            <a:ext cx="8153400" cy="1447800"/>
          </a:xfrm>
          <a:prstGeom prst="wedgeRoundRectCallout">
            <a:avLst>
              <a:gd name="adj1" fmla="val -42389"/>
              <a:gd name="adj2" fmla="val -150875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000099"/>
                </a:solidFill>
              </a:rPr>
              <a:t>Это: практикум, экскурсия, лабораторная работа, собеседование, консультация. Имеет целью выработку умений по применению знаний. 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62000" y="4191000"/>
            <a:ext cx="8153400" cy="1447800"/>
          </a:xfrm>
          <a:prstGeom prst="wedgeRoundRectCallout">
            <a:avLst>
              <a:gd name="adj1" fmla="val -44431"/>
              <a:gd name="adj2" fmla="val -164583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</a:rPr>
              <a:t>Это: практикум, лабораторная работа, семинар и т.д. Имеет целью выработку умений самостоятельно применять знания в комплексе, в новых условиях.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990600" y="2743200"/>
            <a:ext cx="544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4. Урок обобщения и систематизации знаний. 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762000" y="4648200"/>
            <a:ext cx="8153400" cy="990600"/>
          </a:xfrm>
          <a:prstGeom prst="wedgeRoundRectCallout">
            <a:avLst>
              <a:gd name="adj1" fmla="val -44431"/>
              <a:gd name="adj2" fmla="val -217468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000099"/>
                </a:solidFill>
              </a:rPr>
              <a:t>Это: семинар, конференция, круглый стол и т.д. Имеет целью обобщение единичных знаний в систему.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990600" y="3200400"/>
            <a:ext cx="542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5. Урок контроля, оценки и коррекции знаний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685800" y="4572000"/>
            <a:ext cx="8153400" cy="1143000"/>
          </a:xfrm>
          <a:prstGeom prst="wedgeRoundRectCallout">
            <a:avLst>
              <a:gd name="adj1" fmla="val -44431"/>
              <a:gd name="adj2" fmla="val -141806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</a:rPr>
              <a:t>Это: контрольная работа, зачет, коллоквиум, смотр знаний и т.д. Имеет </a:t>
            </a:r>
            <a:r>
              <a:rPr lang="ru-RU" b="1" dirty="0" smtClean="0">
                <a:solidFill>
                  <a:srgbClr val="000099"/>
                </a:solidFill>
              </a:rPr>
              <a:t>цель- </a:t>
            </a:r>
            <a:r>
              <a:rPr lang="ru-RU" b="1" dirty="0">
                <a:solidFill>
                  <a:srgbClr val="000099"/>
                </a:solidFill>
              </a:rPr>
              <a:t>определить уровень овладения знаниями, умениями и навыками.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6" grpId="0"/>
      <p:bldP spid="14347" grpId="0" animBg="1"/>
      <p:bldP spid="14347" grpId="1" animBg="1"/>
      <p:bldP spid="14348" grpId="0" animBg="1"/>
      <p:bldP spid="14348" grpId="1" animBg="1"/>
      <p:bldP spid="14349" grpId="0" animBg="1"/>
      <p:bldP spid="14349" grpId="1" animBg="1"/>
      <p:bldP spid="14350" grpId="0"/>
      <p:bldP spid="14351" grpId="0" animBg="1"/>
      <p:bldP spid="14351" grpId="1" animBg="1"/>
      <p:bldP spid="14352" grpId="0"/>
      <p:bldP spid="143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новинка?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931224" cy="4335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Чаще организуются индивидуальные и групповые формы работы на уроке. Постепенно преодолевается  авторитетный стиль общения между учителем и учеником.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481314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Высший пилотаж </a:t>
            </a:r>
            <a:r>
              <a:rPr lang="ru-RU" dirty="0" smtClean="0"/>
              <a:t>– это урок, на котором учитель лишь направляя детей, даёт рекомендации в течении урока. Поэтому учащиеся ощущают, что ведут урок сами.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3357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39472" cy="37444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отличии от стандартов2004 года новый ФГОС вносит существенные изменения в цели, содержание и организацию учебно-воспитательного процесса, которые влекут за собой необходимость перестройки всей образовательной деятельности в начальной школе и в первую очередь УЧИТЕЛЯ , обеспечивающего его.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1480" cy="6120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 мнению </a:t>
            </a:r>
            <a:r>
              <a:rPr lang="ru-RU" sz="3600" b="1" dirty="0" smtClean="0"/>
              <a:t>А. </a:t>
            </a:r>
            <a:r>
              <a:rPr lang="ru-RU" sz="3600" b="1" dirty="0" err="1" smtClean="0"/>
              <a:t>Дистервега</a:t>
            </a:r>
            <a:r>
              <a:rPr lang="ru-RU" sz="3600" dirty="0" smtClean="0"/>
              <a:t>, </a:t>
            </a:r>
            <a:r>
              <a:rPr lang="ru-RU" sz="3600" dirty="0" err="1" smtClean="0"/>
              <a:t>деятельностный</a:t>
            </a:r>
            <a:r>
              <a:rPr lang="ru-RU" sz="3600" dirty="0" smtClean="0"/>
              <a:t> метод обучения является универсальным.  Еще Сократ говорил о том, что научиться играть на флейте можно только, играя самому. Точно также </a:t>
            </a:r>
            <a:r>
              <a:rPr lang="ru-RU" sz="3600" dirty="0" err="1" smtClean="0"/>
              <a:t>деятельностные</a:t>
            </a:r>
            <a:r>
              <a:rPr lang="ru-RU" sz="3600" dirty="0" smtClean="0"/>
              <a:t> способности учащихся формируются лишь тогда, когда они не пассивно усваивают новые задания, а включены в самостоятельную учебно-познавательную деятельность.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5536" y="437567"/>
            <a:ext cx="836587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>
                <a:cs typeface="Times New Roman" pitchFamily="18" charset="0"/>
              </a:rPr>
              <a:t>Учить детей сегодня трудно,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И раньше было нелегко.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Читать, считать, писать учили: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«Даёт корова молоко».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Век XXI – век открытий,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Век инноваций, новизны,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Но  от учителя зависит,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Какими дети быть должны.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Желаю вам, чтоб дети  в вашем классе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Светились от улыбок и любви,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Терпенья вам и творческих успехов</a:t>
            </a:r>
            <a:endParaRPr lang="ru-RU" sz="1400"/>
          </a:p>
          <a:p>
            <a:pPr eaLnBrk="0" hangingPunct="0"/>
            <a:r>
              <a:rPr lang="ru-RU" sz="3200">
                <a:cs typeface="Times New Roman" pitchFamily="18" charset="0"/>
              </a:rPr>
              <a:t>В такие непростые наши дни!</a:t>
            </a:r>
            <a:endParaRPr 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006666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Системно-деятельностный подход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6013" y="188913"/>
            <a:ext cx="755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E99"/>
            </a:prstShdw>
          </a:effec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ru-RU" sz="2800">
              <a:solidFill>
                <a:srgbClr val="006666"/>
              </a:solidFill>
              <a:latin typeface="Lucida Bright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179388" y="928688"/>
            <a:ext cx="8785225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80000"/>
              </a:lnSpc>
              <a:buClr>
                <a:srgbClr val="FFFFFF"/>
              </a:buClr>
              <a:buSzPct val="80000"/>
              <a:buFont typeface="Wingdings 2" pitchFamily="18" charset="2"/>
              <a:buNone/>
              <a:defRPr/>
            </a:pPr>
            <a:endParaRPr lang="ru-RU" sz="2100" b="1"/>
          </a:p>
          <a:p>
            <a:pPr marL="609600" indent="-609600" algn="ctr" eaLnBrk="0" hangingPunct="0">
              <a:lnSpc>
                <a:spcPct val="80000"/>
              </a:lnSpc>
              <a:buClr>
                <a:srgbClr val="FFFFFF"/>
              </a:buClr>
              <a:buSzPct val="80000"/>
              <a:buFont typeface="Wingdings 2" pitchFamily="18" charset="2"/>
              <a:buNone/>
              <a:defRPr/>
            </a:pPr>
            <a:r>
              <a:rPr lang="ru-RU" sz="19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результат </a:t>
            </a:r>
            <a:r>
              <a:rPr lang="ru-RU" sz="1900" b="1">
                <a:solidFill>
                  <a:srgbClr val="006666"/>
                </a:solidFill>
              </a:rPr>
              <a:t>– развитие личности на основе деятельности по преобразованию </a:t>
            </a:r>
          </a:p>
          <a:p>
            <a:pPr marL="609600" indent="-609600" algn="just" eaLnBrk="0" hangingPunct="0">
              <a:lnSpc>
                <a:spcPct val="80000"/>
              </a:lnSpc>
              <a:buClr>
                <a:srgbClr val="FFFFFF"/>
              </a:buClr>
              <a:buSzPct val="80000"/>
              <a:buFont typeface="Wingdings 2" pitchFamily="18" charset="2"/>
              <a:buNone/>
              <a:defRPr/>
            </a:pPr>
            <a:r>
              <a:rPr lang="ru-RU" sz="1900" b="1" i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внешней предметной </a:t>
            </a:r>
            <a:r>
              <a:rPr lang="ru-RU" sz="1900" b="1">
                <a:solidFill>
                  <a:srgbClr val="006666"/>
                </a:solidFill>
              </a:rPr>
              <a:t>деятельности во </a:t>
            </a:r>
            <a:r>
              <a:rPr lang="ru-RU" sz="1900" b="1" i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внутреннюю</a:t>
            </a:r>
            <a:endParaRPr lang="ru-RU" sz="1900" b="1" i="1">
              <a:solidFill>
                <a:srgbClr val="006666"/>
              </a:solidFill>
            </a:endParaRPr>
          </a:p>
          <a:p>
            <a:pPr marL="609600" indent="-609600" algn="just" eaLnBrk="0" hangingPunct="0">
              <a:lnSpc>
                <a:spcPct val="80000"/>
              </a:lnSpc>
              <a:buClr>
                <a:srgbClr val="FFFFFF"/>
              </a:buClr>
              <a:buSzPct val="80000"/>
              <a:buFont typeface="Wingdings 2" pitchFamily="18" charset="2"/>
              <a:buNone/>
              <a:defRPr/>
            </a:pPr>
            <a:endParaRPr lang="ru-RU" sz="1900" b="1" i="1">
              <a:solidFill>
                <a:srgbClr val="006666"/>
              </a:solidFill>
            </a:endParaRPr>
          </a:p>
          <a:p>
            <a:pPr marL="609600" indent="-609600" eaLnBrk="0" hangingPunct="0">
              <a:lnSpc>
                <a:spcPct val="80000"/>
              </a:lnSpc>
              <a:buClr>
                <a:srgbClr val="FFFFFF"/>
              </a:buClr>
              <a:buSzPct val="80000"/>
              <a:buFont typeface="Wingdings 2" pitchFamily="18" charset="2"/>
              <a:buNone/>
              <a:defRPr/>
            </a:pPr>
            <a:r>
              <a:rPr lang="ru-RU" sz="19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педагогическая задача: </a:t>
            </a:r>
            <a:r>
              <a:rPr lang="ru-RU" sz="1900" b="1">
                <a:solidFill>
                  <a:srgbClr val="006666"/>
                </a:solidFill>
              </a:rPr>
              <a:t>создание и организация условий, инициирующих детское действие</a:t>
            </a:r>
            <a:endParaRPr lang="ru-RU" sz="19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684213" y="2492375"/>
            <a:ext cx="7740650" cy="15081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Вектор смещения акцентов нового стандарта</a:t>
            </a:r>
          </a:p>
        </p:txBody>
      </p:sp>
      <p:sp>
        <p:nvSpPr>
          <p:cNvPr id="801797" name="Oval 5"/>
          <p:cNvSpPr>
            <a:spLocks noChangeArrowheads="1"/>
          </p:cNvSpPr>
          <p:nvPr/>
        </p:nvSpPr>
        <p:spPr bwMode="auto">
          <a:xfrm>
            <a:off x="827088" y="3789363"/>
            <a:ext cx="1860550" cy="2014537"/>
          </a:xfrm>
          <a:prstGeom prst="ellipse">
            <a:avLst/>
          </a:prstGeom>
          <a:solidFill>
            <a:schemeClr val="bg1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006666"/>
                </a:solidFill>
                <a:latin typeface="Tahoma" charset="0"/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solidFill>
                <a:srgbClr val="006666"/>
              </a:solidFill>
              <a:latin typeface="Tahoma" charset="0"/>
            </a:endParaRPr>
          </a:p>
          <a:p>
            <a:pPr algn="ctr">
              <a:defRPr/>
            </a:pPr>
            <a:r>
              <a:rPr lang="ru-RU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801796" name="Oval 5"/>
          <p:cNvSpPr>
            <a:spLocks noChangeArrowheads="1"/>
          </p:cNvSpPr>
          <p:nvPr/>
        </p:nvSpPr>
        <p:spPr bwMode="auto">
          <a:xfrm>
            <a:off x="3419475" y="3716338"/>
            <a:ext cx="1860550" cy="2124075"/>
          </a:xfrm>
          <a:prstGeom prst="ellipse">
            <a:avLst/>
          </a:prstGeom>
          <a:solidFill>
            <a:srgbClr val="FFFFFF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006666"/>
                </a:solidFill>
                <a:latin typeface="Tahoma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>
                <a:solidFill>
                  <a:srgbClr val="006666"/>
                </a:solidFill>
                <a:latin typeface="Tahoma" charset="0"/>
              </a:rPr>
              <a:t>учить?</a:t>
            </a:r>
          </a:p>
          <a:p>
            <a:pPr algn="ctr">
              <a:defRPr/>
            </a:pPr>
            <a:endParaRPr lang="ru-RU" b="1" i="1">
              <a:solidFill>
                <a:srgbClr val="006666"/>
              </a:solidFill>
              <a:latin typeface="Tahoma" charset="0"/>
            </a:endParaRPr>
          </a:p>
          <a:p>
            <a:pPr algn="ctr">
              <a:defRPr/>
            </a:pPr>
            <a:r>
              <a:rPr lang="ru-RU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6084888" y="3933825"/>
            <a:ext cx="1727200" cy="1655763"/>
          </a:xfrm>
          <a:prstGeom prst="ellipse">
            <a:avLst/>
          </a:prstGeom>
          <a:solidFill>
            <a:schemeClr val="bg1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66"/>
                </a:solidFill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solidFill>
                <a:srgbClr val="006666"/>
              </a:solidFill>
              <a:latin typeface="Tahoma" pitchFamily="34" charset="0"/>
            </a:endParaRPr>
          </a:p>
          <a:p>
            <a:pPr algn="ctr"/>
            <a:r>
              <a:rPr lang="ru-RU" b="1">
                <a:solidFill>
                  <a:srgbClr val="006666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solidFill>
                  <a:srgbClr val="006666"/>
                </a:solidFill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>
                <a:solidFill>
                  <a:srgbClr val="006666"/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801799" name="AutoShape 7"/>
          <p:cNvSpPr>
            <a:spLocks noChangeArrowheads="1"/>
          </p:cNvSpPr>
          <p:nvPr/>
        </p:nvSpPr>
        <p:spPr bwMode="auto">
          <a:xfrm>
            <a:off x="179388" y="5734050"/>
            <a:ext cx="8640762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3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становление ученического сообщества,</a:t>
            </a:r>
          </a:p>
          <a:p>
            <a:pPr algn="ctr">
              <a:defRPr/>
            </a:pPr>
            <a:r>
              <a:rPr lang="ru-RU" sz="23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 descr="header"/>
          <p:cNvSpPr>
            <a:spLocks noChangeArrowheads="1"/>
          </p:cNvSpPr>
          <p:nvPr/>
        </p:nvSpPr>
        <p:spPr bwMode="auto">
          <a:xfrm>
            <a:off x="228600" y="3581400"/>
            <a:ext cx="8686800" cy="2057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>
                <a:solidFill>
                  <a:schemeClr val="tx2"/>
                </a:solidFill>
                <a:latin typeface="AnastasiaScript" pitchFamily="2" charset="0"/>
              </a:rPr>
              <a:t>Современный урок –урок действенный, </a:t>
            </a:r>
          </a:p>
          <a:p>
            <a:pPr>
              <a:spcBef>
                <a:spcPct val="20000"/>
              </a:spcBef>
            </a:pPr>
            <a:r>
              <a:rPr lang="ru-RU" sz="2800" b="1">
                <a:solidFill>
                  <a:schemeClr val="tx2"/>
                </a:solidFill>
                <a:latin typeface="AnastasiaScript" pitchFamily="2" charset="0"/>
              </a:rPr>
              <a:t>имеющий непосредственное отношение </a:t>
            </a:r>
          </a:p>
          <a:p>
            <a:pPr>
              <a:spcBef>
                <a:spcPct val="20000"/>
              </a:spcBef>
            </a:pPr>
            <a:r>
              <a:rPr lang="ru-RU" sz="2800" b="1">
                <a:solidFill>
                  <a:schemeClr val="tx2"/>
                </a:solidFill>
                <a:latin typeface="AnastasiaScript" pitchFamily="2" charset="0"/>
              </a:rPr>
              <a:t>к интересам, личности ребенка, </a:t>
            </a:r>
          </a:p>
          <a:p>
            <a:pPr>
              <a:spcBef>
                <a:spcPct val="20000"/>
              </a:spcBef>
            </a:pPr>
            <a:r>
              <a:rPr lang="ru-RU" sz="2800" b="1">
                <a:solidFill>
                  <a:schemeClr val="tx2"/>
                </a:solidFill>
                <a:latin typeface="AnastasiaScript" pitchFamily="2" charset="0"/>
              </a:rPr>
              <a:t>его родителей, общества, государства.</a:t>
            </a:r>
          </a:p>
        </p:txBody>
      </p:sp>
      <p:sp>
        <p:nvSpPr>
          <p:cNvPr id="234498" name="Rectangle 2" descr="regreg"/>
          <p:cNvSpPr>
            <a:spLocks noChangeArrowheads="1"/>
          </p:cNvSpPr>
          <p:nvPr/>
        </p:nvSpPr>
        <p:spPr bwMode="auto">
          <a:xfrm>
            <a:off x="381000" y="762000"/>
            <a:ext cx="8382000" cy="1800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AnastasiaScript" pitchFamily="2" charset="0"/>
              </a:rPr>
              <a:t>Современный урок – </a:t>
            </a:r>
            <a:r>
              <a:rPr lang="ru-RU" sz="2800" b="1" dirty="0" err="1">
                <a:latin typeface="AnastasiaScript" pitchFamily="2" charset="0"/>
              </a:rPr>
              <a:t>урок</a:t>
            </a:r>
            <a:r>
              <a:rPr lang="ru-RU" sz="2800" b="1" dirty="0">
                <a:latin typeface="AnastasiaScript" pitchFamily="2" charset="0"/>
              </a:rPr>
              <a:t> актуальный для настоящего времени</a:t>
            </a:r>
          </a:p>
          <a:p>
            <a:pPr>
              <a:buFontTx/>
              <a:buChar char="•"/>
            </a:pPr>
            <a:endParaRPr lang="ru-RU" sz="2800" b="1" dirty="0">
              <a:latin typeface="AnastasiaScript" pitchFamily="2" charset="0"/>
            </a:endParaRPr>
          </a:p>
          <a:p>
            <a:pPr>
              <a:buFontTx/>
              <a:buChar char="•"/>
            </a:pPr>
            <a:endParaRPr lang="ru-RU" sz="2800" b="1" dirty="0">
              <a:latin typeface="AnastasiaScript" pitchFamily="2" charset="0"/>
            </a:endParaRPr>
          </a:p>
          <a:p>
            <a:pPr>
              <a:buFontTx/>
              <a:buChar char="•"/>
            </a:pPr>
            <a:endParaRPr lang="ru-RU" sz="2800" b="1" dirty="0">
              <a:latin typeface="AnastasiaScript" pitchFamily="2" charset="0"/>
            </a:endParaRPr>
          </a:p>
        </p:txBody>
      </p:sp>
      <p:pic>
        <p:nvPicPr>
          <p:cNvPr id="61444" name="Picture 5" descr="Копия 1274729389_tlalrz8z3fowid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143000"/>
            <a:ext cx="21097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1274729389_tlalrz8z3fowid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914"/>
          <a:stretch>
            <a:fillRect/>
          </a:stretch>
        </p:blipFill>
        <p:spPr bwMode="auto">
          <a:xfrm>
            <a:off x="5562600" y="4911725"/>
            <a:ext cx="33909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311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>Выделяют три постулата современного урока: 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урок есть открытие истины, поиск истины и осмысление истины в совместной деятельности детей и учителя;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урок есть часть жизни ребенка, и проживание этой жизни должно совершаться на уровне высокой общечеловеческой культуры;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Прямоугольник 1"/>
          <p:cNvSpPr>
            <a:spLocks noChangeArrowheads="1"/>
          </p:cNvSpPr>
          <p:nvPr/>
        </p:nvSpPr>
        <p:spPr bwMode="auto">
          <a:xfrm>
            <a:off x="152400" y="3810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</a:rPr>
              <a:t>РЕСУРСЫ </a:t>
            </a:r>
            <a:br>
              <a:rPr lang="ru-RU" sz="3600" b="1">
                <a:solidFill>
                  <a:srgbClr val="990000"/>
                </a:solidFill>
              </a:rPr>
            </a:br>
            <a:r>
              <a:rPr lang="ru-RU" sz="3600" b="1">
                <a:solidFill>
                  <a:srgbClr val="990000"/>
                </a:solidFill>
              </a:rPr>
              <a:t>современного урока</a:t>
            </a:r>
            <a:endParaRPr lang="ru-RU" sz="3600" b="1"/>
          </a:p>
        </p:txBody>
      </p:sp>
      <p:graphicFrame>
        <p:nvGraphicFramePr>
          <p:cNvPr id="1026" name="Diagram 9"/>
          <p:cNvGraphicFramePr>
            <a:graphicFrameLocks noChangeAspect="1"/>
          </p:cNvGraphicFramePr>
          <p:nvPr/>
        </p:nvGraphicFramePr>
        <p:xfrm>
          <a:off x="457200" y="1617663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36" name="Picture 29" descr="BD072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1508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1" descr="BOOKC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11064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2" descr="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672138"/>
            <a:ext cx="12954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1295400" y="6096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D60093"/>
                </a:solidFill>
              </a:rPr>
              <a:t>Человеческие ресурсы</a:t>
            </a:r>
            <a:endParaRPr lang="ru-RU" sz="3200" b="1"/>
          </a:p>
        </p:txBody>
      </p:sp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838200" y="1676400"/>
            <a:ext cx="7467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CC00"/>
                </a:solidFill>
              </a:rPr>
              <a:t>                             УЧИТЕЛЬ</a:t>
            </a:r>
          </a:p>
          <a:p>
            <a:endParaRPr lang="ru-RU" sz="2400" b="1">
              <a:solidFill>
                <a:srgbClr val="FFCC00"/>
              </a:solidFill>
            </a:endParaRPr>
          </a:p>
          <a:p>
            <a:endParaRPr lang="ru-RU" sz="2400" b="1"/>
          </a:p>
          <a:p>
            <a:pPr>
              <a:buFont typeface="Wingdings" pitchFamily="2" charset="2"/>
              <a:buNone/>
            </a:pPr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9900"/>
                </a:solidFill>
              </a:rPr>
              <a:t>   УЧЕНИКИ</a:t>
            </a:r>
            <a:r>
              <a:rPr lang="ru-RU" sz="2400" b="1"/>
              <a:t>                                       </a:t>
            </a:r>
            <a:r>
              <a:rPr lang="ru-RU" sz="2800" b="1">
                <a:solidFill>
                  <a:srgbClr val="CC3300"/>
                </a:solidFill>
              </a:rPr>
              <a:t>РОДИТЕЛИ</a:t>
            </a:r>
          </a:p>
        </p:txBody>
      </p:sp>
      <p:sp>
        <p:nvSpPr>
          <p:cNvPr id="63492" name="AutoShape 24"/>
          <p:cNvSpPr>
            <a:spLocks noChangeArrowheads="1"/>
          </p:cNvSpPr>
          <p:nvPr/>
        </p:nvSpPr>
        <p:spPr bwMode="auto">
          <a:xfrm>
            <a:off x="2971800" y="2438400"/>
            <a:ext cx="2971800" cy="26670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3493" name="Picture 33" descr="BD050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12969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9" descr="KIDS01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152400" y="2362200"/>
            <a:ext cx="35226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2" descr="Картинка 0 из 83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32591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743200" y="2362200"/>
            <a:ext cx="1524000" cy="2667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8200" y="2362200"/>
            <a:ext cx="1447800" cy="2667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95600" y="5334000"/>
            <a:ext cx="3124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914400" y="685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Методические ресурсы</a:t>
            </a:r>
            <a:endParaRPr lang="ru-RU" sz="4000" b="1">
              <a:solidFill>
                <a:srgbClr val="C00000"/>
              </a:solidFill>
            </a:endParaRPr>
          </a:p>
        </p:txBody>
      </p:sp>
      <p:pic>
        <p:nvPicPr>
          <p:cNvPr id="64515" name="Picture 10" descr="CRAY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23637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371600" y="1524000"/>
            <a:ext cx="2362200" cy="137953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Формы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91200" y="1600200"/>
            <a:ext cx="2362200" cy="13795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Технологии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09600" y="3352800"/>
            <a:ext cx="2362200" cy="13795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Содержание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48400" y="4343400"/>
            <a:ext cx="2362200" cy="137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Методы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76600" y="5105400"/>
            <a:ext cx="23622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Приемы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1445</Words>
  <Application>Microsoft Office PowerPoint</Application>
  <PresentationFormat>Экран (4:3)</PresentationFormat>
  <Paragraphs>276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Современный урок  в начальной школе в соответствии с требованиями ФГОС</vt:lpstr>
      <vt:lpstr>Перед образовательной системой страны стоит непростая задача: </vt:lpstr>
      <vt:lpstr>По мнению А. Дистервега, деятельностный метод обучения является универсальным.  Еще Сократ говорил о том, что научиться играть на флейте можно только, играя самому. Точно также деятельностные способности учащихся формируются лишь тогда, когда они не пассивно усваивают новые задания, а включены в самостоятельную учебно-познавательную деятельность.</vt:lpstr>
      <vt:lpstr>Слайд 4</vt:lpstr>
      <vt:lpstr>Слайд 5</vt:lpstr>
      <vt:lpstr>Выделяют три постулата современного урока:  </vt:lpstr>
      <vt:lpstr>Слайд 7</vt:lpstr>
      <vt:lpstr>Слайд 8</vt:lpstr>
      <vt:lpstr>Слайд 9</vt:lpstr>
      <vt:lpstr>Слайд 10</vt:lpstr>
      <vt:lpstr>Способы организации учебного процесса: </vt:lpstr>
      <vt:lpstr>Модели современного урока</vt:lpstr>
      <vt:lpstr>Слайд 13</vt:lpstr>
      <vt:lpstr>Характеристика  современного урока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Ребенок на современном уроке Цель- готовность к саморазвитию</vt:lpstr>
      <vt:lpstr>Слайд 26</vt:lpstr>
      <vt:lpstr>В чем новинка? </vt:lpstr>
      <vt:lpstr>Высший пилотаж – это урок, на котором учитель лишь направляя детей, даёт рекомендации в течении урока. Поэтому учащиеся ощущают, что ведут урок сами.</vt:lpstr>
      <vt:lpstr>В отличии от стандартов2004 года новый ФГОС вносит существенные изменения в цели, содержание и организацию учебно-воспитательного процесса, которые влекут за собой необходимость перестройки всей образовательной деятельности в начальной школе и в первую очередь УЧИТЕЛЯ , обеспечивающего его.</vt:lpstr>
      <vt:lpstr>Слайд 30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 в начальной школе в соответствии с требованиями ФГОС</dc:title>
  <dc:creator>Марина</dc:creator>
  <cp:lastModifiedBy>Марина</cp:lastModifiedBy>
  <cp:revision>24</cp:revision>
  <dcterms:created xsi:type="dcterms:W3CDTF">2013-03-18T15:42:05Z</dcterms:created>
  <dcterms:modified xsi:type="dcterms:W3CDTF">2013-03-20T16:18:18Z</dcterms:modified>
</cp:coreProperties>
</file>